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68" r:id="rId3"/>
    <p:sldId id="346" r:id="rId4"/>
    <p:sldId id="347" r:id="rId5"/>
    <p:sldId id="360" r:id="rId6"/>
    <p:sldId id="359" r:id="rId7"/>
    <p:sldId id="361" r:id="rId8"/>
    <p:sldId id="362" r:id="rId9"/>
    <p:sldId id="363" r:id="rId10"/>
    <p:sldId id="364" r:id="rId11"/>
    <p:sldId id="365" r:id="rId12"/>
    <p:sldId id="366" r:id="rId13"/>
    <p:sldId id="355" r:id="rId14"/>
    <p:sldId id="367" r:id="rId15"/>
    <p:sldId id="354" r:id="rId16"/>
  </p:sldIdLst>
  <p:sldSz cx="9906000" cy="6858000" type="A4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659" userDrawn="1">
          <p15:clr>
            <a:srgbClr val="A4A3A4"/>
          </p15:clr>
        </p15:guide>
        <p15:guide id="2" orient="horz" pos="1207" userDrawn="1">
          <p15:clr>
            <a:srgbClr val="A4A3A4"/>
          </p15:clr>
        </p15:guide>
        <p15:guide id="3" orient="horz" pos="572" userDrawn="1">
          <p15:clr>
            <a:srgbClr val="A4A3A4"/>
          </p15:clr>
        </p15:guide>
        <p15:guide id="4" orient="horz" pos="618" userDrawn="1">
          <p15:clr>
            <a:srgbClr val="A4A3A4"/>
          </p15:clr>
        </p15:guide>
        <p15:guide id="5" orient="horz" pos="4110" userDrawn="1">
          <p15:clr>
            <a:srgbClr val="A4A3A4"/>
          </p15:clr>
        </p15:guide>
        <p15:guide id="6" orient="horz" pos="4065" userDrawn="1">
          <p15:clr>
            <a:srgbClr val="A4A3A4"/>
          </p15:clr>
        </p15:guide>
        <p15:guide id="7" orient="horz" pos="1298" userDrawn="1">
          <p15:clr>
            <a:srgbClr val="A4A3A4"/>
          </p15:clr>
        </p15:guide>
        <p15:guide id="9" orient="horz" pos="663" userDrawn="1">
          <p15:clr>
            <a:srgbClr val="A4A3A4"/>
          </p15:clr>
        </p15:guide>
        <p15:guide id="10" pos="3120" userDrawn="1">
          <p15:clr>
            <a:srgbClr val="A4A3A4"/>
          </p15:clr>
        </p15:guide>
        <p15:guide id="11" pos="126" userDrawn="1">
          <p15:clr>
            <a:srgbClr val="A4A3A4"/>
          </p15:clr>
        </p15:guide>
        <p15:guide id="12" pos="6114" userDrawn="1">
          <p15:clr>
            <a:srgbClr val="A4A3A4"/>
          </p15:clr>
        </p15:guide>
        <p15:guide id="13" pos="3075" userDrawn="1">
          <p15:clr>
            <a:srgbClr val="A4A3A4"/>
          </p15:clr>
        </p15:guide>
        <p15:guide id="14" pos="3165" userDrawn="1">
          <p15:clr>
            <a:srgbClr val="A4A3A4"/>
          </p15:clr>
        </p15:guide>
        <p15:guide id="15" pos="172" userDrawn="1">
          <p15:clr>
            <a:srgbClr val="A4A3A4"/>
          </p15:clr>
        </p15:guide>
        <p15:guide id="16" pos="6068" userDrawn="1">
          <p15:clr>
            <a:srgbClr val="A4A3A4"/>
          </p15:clr>
        </p15:guide>
        <p15:guide id="20" pos="3211" userDrawn="1">
          <p15:clr>
            <a:srgbClr val="A4A3A4"/>
          </p15:clr>
        </p15:guide>
        <p15:guide id="21" pos="3029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30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E181"/>
    <a:srgbClr val="E0CA6A"/>
    <a:srgbClr val="DDD9C3"/>
    <a:srgbClr val="E60000"/>
    <a:srgbClr val="E6AF00"/>
    <a:srgbClr val="BC0000"/>
    <a:srgbClr val="F7EAE9"/>
    <a:srgbClr val="776C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97" autoAdjust="0"/>
    <p:restoredTop sz="96210" autoAdjust="0"/>
  </p:normalViewPr>
  <p:slideViewPr>
    <p:cSldViewPr showGuides="1">
      <p:cViewPr>
        <p:scale>
          <a:sx n="114" d="100"/>
          <a:sy n="114" d="100"/>
        </p:scale>
        <p:origin x="-282" y="-72"/>
      </p:cViewPr>
      <p:guideLst>
        <p:guide orient="horz" pos="2659"/>
        <p:guide orient="horz" pos="1207"/>
        <p:guide orient="horz" pos="572"/>
        <p:guide orient="horz" pos="618"/>
        <p:guide orient="horz" pos="4110"/>
        <p:guide orient="horz" pos="4065"/>
        <p:guide orient="horz" pos="1298"/>
        <p:guide orient="horz" pos="663"/>
        <p:guide pos="3120"/>
        <p:guide pos="126"/>
        <p:guide pos="6114"/>
        <p:guide pos="3075"/>
        <p:guide pos="3165"/>
        <p:guide pos="172"/>
        <p:guide pos="6068"/>
        <p:guide pos="3211"/>
        <p:guide pos="3029"/>
      </p:guideLst>
    </p:cSldViewPr>
  </p:slideViewPr>
  <p:outlineViewPr>
    <p:cViewPr>
      <p:scale>
        <a:sx n="33" d="100"/>
        <a:sy n="33" d="100"/>
      </p:scale>
      <p:origin x="0" y="288"/>
    </p:cViewPr>
  </p:outlin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81" d="100"/>
          <a:sy n="81" d="100"/>
        </p:scale>
        <p:origin x="-3972" y="-7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448" cy="496253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644" y="0"/>
            <a:ext cx="2945448" cy="496253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/>
            </a:lvl1pPr>
          </a:lstStyle>
          <a:p>
            <a:fld id="{93D44110-41B6-4F45-BB63-8CD17377E4EE}" type="datetimeFigureOut">
              <a:rPr lang="ko-KR" altLang="en-US" smtClean="0"/>
              <a:t>2020-05-26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800"/>
            <a:ext cx="2945448" cy="496252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644" y="9428800"/>
            <a:ext cx="2945448" cy="496252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/>
            </a:lvl1pPr>
          </a:lstStyle>
          <a:p>
            <a:fld id="{4AE2AC5A-F871-4462-A6C4-C2967763D922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746201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303" tIns="45651" rIns="91303" bIns="45651" rtlCol="0"/>
          <a:lstStyle>
            <a:lvl1pPr algn="r">
              <a:defRPr sz="1200"/>
            </a:lvl1pPr>
          </a:lstStyle>
          <a:p>
            <a:fld id="{0AAA742C-21DB-484C-A238-9372DA9F68EA}" type="datetimeFigureOut">
              <a:rPr lang="ko-KR" altLang="en-US" smtClean="0"/>
              <a:t>2020-05-26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03" tIns="45651" rIns="91303" bIns="4565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303" tIns="45651" rIns="91303" bIns="45651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6332"/>
          </a:xfrm>
          <a:prstGeom prst="rect">
            <a:avLst/>
          </a:prstGeom>
        </p:spPr>
        <p:txBody>
          <a:bodyPr vert="horz" lIns="91303" tIns="45651" rIns="91303" bIns="45651" rtlCol="0" anchor="b"/>
          <a:lstStyle>
            <a:lvl1pPr algn="r">
              <a:defRPr sz="1200"/>
            </a:lvl1pPr>
          </a:lstStyle>
          <a:p>
            <a:fld id="{7672FD92-85F5-498A-955A-C4B260D031DA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87531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 -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>
            <a:extLst>
              <a:ext uri="{FF2B5EF4-FFF2-40B4-BE49-F238E27FC236}">
                <a16:creationId xmlns="" xmlns:a16="http://schemas.microsoft.com/office/drawing/2014/main" id="{95A5030B-5EF7-49EB-968B-B1FA102F599B}"/>
              </a:ext>
            </a:extLst>
          </p:cNvPr>
          <p:cNvCxnSpPr/>
          <p:nvPr userDrawn="1"/>
        </p:nvCxnSpPr>
        <p:spPr>
          <a:xfrm>
            <a:off x="213166" y="6518275"/>
            <a:ext cx="95059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239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쳅터 제목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303"/>
          <p:cNvGrpSpPr/>
          <p:nvPr userDrawn="1"/>
        </p:nvGrpSpPr>
        <p:grpSpPr>
          <a:xfrm rot="5400000">
            <a:off x="1085309" y="-1086477"/>
            <a:ext cx="67847" cy="2238460"/>
            <a:chOff x="278004" y="1415129"/>
            <a:chExt cx="130719" cy="5039585"/>
          </a:xfrm>
        </p:grpSpPr>
        <p:sp>
          <p:nvSpPr>
            <p:cNvPr id="13" name="직사각형 12"/>
            <p:cNvSpPr/>
            <p:nvPr/>
          </p:nvSpPr>
          <p:spPr bwMode="auto">
            <a:xfrm>
              <a:off x="280256" y="1415129"/>
              <a:ext cx="128463" cy="126841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36000" rIns="36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4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4" name="직사각형 13"/>
            <p:cNvSpPr/>
            <p:nvPr/>
          </p:nvSpPr>
          <p:spPr bwMode="auto">
            <a:xfrm>
              <a:off x="280258" y="3939255"/>
              <a:ext cx="128465" cy="126841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36000" rIns="36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4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5" name="직사각형 14"/>
            <p:cNvSpPr/>
            <p:nvPr/>
          </p:nvSpPr>
          <p:spPr bwMode="auto">
            <a:xfrm>
              <a:off x="278004" y="2670842"/>
              <a:ext cx="128461" cy="1268413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36000" rIns="36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4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 bwMode="auto">
            <a:xfrm>
              <a:off x="280257" y="5186300"/>
              <a:ext cx="128464" cy="126841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36000" rIns="36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4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cxnSp>
        <p:nvCxnSpPr>
          <p:cNvPr id="17" name="직선 연결선 16"/>
          <p:cNvCxnSpPr/>
          <p:nvPr userDrawn="1"/>
        </p:nvCxnSpPr>
        <p:spPr bwMode="auto">
          <a:xfrm>
            <a:off x="200472" y="404526"/>
            <a:ext cx="8994520" cy="0"/>
          </a:xfrm>
          <a:prstGeom prst="line">
            <a:avLst/>
          </a:prstGeom>
          <a:solidFill>
            <a:schemeClr val="bg1"/>
          </a:solidFill>
          <a:ln w="285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8" name="직선 연결선 17"/>
          <p:cNvCxnSpPr/>
          <p:nvPr userDrawn="1"/>
        </p:nvCxnSpPr>
        <p:spPr bwMode="auto">
          <a:xfrm>
            <a:off x="8053090" y="404526"/>
            <a:ext cx="1652438" cy="0"/>
          </a:xfrm>
          <a:prstGeom prst="line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9" name="그룹 18"/>
          <p:cNvGrpSpPr/>
          <p:nvPr userDrawn="1"/>
        </p:nvGrpSpPr>
        <p:grpSpPr>
          <a:xfrm>
            <a:off x="200474" y="908720"/>
            <a:ext cx="9504000" cy="0"/>
            <a:chOff x="329895" y="1062215"/>
            <a:chExt cx="9229572" cy="0"/>
          </a:xfrm>
        </p:grpSpPr>
        <p:cxnSp>
          <p:nvCxnSpPr>
            <p:cNvPr id="20" name="직선 연결선 19"/>
            <p:cNvCxnSpPr/>
            <p:nvPr/>
          </p:nvCxnSpPr>
          <p:spPr bwMode="auto">
            <a:xfrm>
              <a:off x="329895" y="1062215"/>
              <a:ext cx="8994520" cy="0"/>
            </a:xfrm>
            <a:prstGeom prst="line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직선 연결선 20"/>
            <p:cNvCxnSpPr/>
            <p:nvPr/>
          </p:nvCxnSpPr>
          <p:spPr bwMode="auto">
            <a:xfrm>
              <a:off x="7907029" y="1062215"/>
              <a:ext cx="1652438" cy="0"/>
            </a:xfrm>
            <a:prstGeom prst="line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2" name="슬라이드 번호 개체 틀 18"/>
          <p:cNvSpPr txBox="1">
            <a:spLocks/>
          </p:cNvSpPr>
          <p:nvPr userDrawn="1"/>
        </p:nvSpPr>
        <p:spPr>
          <a:xfrm>
            <a:off x="3797300" y="6467526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latin typeface="+mn-ea"/>
                <a:ea typeface="+mn-ea"/>
              </a:rPr>
              <a:t>- </a:t>
            </a:r>
            <a:fld id="{D12B2454-07CB-4FCD-8AAB-1976C362877D}" type="slidenum">
              <a:rPr lang="ko-KR" altLang="en-US" sz="1000" smtClean="0">
                <a:latin typeface="+mn-ea"/>
                <a:ea typeface="+mn-ea"/>
              </a:rPr>
              <a:pPr algn="ctr"/>
              <a:t>‹#›</a:t>
            </a:fld>
            <a:r>
              <a:rPr lang="ko-KR" altLang="en-US" sz="1000" dirty="0">
                <a:latin typeface="+mn-ea"/>
                <a:ea typeface="+mn-ea"/>
              </a:rPr>
              <a:t> </a:t>
            </a:r>
            <a:r>
              <a:rPr lang="en-US" altLang="ko-KR" sz="1000" dirty="0">
                <a:latin typeface="+mn-ea"/>
                <a:ea typeface="+mn-ea"/>
              </a:rPr>
              <a:t>-</a:t>
            </a:r>
            <a:endParaRPr lang="ko-KR" altLang="en-US" sz="1000" dirty="0">
              <a:latin typeface="+mn-ea"/>
              <a:ea typeface="+mn-ea"/>
            </a:endParaRPr>
          </a:p>
        </p:txBody>
      </p:sp>
      <p:cxnSp>
        <p:nvCxnSpPr>
          <p:cNvPr id="23" name="직선 연결선 22">
            <a:extLst>
              <a:ext uri="{FF2B5EF4-FFF2-40B4-BE49-F238E27FC236}">
                <a16:creationId xmlns="" xmlns:a16="http://schemas.microsoft.com/office/drawing/2014/main" id="{47E5C538-F19F-4FBD-8216-79C2EB663FF0}"/>
              </a:ext>
            </a:extLst>
          </p:cNvPr>
          <p:cNvCxnSpPr/>
          <p:nvPr userDrawn="1"/>
        </p:nvCxnSpPr>
        <p:spPr>
          <a:xfrm>
            <a:off x="213166" y="6518275"/>
            <a:ext cx="95059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8161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본문 -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>
            <a:extLst>
              <a:ext uri="{FF2B5EF4-FFF2-40B4-BE49-F238E27FC236}">
                <a16:creationId xmlns="" xmlns:a16="http://schemas.microsoft.com/office/drawing/2014/main" id="{C4F8F1A9-8A57-41EE-8B0F-BA40420233AF}"/>
              </a:ext>
            </a:extLst>
          </p:cNvPr>
          <p:cNvCxnSpPr/>
          <p:nvPr userDrawn="1"/>
        </p:nvCxnSpPr>
        <p:spPr>
          <a:xfrm>
            <a:off x="213166" y="6518275"/>
            <a:ext cx="95059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3205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2729295"/>
      </p:ext>
    </p:extLst>
  </p:cSld>
  <p:clrMapOvr>
    <a:masterClrMapping/>
  </p:clrMapOvr>
  <p:extLst>
    <p:ext uri="{DCECCB84-F9BA-43D5-87BE-67443E8EF086}">
      <p15:sldGuideLst xmlns=""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303"/>
          <p:cNvGrpSpPr/>
          <p:nvPr userDrawn="1"/>
        </p:nvGrpSpPr>
        <p:grpSpPr>
          <a:xfrm rot="5400000">
            <a:off x="1085309" y="-1086477"/>
            <a:ext cx="67847" cy="2238460"/>
            <a:chOff x="278004" y="1415129"/>
            <a:chExt cx="130719" cy="5039585"/>
          </a:xfrm>
        </p:grpSpPr>
        <p:sp>
          <p:nvSpPr>
            <p:cNvPr id="8" name="직사각형 7"/>
            <p:cNvSpPr/>
            <p:nvPr/>
          </p:nvSpPr>
          <p:spPr bwMode="auto">
            <a:xfrm>
              <a:off x="280256" y="1415129"/>
              <a:ext cx="128463" cy="1268413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36000" rIns="36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4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 bwMode="auto">
            <a:xfrm>
              <a:off x="280258" y="3939255"/>
              <a:ext cx="128465" cy="126841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36000" rIns="36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4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0" name="직사각형 9"/>
            <p:cNvSpPr/>
            <p:nvPr/>
          </p:nvSpPr>
          <p:spPr bwMode="auto">
            <a:xfrm>
              <a:off x="278004" y="2670842"/>
              <a:ext cx="128461" cy="1268413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36000" rIns="36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4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sp>
          <p:nvSpPr>
            <p:cNvPr id="11" name="직사각형 10"/>
            <p:cNvSpPr/>
            <p:nvPr/>
          </p:nvSpPr>
          <p:spPr bwMode="auto">
            <a:xfrm>
              <a:off x="280257" y="5186300"/>
              <a:ext cx="128464" cy="1268414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36000" tIns="36000" rIns="36000" bIns="3600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46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</p:grpSp>
      <p:cxnSp>
        <p:nvCxnSpPr>
          <p:cNvPr id="12" name="직선 연결선 11"/>
          <p:cNvCxnSpPr/>
          <p:nvPr userDrawn="1"/>
        </p:nvCxnSpPr>
        <p:spPr bwMode="auto">
          <a:xfrm>
            <a:off x="200472" y="404526"/>
            <a:ext cx="8994520" cy="0"/>
          </a:xfrm>
          <a:prstGeom prst="line">
            <a:avLst/>
          </a:prstGeom>
          <a:solidFill>
            <a:schemeClr val="bg1"/>
          </a:solidFill>
          <a:ln w="285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13" name="직선 연결선 12"/>
          <p:cNvCxnSpPr/>
          <p:nvPr userDrawn="1"/>
        </p:nvCxnSpPr>
        <p:spPr bwMode="auto">
          <a:xfrm>
            <a:off x="8053090" y="404526"/>
            <a:ext cx="1652438" cy="0"/>
          </a:xfrm>
          <a:prstGeom prst="line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14" name="그룹 13"/>
          <p:cNvGrpSpPr/>
          <p:nvPr userDrawn="1"/>
        </p:nvGrpSpPr>
        <p:grpSpPr>
          <a:xfrm>
            <a:off x="200474" y="908720"/>
            <a:ext cx="9504000" cy="0"/>
            <a:chOff x="329895" y="1062215"/>
            <a:chExt cx="9229572" cy="0"/>
          </a:xfrm>
        </p:grpSpPr>
        <p:cxnSp>
          <p:nvCxnSpPr>
            <p:cNvPr id="15" name="직선 연결선 14"/>
            <p:cNvCxnSpPr/>
            <p:nvPr/>
          </p:nvCxnSpPr>
          <p:spPr bwMode="auto">
            <a:xfrm>
              <a:off x="329895" y="1062215"/>
              <a:ext cx="8994520" cy="0"/>
            </a:xfrm>
            <a:prstGeom prst="line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직선 연결선 15"/>
            <p:cNvCxnSpPr/>
            <p:nvPr/>
          </p:nvCxnSpPr>
          <p:spPr bwMode="auto">
            <a:xfrm>
              <a:off x="7907029" y="1062215"/>
              <a:ext cx="1652438" cy="0"/>
            </a:xfrm>
            <a:prstGeom prst="line">
              <a:avLst/>
            </a:prstGeom>
            <a:solidFill>
              <a:schemeClr val="bg1"/>
            </a:solidFill>
            <a:ln w="1270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17" name="슬라이드 번호 개체 틀 18"/>
          <p:cNvSpPr txBox="1">
            <a:spLocks/>
          </p:cNvSpPr>
          <p:nvPr userDrawn="1"/>
        </p:nvSpPr>
        <p:spPr>
          <a:xfrm>
            <a:off x="3797300" y="6493629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ko-KR"/>
            </a:defPPr>
            <a:lvl1pPr marL="0" algn="r" defTabSz="914400" rtl="0" eaLnBrk="1" latinLnBrk="1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00" dirty="0">
                <a:latin typeface="+mn-ea"/>
                <a:ea typeface="+mn-ea"/>
              </a:rPr>
              <a:t>- </a:t>
            </a:r>
            <a:fld id="{D12B2454-07CB-4FCD-8AAB-1976C362877D}" type="slidenum">
              <a:rPr lang="ko-KR" altLang="en-US" sz="1000" smtClean="0">
                <a:latin typeface="+mn-ea"/>
                <a:ea typeface="+mn-ea"/>
              </a:rPr>
              <a:pPr algn="ctr"/>
              <a:t>‹#›</a:t>
            </a:fld>
            <a:r>
              <a:rPr lang="ko-KR" altLang="en-US" sz="1000" dirty="0">
                <a:latin typeface="+mn-ea"/>
                <a:ea typeface="+mn-ea"/>
              </a:rPr>
              <a:t> </a:t>
            </a:r>
            <a:r>
              <a:rPr lang="en-US" altLang="ko-KR" sz="1000" dirty="0">
                <a:latin typeface="+mn-ea"/>
                <a:ea typeface="+mn-ea"/>
              </a:rPr>
              <a:t>-</a:t>
            </a:r>
            <a:endParaRPr lang="ko-KR" altLang="en-US" sz="1000" dirty="0">
              <a:latin typeface="+mn-ea"/>
              <a:ea typeface="+mn-ea"/>
            </a:endParaRPr>
          </a:p>
        </p:txBody>
      </p:sp>
      <p:cxnSp>
        <p:nvCxnSpPr>
          <p:cNvPr id="18" name="직선 연결선 17">
            <a:extLst>
              <a:ext uri="{FF2B5EF4-FFF2-40B4-BE49-F238E27FC236}">
                <a16:creationId xmlns="" xmlns:a16="http://schemas.microsoft.com/office/drawing/2014/main" id="{478DA86D-241C-487D-83BE-09A18481AD89}"/>
              </a:ext>
            </a:extLst>
          </p:cNvPr>
          <p:cNvCxnSpPr/>
          <p:nvPr userDrawn="1"/>
        </p:nvCxnSpPr>
        <p:spPr>
          <a:xfrm>
            <a:off x="213166" y="6518275"/>
            <a:ext cx="950595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03434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5" r:id="rId4"/>
  </p:sldLayoutIdLst>
  <p:txStyles>
    <p:titleStyle>
      <a:lvl1pPr algn="ctr" defTabSz="914446" rtl="0" eaLnBrk="1" latinLnBrk="1" hangingPunct="1">
        <a:spcBef>
          <a:spcPct val="0"/>
        </a:spcBef>
        <a:buNone/>
        <a:defRPr sz="440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16" indent="-342916" algn="l" defTabSz="914446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87" indent="-285764" algn="l" defTabSz="914446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57" indent="-228612" algn="l" defTabSz="914446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80" indent="-228612" algn="l" defTabSz="914446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504" indent="-228612" algn="l" defTabSz="914446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726" indent="-228612" algn="l" defTabSz="914446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949" indent="-228612" algn="l" defTabSz="914446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172" indent="-228612" algn="l" defTabSz="914446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394" indent="-228612" algn="l" defTabSz="914446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24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46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68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92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114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337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60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82" algn="l" defTabSz="91444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deananumso.com/" TargetMode="External"/><Relationship Id="rId2" Type="http://schemas.openxmlformats.org/officeDocument/2006/relationships/hyperlink" Target="http://www.seintro.co.kr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www.blog.naver.com/anna_lab_2018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seis.or.k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heone1.co.kr/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://www.blog.naver.com/anna_lab_2018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ideananumso.com/" TargetMode="External"/><Relationship Id="rId5" Type="http://schemas.openxmlformats.org/officeDocument/2006/relationships/hyperlink" Target="http://www.seintro.co.kr/" TargetMode="Externa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="" xmlns:a16="http://schemas.microsoft.com/office/drawing/2014/main" id="{61A5AA96-1834-4A1A-A535-55F701FFA1D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sp>
        <p:nvSpPr>
          <p:cNvPr id="7" name="제목 1">
            <a:extLst>
              <a:ext uri="{FF2B5EF4-FFF2-40B4-BE49-F238E27FC236}">
                <a16:creationId xmlns="" xmlns:a16="http://schemas.microsoft.com/office/drawing/2014/main" id="{22825FCB-B2E8-44CC-B08D-47470F698802}"/>
              </a:ext>
            </a:extLst>
          </p:cNvPr>
          <p:cNvSpPr txBox="1">
            <a:spLocks/>
          </p:cNvSpPr>
          <p:nvPr/>
        </p:nvSpPr>
        <p:spPr>
          <a:xfrm>
            <a:off x="509675" y="1196752"/>
            <a:ext cx="8886650" cy="2530849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ko-KR" altLang="en-US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표준형 컨설팅 지원신청 가이드</a:t>
            </a:r>
            <a:endParaRPr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 </a:t>
            </a:r>
            <a:r>
              <a:rPr lang="ko-KR" altLang="en-US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신청기업용 </a:t>
            </a:r>
            <a:r>
              <a:rPr lang="en-US" altLang="ko-KR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-</a:t>
            </a:r>
            <a:endParaRPr lang="ko-KR" altLang="en-US" sz="18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2BB1E00C-B33C-4FCD-8A00-896E6907527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9304" y="370373"/>
            <a:ext cx="1856642" cy="357803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E45F9E62-7A56-4BB5-B624-5BCB68A81373}"/>
              </a:ext>
            </a:extLst>
          </p:cNvPr>
          <p:cNvSpPr/>
          <p:nvPr/>
        </p:nvSpPr>
        <p:spPr>
          <a:xfrm>
            <a:off x="242638" y="540277"/>
            <a:ext cx="381867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2020</a:t>
            </a:r>
            <a:r>
              <a:rPr lang="ko-KR" altLang="en-US" sz="16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년 </a:t>
            </a:r>
            <a:endParaRPr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  <a:p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(</a:t>
            </a: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예비</a:t>
            </a:r>
            <a:r>
              <a:rPr lang="en-US" altLang="ko-KR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)</a:t>
            </a: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사회적기업 경영컨설팅 지원사업 </a:t>
            </a:r>
            <a:endParaRPr lang="ko-KR" altLang="en-US" sz="1600" dirty="0"/>
          </a:p>
        </p:txBody>
      </p:sp>
    </p:spTree>
    <p:extLst>
      <p:ext uri="{BB962C8B-B14F-4D97-AF65-F5344CB8AC3E}">
        <p14:creationId xmlns:p14="http://schemas.microsoft.com/office/powerpoint/2010/main" val="22758575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4E6C352B-6BE7-4B38-98CA-08C9F8E9F1D6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표준형 컨설팅 담당기관 정보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="" xmlns:a16="http://schemas.microsoft.com/office/drawing/2014/main" id="{395B40C0-696F-41D3-BF9C-39813DF5A433}"/>
              </a:ext>
            </a:extLst>
          </p:cNvPr>
          <p:cNvSpPr/>
          <p:nvPr/>
        </p:nvSpPr>
        <p:spPr>
          <a:xfrm>
            <a:off x="56456" y="1556792"/>
            <a:ext cx="2375694" cy="4317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공공시장 진출지원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="" xmlns:a16="http://schemas.microsoft.com/office/drawing/2014/main" id="{EDD4D78D-A924-4673-A413-5504C9D1503D}"/>
              </a:ext>
            </a:extLst>
          </p:cNvPr>
          <p:cNvSpPr/>
          <p:nvPr/>
        </p:nvSpPr>
        <p:spPr>
          <a:xfrm>
            <a:off x="2504728" y="1556792"/>
            <a:ext cx="2232249" cy="4317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err="1">
                <a:solidFill>
                  <a:schemeClr val="tx1"/>
                </a:solidFill>
                <a:latin typeface="+mn-ea"/>
              </a:rPr>
              <a:t>브랜딩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 및 홍보개선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0999605C-3129-4533-98F7-F25ED9E57672}"/>
              </a:ext>
            </a:extLst>
          </p:cNvPr>
          <p:cNvSpPr/>
          <p:nvPr/>
        </p:nvSpPr>
        <p:spPr>
          <a:xfrm>
            <a:off x="7401272" y="1556792"/>
            <a:ext cx="2394590" cy="4317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자금연계지원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DBB385F8-42A9-4022-93AE-CD0040CCD10C}"/>
              </a:ext>
            </a:extLst>
          </p:cNvPr>
          <p:cNvSpPr/>
          <p:nvPr/>
        </p:nvSpPr>
        <p:spPr>
          <a:xfrm>
            <a:off x="56456" y="2060574"/>
            <a:ext cx="2375694" cy="3960714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컨설팅기관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함께 일하는 세상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홈페이지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  <a:hlinkClick r:id="rId2"/>
              </a:rPr>
              <a:t>www.seintro.co.kr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이메일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consulting@seintro.co.kr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전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   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화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02-998-8130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담       당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김명섭 이사 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E5AB5B85-5A58-4519-B4E6-ECBF852473A1}"/>
              </a:ext>
            </a:extLst>
          </p:cNvPr>
          <p:cNvSpPr/>
          <p:nvPr/>
        </p:nvSpPr>
        <p:spPr>
          <a:xfrm>
            <a:off x="2504729" y="2060575"/>
            <a:ext cx="2232248" cy="3960713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컨설팅기관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err="1">
                <a:solidFill>
                  <a:schemeClr val="tx1"/>
                </a:solidFill>
                <a:latin typeface="+mn-ea"/>
              </a:rPr>
              <a:t>생각나눔소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홈페이지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  <a:hlinkClick r:id="rId3"/>
              </a:rPr>
              <a:t>www.ideananumso.com</a:t>
            </a:r>
            <a:endParaRPr lang="en-US" altLang="ko-KR" sz="1200" b="1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이메일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전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   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화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033-746-9006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담       당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3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소병인 대표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="" xmlns:a16="http://schemas.microsoft.com/office/drawing/2014/main" id="{95549CD3-B161-45CC-B34C-D3E108EEBCE9}"/>
              </a:ext>
            </a:extLst>
          </p:cNvPr>
          <p:cNvSpPr/>
          <p:nvPr/>
        </p:nvSpPr>
        <p:spPr>
          <a:xfrm>
            <a:off x="7401272" y="2060848"/>
            <a:ext cx="2376264" cy="3960440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컨설팅기관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더원기술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홈페이지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ww.theone1.co.kr</a:t>
            </a: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이메일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 legio153@naver.com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전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   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화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02-6238-0153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담       당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조성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현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컨설턴트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="" xmlns:a16="http://schemas.microsoft.com/office/drawing/2014/main" id="{0999605C-3129-4533-98F7-F25ED9E57672}"/>
              </a:ext>
            </a:extLst>
          </p:cNvPr>
          <p:cNvSpPr/>
          <p:nvPr/>
        </p:nvSpPr>
        <p:spPr>
          <a:xfrm>
            <a:off x="4808984" y="1556792"/>
            <a:ext cx="2484337" cy="43177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정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책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연계지원</a:t>
            </a: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95549CD3-B161-45CC-B34C-D3E108EEBCE9}"/>
              </a:ext>
            </a:extLst>
          </p:cNvPr>
          <p:cNvSpPr/>
          <p:nvPr/>
        </p:nvSpPr>
        <p:spPr>
          <a:xfrm>
            <a:off x="4808984" y="2077316"/>
            <a:ext cx="2484337" cy="3943972"/>
          </a:xfrm>
          <a:prstGeom prst="rect">
            <a:avLst/>
          </a:prstGeom>
          <a:solidFill>
            <a:schemeClr val="bg1">
              <a:lumMod val="95000"/>
            </a:schemeClr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컨설팅기관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안나</a:t>
            </a:r>
            <a:r>
              <a:rPr lang="ko-KR" altLang="en-US" sz="1200" b="1" dirty="0" err="1">
                <a:solidFill>
                  <a:schemeClr val="tx1"/>
                </a:solidFill>
                <a:latin typeface="+mn-ea"/>
              </a:rPr>
              <a:t>랩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홈페이지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  <a:hlinkClick r:id="rId4"/>
              </a:rPr>
              <a:t>www.blog.naver.com/anna_lab_2018</a:t>
            </a:r>
            <a:r>
              <a:rPr lang="en-US" altLang="ko-KR" sz="1200" b="1" dirty="0" smtClean="0">
                <a:solidFill>
                  <a:srgbClr val="FF0000"/>
                </a:solidFill>
                <a:latin typeface="+mn-ea"/>
              </a:rPr>
              <a:t>  </a:t>
            </a:r>
            <a:endParaRPr lang="en-US" altLang="ko-KR" sz="1200" b="1" dirty="0" smtClean="0">
              <a:solidFill>
                <a:srgbClr val="FF0000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 err="1" smtClean="0">
                <a:solidFill>
                  <a:schemeClr val="tx1"/>
                </a:solidFill>
                <a:latin typeface="+mn-ea"/>
              </a:rPr>
              <a:t>이메일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:kminju506@naver.com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전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      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화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en-US" altLang="ko-KR" sz="1200" b="1" dirty="0" smtClean="0">
                <a:solidFill>
                  <a:schemeClr val="tx1"/>
                </a:solidFill>
                <a:latin typeface="+mn-ea"/>
              </a:rPr>
              <a:t>031-915-5797 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담       당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  <a:latin typeface="+mn-ea"/>
              </a:rPr>
              <a:t>김민주 이사 </a:t>
            </a:r>
            <a:endParaRPr lang="en-US" altLang="ko-KR" sz="1200" b="1" dirty="0">
              <a:solidFill>
                <a:schemeClr val="tx1"/>
              </a:solidFill>
              <a:latin typeface="+mn-ea"/>
            </a:endParaRPr>
          </a:p>
          <a:p>
            <a:pPr marL="171450" indent="-171450">
              <a:lnSpc>
                <a:spcPct val="250000"/>
              </a:lnSpc>
              <a:buFont typeface="Wingdings" panose="05000000000000000000" pitchFamily="2" charset="2"/>
              <a:buChar char="§"/>
            </a:pPr>
            <a:endParaRPr lang="ko-KR" altLang="en-US" sz="14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18615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extBox 126">
            <a:extLst>
              <a:ext uri="{FF2B5EF4-FFF2-40B4-BE49-F238E27FC236}">
                <a16:creationId xmlns="" xmlns:a16="http://schemas.microsoft.com/office/drawing/2014/main" id="{64966295-F33C-4EA2-A485-E4E5B3BADDAF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1. </a:t>
            </a:r>
            <a:r>
              <a:rPr lang="ko-KR" altLang="en-US" sz="2400" b="1" dirty="0"/>
              <a:t>홈페이지 로그인</a:t>
            </a:r>
          </a:p>
        </p:txBody>
      </p:sp>
      <p:sp>
        <p:nvSpPr>
          <p:cNvPr id="128" name="TextBox 127">
            <a:extLst>
              <a:ext uri="{FF2B5EF4-FFF2-40B4-BE49-F238E27FC236}">
                <a16:creationId xmlns="" xmlns:a16="http://schemas.microsoft.com/office/drawing/2014/main" id="{62809D0C-354A-4B05-8349-6EA31CB0D5CB}"/>
              </a:ext>
            </a:extLst>
          </p:cNvPr>
          <p:cNvSpPr txBox="1"/>
          <p:nvPr/>
        </p:nvSpPr>
        <p:spPr>
          <a:xfrm>
            <a:off x="260437" y="1052513"/>
            <a:ext cx="4501117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 err="1"/>
              <a:t>한국사회적기업진흥원의</a:t>
            </a:r>
            <a:r>
              <a:rPr lang="ko-KR" altLang="en-US" sz="1200" b="1" dirty="0"/>
              <a:t> 통합정보시스템 접속</a:t>
            </a:r>
            <a:endParaRPr lang="en-US" altLang="ko-KR" sz="1200" b="1" dirty="0"/>
          </a:p>
          <a:p>
            <a:endParaRPr lang="en-US" altLang="ko-KR" sz="1200" b="1" dirty="0"/>
          </a:p>
          <a:p>
            <a:r>
              <a:rPr lang="en-US" altLang="ko-KR" sz="1200" b="1" dirty="0">
                <a:hlinkClick r:id="rId2"/>
              </a:rPr>
              <a:t>http://www.seis.or.kr</a:t>
            </a:r>
            <a:r>
              <a:rPr lang="en-US" altLang="ko-KR" sz="1200" b="1" dirty="0"/>
              <a:t> → ‘</a:t>
            </a:r>
            <a:r>
              <a:rPr lang="ko-KR" altLang="en-US" sz="1200" b="1" dirty="0"/>
              <a:t>사회적기업</a:t>
            </a:r>
            <a:r>
              <a:rPr lang="en-US" altLang="ko-KR" sz="1200" b="1" dirty="0"/>
              <a:t> </a:t>
            </a:r>
            <a:r>
              <a:rPr lang="ko-KR" altLang="en-US" sz="1200" b="1" dirty="0"/>
              <a:t>통합정보시스템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클릭</a:t>
            </a:r>
          </a:p>
        </p:txBody>
      </p:sp>
      <p:pic>
        <p:nvPicPr>
          <p:cNvPr id="52" name="그림 51">
            <a:extLst>
              <a:ext uri="{FF2B5EF4-FFF2-40B4-BE49-F238E27FC236}">
                <a16:creationId xmlns="" xmlns:a16="http://schemas.microsoft.com/office/drawing/2014/main" id="{6D9EB59A-1902-4D77-B370-682F131B08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437" y="2060575"/>
            <a:ext cx="4535488" cy="335183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B078B6EB-D9DF-4DAA-85CA-020AE4775C97}"/>
              </a:ext>
            </a:extLst>
          </p:cNvPr>
          <p:cNvSpPr/>
          <p:nvPr/>
        </p:nvSpPr>
        <p:spPr>
          <a:xfrm>
            <a:off x="1358867" y="4401717"/>
            <a:ext cx="1152128" cy="43204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028" name="Picture 4" descr="click icon pngì ëí ì´ë¯¸ì§ ê²ìê²°ê³¼">
            <a:extLst>
              <a:ext uri="{FF2B5EF4-FFF2-40B4-BE49-F238E27FC236}">
                <a16:creationId xmlns="" xmlns:a16="http://schemas.microsoft.com/office/drawing/2014/main" id="{80ABD5F2-7609-4353-AA79-BD00532D9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32366">
            <a:off x="2030304" y="4060704"/>
            <a:ext cx="461665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EA23B630-63C9-42E6-8A8B-63C86A66D0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7751" y="2063351"/>
            <a:ext cx="4507812" cy="3381873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798931F9-4E83-44FE-BA04-5A85F6C066AE}"/>
              </a:ext>
            </a:extLst>
          </p:cNvPr>
          <p:cNvSpPr txBox="1"/>
          <p:nvPr/>
        </p:nvSpPr>
        <p:spPr>
          <a:xfrm>
            <a:off x="5131833" y="1052513"/>
            <a:ext cx="4501117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200" b="1" dirty="0"/>
              <a:t>‘</a:t>
            </a:r>
            <a:r>
              <a:rPr lang="ko-KR" altLang="en-US" sz="1200" b="1" dirty="0"/>
              <a:t>일반회원</a:t>
            </a:r>
            <a:r>
              <a:rPr lang="en-US" altLang="ko-KR" sz="1200" b="1" dirty="0"/>
              <a:t>’ → ‘ID / PW </a:t>
            </a:r>
            <a:r>
              <a:rPr lang="ko-KR" altLang="en-US" sz="1200" b="1" dirty="0"/>
              <a:t>입력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 </a:t>
            </a:r>
            <a:r>
              <a:rPr lang="en-US" altLang="ko-KR" sz="1200" b="1" dirty="0"/>
              <a:t>→ ‘</a:t>
            </a:r>
            <a:r>
              <a:rPr lang="ko-KR" altLang="en-US" sz="1200" b="1" dirty="0"/>
              <a:t>로그인</a:t>
            </a:r>
            <a:r>
              <a:rPr lang="en-US" altLang="ko-KR" sz="1200" b="1" dirty="0"/>
              <a:t>’</a:t>
            </a:r>
            <a:endParaRPr lang="ko-KR" altLang="en-US" sz="1200" b="1" dirty="0"/>
          </a:p>
        </p:txBody>
      </p:sp>
      <p:sp>
        <p:nvSpPr>
          <p:cNvPr id="5" name="타원 4">
            <a:extLst>
              <a:ext uri="{FF2B5EF4-FFF2-40B4-BE49-F238E27FC236}">
                <a16:creationId xmlns="" xmlns:a16="http://schemas.microsoft.com/office/drawing/2014/main" id="{A3C63060-67C0-4FD3-982B-BC956E5257D8}"/>
              </a:ext>
            </a:extLst>
          </p:cNvPr>
          <p:cNvSpPr/>
          <p:nvPr/>
        </p:nvSpPr>
        <p:spPr>
          <a:xfrm>
            <a:off x="5385048" y="2237669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7" name="타원 56">
            <a:extLst>
              <a:ext uri="{FF2B5EF4-FFF2-40B4-BE49-F238E27FC236}">
                <a16:creationId xmlns="" xmlns:a16="http://schemas.microsoft.com/office/drawing/2014/main" id="{BD3A3101-03AB-4BE7-A7D4-1F63A3D392D0}"/>
              </a:ext>
            </a:extLst>
          </p:cNvPr>
          <p:cNvSpPr/>
          <p:nvPr/>
        </p:nvSpPr>
        <p:spPr>
          <a:xfrm>
            <a:off x="5385048" y="2780928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="" xmlns:a16="http://schemas.microsoft.com/office/drawing/2014/main" id="{DF644E43-759A-478B-914A-F27C12347BB6}"/>
              </a:ext>
            </a:extLst>
          </p:cNvPr>
          <p:cNvSpPr/>
          <p:nvPr/>
        </p:nvSpPr>
        <p:spPr>
          <a:xfrm>
            <a:off x="5385048" y="3108163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3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9" name="타원 58">
            <a:extLst>
              <a:ext uri="{FF2B5EF4-FFF2-40B4-BE49-F238E27FC236}">
                <a16:creationId xmlns="" xmlns:a16="http://schemas.microsoft.com/office/drawing/2014/main" id="{B4AA26FC-577B-4E83-B13A-802C2FAE9B9C}"/>
              </a:ext>
            </a:extLst>
          </p:cNvPr>
          <p:cNvSpPr/>
          <p:nvPr/>
        </p:nvSpPr>
        <p:spPr>
          <a:xfrm>
            <a:off x="8049344" y="2673737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4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72E7904-2ADD-4960-8993-4FEE942C24CC}"/>
              </a:ext>
            </a:extLst>
          </p:cNvPr>
          <p:cNvSpPr txBox="1"/>
          <p:nvPr/>
        </p:nvSpPr>
        <p:spPr>
          <a:xfrm>
            <a:off x="5097463" y="5580281"/>
            <a:ext cx="4507812" cy="938719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ko-KR" altLang="en-US" sz="1100" dirty="0">
                <a:latin typeface="+mn-ea"/>
              </a:rPr>
              <a:t>로그인 이전에 </a:t>
            </a:r>
            <a:r>
              <a:rPr lang="en-US" altLang="ko-KR" sz="1100" dirty="0">
                <a:latin typeface="+mn-ea"/>
              </a:rPr>
              <a:t>‘</a:t>
            </a:r>
            <a:r>
              <a:rPr lang="ko-KR" altLang="en-US" sz="1100" dirty="0" err="1">
                <a:latin typeface="+mn-ea"/>
              </a:rPr>
              <a:t>한국사회적기업진흥원</a:t>
            </a:r>
            <a:r>
              <a:rPr lang="en-US" altLang="ko-KR" sz="1100" dirty="0">
                <a:latin typeface="+mn-ea"/>
              </a:rPr>
              <a:t>’</a:t>
            </a:r>
            <a:r>
              <a:rPr lang="ko-KR" altLang="en-US" sz="1100" dirty="0">
                <a:latin typeface="+mn-ea"/>
              </a:rPr>
              <a:t>의 통합정보시스템을 이용하기 </a:t>
            </a:r>
            <a:r>
              <a:rPr lang="en-US" altLang="ko-KR" sz="1100" dirty="0">
                <a:latin typeface="+mn-ea"/>
              </a:rPr>
              <a:t/>
            </a:r>
            <a:br>
              <a:rPr lang="en-US" altLang="ko-KR" sz="1100" dirty="0">
                <a:latin typeface="+mn-ea"/>
              </a:rPr>
            </a:br>
            <a:r>
              <a:rPr lang="ko-KR" altLang="en-US" sz="1100" dirty="0">
                <a:latin typeface="+mn-ea"/>
              </a:rPr>
              <a:t>위해 </a:t>
            </a:r>
            <a:r>
              <a:rPr lang="en-US" altLang="ko-KR" sz="1100" dirty="0" smtClean="0">
                <a:latin typeface="+mn-ea"/>
              </a:rPr>
              <a:t>“</a:t>
            </a:r>
            <a:r>
              <a:rPr lang="ko-KR" altLang="en-US" sz="1100" dirty="0" smtClean="0">
                <a:latin typeface="+mn-ea"/>
              </a:rPr>
              <a:t>기업</a:t>
            </a:r>
            <a:r>
              <a:rPr lang="en-US" altLang="ko-KR" sz="1100" dirty="0" smtClean="0">
                <a:latin typeface="+mn-ea"/>
              </a:rPr>
              <a:t>”</a:t>
            </a:r>
            <a:r>
              <a:rPr lang="ko-KR" altLang="en-US" sz="1100" dirty="0" smtClean="0">
                <a:latin typeface="+mn-ea"/>
              </a:rPr>
              <a:t>으로 회원가입이 </a:t>
            </a:r>
            <a:r>
              <a:rPr lang="ko-KR" altLang="en-US" sz="1100" dirty="0">
                <a:latin typeface="+mn-ea"/>
              </a:rPr>
              <a:t>되어 있어야 하며</a:t>
            </a:r>
            <a:r>
              <a:rPr lang="en-US" altLang="ko-KR" sz="1100" dirty="0">
                <a:latin typeface="+mn-ea"/>
              </a:rPr>
              <a:t>, </a:t>
            </a:r>
            <a:r>
              <a:rPr lang="ko-KR" altLang="en-US" sz="1100" dirty="0">
                <a:latin typeface="+mn-ea"/>
              </a:rPr>
              <a:t>이미 가입된 경우 해당 </a:t>
            </a:r>
            <a:r>
              <a:rPr lang="en-US" altLang="ko-KR" sz="1100" dirty="0">
                <a:latin typeface="+mn-ea"/>
              </a:rPr>
              <a:t>ID </a:t>
            </a:r>
            <a:r>
              <a:rPr lang="ko-KR" altLang="en-US" sz="1100" dirty="0">
                <a:latin typeface="+mn-ea"/>
              </a:rPr>
              <a:t>및 </a:t>
            </a:r>
            <a:r>
              <a:rPr lang="en-US" altLang="ko-KR" sz="1100" dirty="0">
                <a:latin typeface="+mn-ea"/>
              </a:rPr>
              <a:t>PW</a:t>
            </a:r>
            <a:r>
              <a:rPr lang="ko-KR" altLang="en-US" sz="1100" dirty="0">
                <a:latin typeface="+mn-ea"/>
              </a:rPr>
              <a:t>를 </a:t>
            </a:r>
            <a:r>
              <a:rPr lang="ko-KR" altLang="en-US" sz="1100" dirty="0" smtClean="0">
                <a:latin typeface="+mn-ea"/>
              </a:rPr>
              <a:t>활용하여 </a:t>
            </a:r>
            <a:r>
              <a:rPr lang="ko-KR" altLang="en-US" sz="1100" dirty="0">
                <a:latin typeface="+mn-ea"/>
              </a:rPr>
              <a:t>로그인 하십시오</a:t>
            </a:r>
            <a:r>
              <a:rPr lang="en-US" altLang="ko-KR" sz="1100" dirty="0">
                <a:latin typeface="+mn-ea"/>
              </a:rPr>
              <a:t>. </a:t>
            </a:r>
          </a:p>
          <a:p>
            <a:endParaRPr lang="en-US" altLang="ko-KR" sz="1100" dirty="0">
              <a:latin typeface="+mn-ea"/>
            </a:endParaRPr>
          </a:p>
          <a:p>
            <a:r>
              <a:rPr lang="ko-KR" altLang="en-US" sz="1100" dirty="0">
                <a:latin typeface="+mn-ea"/>
              </a:rPr>
              <a:t>문의 </a:t>
            </a:r>
            <a:r>
              <a:rPr lang="en-US" altLang="ko-KR" sz="1100" dirty="0">
                <a:latin typeface="+mn-ea"/>
              </a:rPr>
              <a:t>: 1661-4006</a:t>
            </a:r>
            <a:endParaRPr lang="ko-KR" altLang="en-US" sz="11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2263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1. </a:t>
            </a:r>
            <a:r>
              <a:rPr lang="ko-KR" altLang="en-US" sz="2400" b="1" dirty="0"/>
              <a:t>홈페이지 로그인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="" xmlns:a16="http://schemas.microsoft.com/office/drawing/2014/main" id="{CC052065-D49E-4D1A-9CEF-7823901B05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50" y="1628800"/>
            <a:ext cx="9359900" cy="468120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9" name="직사각형 48">
            <a:extLst>
              <a:ext uri="{FF2B5EF4-FFF2-40B4-BE49-F238E27FC236}">
                <a16:creationId xmlns="" xmlns:a16="http://schemas.microsoft.com/office/drawing/2014/main" id="{E5D4AFB2-AF45-467B-A0F5-4D81FAAA0F8E}"/>
              </a:ext>
            </a:extLst>
          </p:cNvPr>
          <p:cNvSpPr/>
          <p:nvPr/>
        </p:nvSpPr>
        <p:spPr>
          <a:xfrm>
            <a:off x="6537176" y="1988839"/>
            <a:ext cx="792088" cy="31621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50" name="Picture 4" descr="click icon pngì ëí ì´ë¯¸ì§ ê²ìê²°ê³¼">
            <a:extLst>
              <a:ext uri="{FF2B5EF4-FFF2-40B4-BE49-F238E27FC236}">
                <a16:creationId xmlns="" xmlns:a16="http://schemas.microsoft.com/office/drawing/2014/main" id="{60BD3B1E-0308-4FC6-AD76-AB34351E3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32366">
            <a:off x="6772228" y="1660421"/>
            <a:ext cx="461665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FBA3B916-23E3-4B5E-8CCA-E861A1AD3DDC}"/>
              </a:ext>
            </a:extLst>
          </p:cNvPr>
          <p:cNvSpPr txBox="1"/>
          <p:nvPr/>
        </p:nvSpPr>
        <p:spPr>
          <a:xfrm>
            <a:off x="260437" y="1052513"/>
            <a:ext cx="4548101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/>
              <a:t>홈페이지 상단의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경영컨설팅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클릭</a:t>
            </a:r>
          </a:p>
        </p:txBody>
      </p:sp>
    </p:spTree>
    <p:extLst>
      <p:ext uri="{BB962C8B-B14F-4D97-AF65-F5344CB8AC3E}">
        <p14:creationId xmlns:p14="http://schemas.microsoft.com/office/powerpoint/2010/main" val="26040390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경영컨설팅 신청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FBA3B916-23E3-4B5E-8CCA-E861A1AD3DDC}"/>
              </a:ext>
            </a:extLst>
          </p:cNvPr>
          <p:cNvSpPr txBox="1"/>
          <p:nvPr/>
        </p:nvSpPr>
        <p:spPr>
          <a:xfrm>
            <a:off x="260437" y="1052513"/>
            <a:ext cx="4548101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1200" b="1" dirty="0"/>
              <a:t>홈페이지 좌측 메뉴의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경영컨설팅 신청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클릭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="" xmlns:a16="http://schemas.microsoft.com/office/drawing/2014/main" id="{C4D10267-D7D5-4387-BF8A-0FB99A7A4C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50" y="1953049"/>
            <a:ext cx="9359900" cy="42122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FCC1D9A5-15D7-423E-B9CE-F4A9E5D6CB2B}"/>
              </a:ext>
            </a:extLst>
          </p:cNvPr>
          <p:cNvSpPr/>
          <p:nvPr/>
        </p:nvSpPr>
        <p:spPr>
          <a:xfrm>
            <a:off x="1515666" y="3924300"/>
            <a:ext cx="792088" cy="17111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9" name="Picture 4" descr="click icon pngì ëí ì´ë¯¸ì§ ê²ìê²°ê³¼">
            <a:extLst>
              <a:ext uri="{FF2B5EF4-FFF2-40B4-BE49-F238E27FC236}">
                <a16:creationId xmlns="" xmlns:a16="http://schemas.microsoft.com/office/drawing/2014/main" id="{F4E0C97C-1657-4E7D-8D6A-8D0A31178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32366">
            <a:off x="2168052" y="3578062"/>
            <a:ext cx="461665" cy="461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2786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경영컨설팅 신청 </a:t>
            </a:r>
            <a:r>
              <a:rPr lang="en-US" altLang="ko-KR" b="1" dirty="0"/>
              <a:t>_ ① </a:t>
            </a:r>
            <a:r>
              <a:rPr lang="ko-KR" altLang="en-US" b="1" dirty="0"/>
              <a:t>컨설팅 신청 기본 정보</a:t>
            </a:r>
            <a:endParaRPr lang="ko-KR" altLang="en-US" sz="2400" b="1" dirty="0"/>
          </a:p>
        </p:txBody>
      </p:sp>
      <p:sp>
        <p:nvSpPr>
          <p:cNvPr id="51" name="TextBox 50">
            <a:extLst>
              <a:ext uri="{FF2B5EF4-FFF2-40B4-BE49-F238E27FC236}">
                <a16:creationId xmlns="" xmlns:a16="http://schemas.microsoft.com/office/drawing/2014/main" id="{FBA3B916-23E3-4B5E-8CCA-E861A1AD3DDC}"/>
              </a:ext>
            </a:extLst>
          </p:cNvPr>
          <p:cNvSpPr txBox="1"/>
          <p:nvPr/>
        </p:nvSpPr>
        <p:spPr>
          <a:xfrm>
            <a:off x="260437" y="1052513"/>
            <a:ext cx="7068827" cy="27699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ko-KR" sz="1200" b="1" dirty="0"/>
              <a:t>‘</a:t>
            </a:r>
            <a:r>
              <a:rPr lang="ko-KR" altLang="en-US" sz="1200" b="1" dirty="0"/>
              <a:t>경영컨설팅 신청</a:t>
            </a:r>
            <a:r>
              <a:rPr lang="en-US" altLang="ko-KR" sz="1200" b="1" dirty="0"/>
              <a:t>’ → ‘</a:t>
            </a:r>
            <a:r>
              <a:rPr lang="ko-KR" altLang="en-US" sz="1200" b="1" dirty="0"/>
              <a:t>신청구분에서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표준형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선택 </a:t>
            </a:r>
            <a:r>
              <a:rPr lang="en-US" altLang="ko-KR" sz="1200" b="1" dirty="0"/>
              <a:t>→ ‘</a:t>
            </a:r>
            <a:r>
              <a:rPr lang="ko-KR" altLang="en-US" sz="1200" b="1" dirty="0"/>
              <a:t>세부분야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선택 </a:t>
            </a:r>
            <a:r>
              <a:rPr lang="en-US" altLang="ko-KR" sz="1200" b="1" dirty="0"/>
              <a:t>→ ‘</a:t>
            </a:r>
            <a:r>
              <a:rPr lang="ko-KR" altLang="en-US" sz="1200" b="1" dirty="0"/>
              <a:t>컨설팅주제</a:t>
            </a:r>
            <a:r>
              <a:rPr lang="en-US" altLang="ko-KR" sz="1200" b="1" dirty="0"/>
              <a:t>’ </a:t>
            </a:r>
            <a:r>
              <a:rPr lang="ko-KR" altLang="en-US" sz="1200" b="1" dirty="0" smtClean="0">
                <a:solidFill>
                  <a:srgbClr val="FF0000"/>
                </a:solidFill>
              </a:rPr>
              <a:t>기재</a:t>
            </a:r>
            <a:r>
              <a:rPr lang="ko-KR" altLang="en-US" sz="1200" b="1" dirty="0" smtClean="0"/>
              <a:t> </a:t>
            </a:r>
            <a:r>
              <a:rPr lang="en-US" altLang="ko-KR" sz="1200" b="1" dirty="0"/>
              <a:t>→ ‘</a:t>
            </a:r>
            <a:r>
              <a:rPr lang="ko-KR" altLang="en-US" sz="1200" b="1" dirty="0"/>
              <a:t>기간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선택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4D74222-9718-4E82-9D0A-3DDA9A13AF31}"/>
              </a:ext>
            </a:extLst>
          </p:cNvPr>
          <p:cNvSpPr txBox="1"/>
          <p:nvPr/>
        </p:nvSpPr>
        <p:spPr>
          <a:xfrm>
            <a:off x="5743665" y="1556792"/>
            <a:ext cx="3890426" cy="3228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200" b="1" dirty="0"/>
              <a:t>‘</a:t>
            </a:r>
            <a:r>
              <a:rPr lang="ko-KR" altLang="en-US" sz="1200" b="1" dirty="0"/>
              <a:t>경영컨설팅 신청</a:t>
            </a:r>
            <a:r>
              <a:rPr lang="en-US" altLang="ko-KR" sz="1200" b="1" dirty="0"/>
              <a:t>’</a:t>
            </a:r>
            <a:endParaRPr lang="ko-KR" altLang="en-US" sz="1200" b="1" dirty="0"/>
          </a:p>
        </p:txBody>
      </p:sp>
      <p:sp>
        <p:nvSpPr>
          <p:cNvPr id="15" name="타원 14">
            <a:extLst>
              <a:ext uri="{FF2B5EF4-FFF2-40B4-BE49-F238E27FC236}">
                <a16:creationId xmlns="" xmlns:a16="http://schemas.microsoft.com/office/drawing/2014/main" id="{231BE75D-7772-42AA-AB35-91BA48FCF8EA}"/>
              </a:ext>
            </a:extLst>
          </p:cNvPr>
          <p:cNvSpPr/>
          <p:nvPr/>
        </p:nvSpPr>
        <p:spPr>
          <a:xfrm>
            <a:off x="5743665" y="1628800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85E901BD-0A6E-4AAC-A2DE-1B2B257DC67E}"/>
              </a:ext>
            </a:extLst>
          </p:cNvPr>
          <p:cNvSpPr txBox="1"/>
          <p:nvPr/>
        </p:nvSpPr>
        <p:spPr>
          <a:xfrm>
            <a:off x="5743665" y="2060848"/>
            <a:ext cx="3890426" cy="3228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200" b="1" dirty="0"/>
              <a:t>‘</a:t>
            </a:r>
            <a:r>
              <a:rPr lang="ko-KR" altLang="en-US" sz="1200" b="1" dirty="0"/>
              <a:t>신청구분</a:t>
            </a:r>
            <a:r>
              <a:rPr lang="en-US" altLang="ko-KR" sz="1200" b="1" dirty="0"/>
              <a:t>’ → </a:t>
            </a:r>
            <a:r>
              <a:rPr lang="en-US" altLang="ko-KR" sz="1600" b="1" dirty="0">
                <a:solidFill>
                  <a:srgbClr val="FF0000"/>
                </a:solidFill>
              </a:rPr>
              <a:t>‘</a:t>
            </a:r>
            <a:r>
              <a:rPr lang="ko-KR" altLang="en-US" sz="1600" b="1" dirty="0">
                <a:solidFill>
                  <a:srgbClr val="FF0000"/>
                </a:solidFill>
              </a:rPr>
              <a:t>표준형</a:t>
            </a:r>
            <a:r>
              <a:rPr lang="en-US" altLang="ko-KR" sz="1600" b="1" dirty="0">
                <a:solidFill>
                  <a:srgbClr val="FF0000"/>
                </a:solidFill>
              </a:rPr>
              <a:t>’ </a:t>
            </a:r>
            <a:r>
              <a:rPr lang="ko-KR" altLang="en-US" sz="1600" b="1" dirty="0">
                <a:solidFill>
                  <a:srgbClr val="FF0000"/>
                </a:solidFill>
              </a:rPr>
              <a:t>선택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7" name="타원 16">
            <a:extLst>
              <a:ext uri="{FF2B5EF4-FFF2-40B4-BE49-F238E27FC236}">
                <a16:creationId xmlns="" xmlns:a16="http://schemas.microsoft.com/office/drawing/2014/main" id="{443F9C75-9131-449A-9F8B-8876A7A568CF}"/>
              </a:ext>
            </a:extLst>
          </p:cNvPr>
          <p:cNvSpPr/>
          <p:nvPr/>
        </p:nvSpPr>
        <p:spPr>
          <a:xfrm>
            <a:off x="5743665" y="2132856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618D93A0-BA03-4CA4-A26B-E73684723D5E}"/>
              </a:ext>
            </a:extLst>
          </p:cNvPr>
          <p:cNvSpPr txBox="1"/>
          <p:nvPr/>
        </p:nvSpPr>
        <p:spPr>
          <a:xfrm>
            <a:off x="5743665" y="2564904"/>
            <a:ext cx="3890426" cy="3228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200" b="1" dirty="0"/>
              <a:t>‘</a:t>
            </a:r>
            <a:r>
              <a:rPr lang="ko-KR" altLang="en-US" sz="1200" b="1" dirty="0"/>
              <a:t>세부분야</a:t>
            </a:r>
            <a:r>
              <a:rPr lang="en-US" altLang="ko-KR" sz="1200" b="1" dirty="0"/>
              <a:t>’ →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‘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신청할분야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’ </a:t>
            </a:r>
            <a:r>
              <a:rPr lang="ko-KR" altLang="en-US" sz="1600" b="1" dirty="0">
                <a:solidFill>
                  <a:srgbClr val="FF0000"/>
                </a:solidFill>
              </a:rPr>
              <a:t>선택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="" xmlns:a16="http://schemas.microsoft.com/office/drawing/2014/main" id="{D4FD94E5-D512-4F9C-A654-53FF92057505}"/>
              </a:ext>
            </a:extLst>
          </p:cNvPr>
          <p:cNvSpPr/>
          <p:nvPr/>
        </p:nvSpPr>
        <p:spPr>
          <a:xfrm>
            <a:off x="5743665" y="2636912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3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4E9ECFB-915B-4B3F-A61C-0831D06262FE}"/>
              </a:ext>
            </a:extLst>
          </p:cNvPr>
          <p:cNvSpPr txBox="1"/>
          <p:nvPr/>
        </p:nvSpPr>
        <p:spPr>
          <a:xfrm>
            <a:off x="5743665" y="2992884"/>
            <a:ext cx="3889286" cy="2677656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‘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</a:rPr>
              <a:t>공공시장 진출지원</a:t>
            </a:r>
            <a:r>
              <a:rPr lang="en-US" altLang="ko-KR" sz="1200" b="1" dirty="0">
                <a:latin typeface="+mn-ea"/>
              </a:rPr>
              <a:t>’ </a:t>
            </a:r>
            <a:r>
              <a:rPr lang="en-US" altLang="ko-KR" sz="1200" b="1" dirty="0"/>
              <a:t>→ ‘</a:t>
            </a:r>
            <a:r>
              <a:rPr lang="ko-KR" altLang="en-US" sz="1200" b="1" dirty="0"/>
              <a:t>시장개척</a:t>
            </a:r>
            <a:r>
              <a:rPr lang="en-US" altLang="ko-KR" sz="1200" b="1" dirty="0"/>
              <a:t>/</a:t>
            </a:r>
            <a:r>
              <a:rPr lang="ko-KR" altLang="en-US" sz="1200" b="1" dirty="0"/>
              <a:t>판로개척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선택</a:t>
            </a:r>
            <a:endParaRPr lang="en-US" altLang="ko-KR" sz="1200" b="1" dirty="0"/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en-US" altLang="ko-KR" sz="1200" b="1" dirty="0"/>
              <a:t>‘</a:t>
            </a:r>
            <a:r>
              <a:rPr lang="ko-KR" altLang="en-US" sz="1200" b="1" dirty="0">
                <a:solidFill>
                  <a:srgbClr val="0000FF"/>
                </a:solidFill>
              </a:rPr>
              <a:t>브랜딩 및 홍보개선</a:t>
            </a:r>
            <a:r>
              <a:rPr lang="en-US" altLang="ko-KR" sz="1200" b="1" dirty="0"/>
              <a:t>’ → ‘</a:t>
            </a:r>
            <a:r>
              <a:rPr lang="ko-KR" altLang="en-US" sz="1200" b="1" dirty="0"/>
              <a:t>디자인</a:t>
            </a:r>
            <a:r>
              <a:rPr lang="en-US" altLang="ko-KR" sz="1200" b="1" dirty="0"/>
              <a:t>/</a:t>
            </a:r>
            <a:r>
              <a:rPr lang="ko-KR" altLang="en-US" sz="1200" b="1" dirty="0"/>
              <a:t>브랜드 관리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선택</a:t>
            </a:r>
            <a:endParaRPr lang="en-US" altLang="ko-KR" sz="1200" b="1" dirty="0"/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>
                <a:latin typeface="+mn-ea"/>
              </a:rPr>
              <a:t> </a:t>
            </a:r>
            <a:r>
              <a:rPr lang="en-US" altLang="ko-KR" sz="1200" b="1" dirty="0"/>
              <a:t>‘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정책연계지원</a:t>
            </a:r>
            <a:r>
              <a:rPr lang="en-US" altLang="ko-KR" sz="1200" b="1" dirty="0"/>
              <a:t>’ → ‘</a:t>
            </a:r>
            <a:r>
              <a:rPr lang="ko-KR" altLang="en-US" sz="1200" b="1" dirty="0"/>
              <a:t>자금계획 및 조달</a:t>
            </a:r>
            <a:r>
              <a:rPr lang="en-US" altLang="ko-KR" sz="1200" b="1" dirty="0"/>
              <a:t>’ </a:t>
            </a:r>
            <a:r>
              <a:rPr lang="ko-KR" altLang="en-US" sz="1200" b="1" dirty="0" smtClean="0"/>
              <a:t>선택</a:t>
            </a:r>
            <a:endParaRPr lang="en-US" altLang="ko-KR" sz="1200" b="1" dirty="0" smtClean="0"/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altLang="ko-KR" sz="1200" b="1" dirty="0" smtClean="0"/>
              <a:t> ‘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자금연계지원</a:t>
            </a:r>
            <a:r>
              <a:rPr lang="en-US" altLang="ko-KR" sz="1200" b="1" dirty="0" smtClean="0"/>
              <a:t>’</a:t>
            </a:r>
            <a:r>
              <a:rPr lang="en-US" altLang="ko-KR" sz="1200" b="1" dirty="0"/>
              <a:t> → ‘</a:t>
            </a:r>
            <a:r>
              <a:rPr lang="ko-KR" altLang="en-US" sz="1200" b="1" dirty="0"/>
              <a:t>자금계획 및 조달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선택</a:t>
            </a:r>
            <a:endParaRPr lang="en-US" altLang="ko-KR" sz="1200" b="1" dirty="0"/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altLang="ko-KR" sz="1200" b="1" dirty="0" smtClean="0"/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altLang="ko-KR" sz="1200" b="1" dirty="0" smtClean="0"/>
          </a:p>
          <a:p>
            <a:pPr marL="171450" indent="-17145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ko-KR" altLang="en-US" sz="1200" b="1" dirty="0">
              <a:latin typeface="+mn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2E3F6ED6-B254-45CE-9C3A-303230958DCE}"/>
              </a:ext>
            </a:extLst>
          </p:cNvPr>
          <p:cNvSpPr txBox="1"/>
          <p:nvPr/>
        </p:nvSpPr>
        <p:spPr>
          <a:xfrm>
            <a:off x="5752158" y="4585888"/>
            <a:ext cx="3889086" cy="738664"/>
          </a:xfrm>
          <a:prstGeom prst="rect">
            <a:avLst/>
          </a:prstGeom>
          <a:noFill/>
          <a:ln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신청분야는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상기 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4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개 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영역 중 </a:t>
            </a:r>
            <a:r>
              <a:rPr lang="en-US" altLang="ko-KR" sz="1400" b="1" dirty="0">
                <a:solidFill>
                  <a:srgbClr val="FF0000"/>
                </a:solidFill>
                <a:latin typeface="+mn-ea"/>
              </a:rPr>
              <a:t/>
            </a:r>
            <a:br>
              <a:rPr lang="en-US" altLang="ko-KR" sz="1400" b="1" dirty="0">
                <a:solidFill>
                  <a:srgbClr val="FF0000"/>
                </a:solidFill>
                <a:latin typeface="+mn-ea"/>
              </a:rPr>
            </a:br>
            <a:r>
              <a:rPr lang="ko-KR" altLang="en-US" sz="1400" b="1" dirty="0">
                <a:solidFill>
                  <a:srgbClr val="0000FF"/>
                </a:solidFill>
                <a:latin typeface="+mn-ea"/>
              </a:rPr>
              <a:t>반드시 한 분야</a:t>
            </a:r>
            <a:r>
              <a:rPr lang="ko-KR" altLang="en-US" sz="1400" b="1" dirty="0">
                <a:solidFill>
                  <a:srgbClr val="FF0000"/>
                </a:solidFill>
                <a:latin typeface="+mn-ea"/>
              </a:rPr>
              <a:t>만 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선택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n-ea"/>
              </a:rPr>
              <a:t>중복선택 불가</a:t>
            </a:r>
            <a:r>
              <a:rPr lang="en-US" altLang="ko-KR" sz="1400" b="1" dirty="0" smtClean="0">
                <a:solidFill>
                  <a:srgbClr val="FF0000"/>
                </a:solidFill>
                <a:latin typeface="+mn-ea"/>
              </a:rPr>
              <a:t>)</a:t>
            </a:r>
            <a:endParaRPr lang="en-US" altLang="ko-KR" sz="1400" b="1" dirty="0">
              <a:solidFill>
                <a:srgbClr val="FF0000"/>
              </a:solidFill>
              <a:latin typeface="+mn-ea"/>
            </a:endParaRPr>
          </a:p>
        </p:txBody>
      </p:sp>
      <p:cxnSp>
        <p:nvCxnSpPr>
          <p:cNvPr id="7" name="직선 화살표 연결선 6">
            <a:extLst>
              <a:ext uri="{FF2B5EF4-FFF2-40B4-BE49-F238E27FC236}">
                <a16:creationId xmlns="" xmlns:a16="http://schemas.microsoft.com/office/drawing/2014/main" id="{2ED238F2-B51F-47B9-8513-80EEB49D0707}"/>
              </a:ext>
            </a:extLst>
          </p:cNvPr>
          <p:cNvCxnSpPr>
            <a:cxnSpLocks/>
            <a:stCxn id="18" idx="2"/>
            <a:endCxn id="3" idx="0"/>
          </p:cNvCxnSpPr>
          <p:nvPr/>
        </p:nvCxnSpPr>
        <p:spPr>
          <a:xfrm flipH="1">
            <a:off x="7688308" y="2887738"/>
            <a:ext cx="570" cy="105146"/>
          </a:xfrm>
          <a:prstGeom prst="straightConnector1">
            <a:avLst/>
          </a:prstGeom>
          <a:ln w="28575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0FCC1375-9A22-409D-B072-A64C73240934}"/>
              </a:ext>
            </a:extLst>
          </p:cNvPr>
          <p:cNvSpPr txBox="1"/>
          <p:nvPr/>
        </p:nvSpPr>
        <p:spPr>
          <a:xfrm>
            <a:off x="5743665" y="5327775"/>
            <a:ext cx="3890426" cy="3228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1200" b="1" dirty="0">
                <a:latin typeface="+mn-ea"/>
              </a:rPr>
              <a:t>상기 </a:t>
            </a:r>
            <a:r>
              <a:rPr lang="ko-KR" altLang="en-US" sz="1200" b="1" dirty="0" smtClean="0">
                <a:latin typeface="+mn-ea"/>
              </a:rPr>
              <a:t> </a:t>
            </a:r>
            <a:r>
              <a:rPr lang="en-US" altLang="ko-KR" sz="1200" b="1" dirty="0">
                <a:latin typeface="+mn-ea"/>
              </a:rPr>
              <a:t>4</a:t>
            </a:r>
            <a:r>
              <a:rPr lang="ko-KR" altLang="en-US" sz="1200" b="1" dirty="0" smtClean="0">
                <a:latin typeface="+mn-ea"/>
              </a:rPr>
              <a:t>개 </a:t>
            </a:r>
            <a:r>
              <a:rPr lang="ko-KR" altLang="en-US" sz="1200" b="1" dirty="0">
                <a:latin typeface="+mn-ea"/>
              </a:rPr>
              <a:t>영역 중 </a:t>
            </a:r>
            <a:r>
              <a:rPr lang="en-US" altLang="ko-KR" sz="1200" b="1" dirty="0">
                <a:solidFill>
                  <a:srgbClr val="FF0000"/>
                </a:solidFill>
                <a:latin typeface="+mn-ea"/>
              </a:rPr>
              <a:t>1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</a:rPr>
              <a:t>개 영역 </a:t>
            </a:r>
            <a:r>
              <a:rPr lang="ko-KR" altLang="en-US" sz="1200" b="1" dirty="0" smtClean="0">
                <a:solidFill>
                  <a:srgbClr val="FF0000"/>
                </a:solidFill>
                <a:latin typeface="+mn-ea"/>
              </a:rPr>
              <a:t>기</a:t>
            </a:r>
            <a:r>
              <a:rPr lang="ko-KR" altLang="en-US" sz="1200" b="1" dirty="0">
                <a:solidFill>
                  <a:srgbClr val="FF0000"/>
                </a:solidFill>
                <a:latin typeface="+mn-ea"/>
              </a:rPr>
              <a:t>입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28" name="타원 27">
            <a:extLst>
              <a:ext uri="{FF2B5EF4-FFF2-40B4-BE49-F238E27FC236}">
                <a16:creationId xmlns="" xmlns:a16="http://schemas.microsoft.com/office/drawing/2014/main" id="{1D09CC84-ABAD-4524-B5CA-486DF85A8C31}"/>
              </a:ext>
            </a:extLst>
          </p:cNvPr>
          <p:cNvSpPr/>
          <p:nvPr/>
        </p:nvSpPr>
        <p:spPr>
          <a:xfrm>
            <a:off x="5743665" y="5271077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4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8D73AE95-3D0E-4D07-8C52-6EFC7CF8269C}"/>
              </a:ext>
            </a:extLst>
          </p:cNvPr>
          <p:cNvSpPr txBox="1"/>
          <p:nvPr/>
        </p:nvSpPr>
        <p:spPr>
          <a:xfrm>
            <a:off x="5743665" y="5805488"/>
            <a:ext cx="3890426" cy="32283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1200" b="1" dirty="0">
                <a:latin typeface="+mn-ea"/>
              </a:rPr>
              <a:t>기간 </a:t>
            </a:r>
            <a:r>
              <a:rPr lang="en-US" altLang="ko-KR" sz="1200" b="1" dirty="0">
                <a:latin typeface="+mn-ea"/>
              </a:rPr>
              <a:t>: </a:t>
            </a:r>
            <a:r>
              <a:rPr lang="ko-KR" altLang="en-US" sz="1200" b="1" dirty="0">
                <a:latin typeface="+mn-ea"/>
              </a:rPr>
              <a:t>신청일 </a:t>
            </a:r>
            <a:r>
              <a:rPr lang="en-US" altLang="ko-KR" sz="1200" b="1" dirty="0">
                <a:latin typeface="+mn-ea"/>
              </a:rPr>
              <a:t>~ </a:t>
            </a:r>
            <a:r>
              <a:rPr lang="en-US" altLang="ko-KR" sz="1200" b="1" dirty="0" smtClean="0">
                <a:latin typeface="+mn-ea"/>
              </a:rPr>
              <a:t>2020. </a:t>
            </a:r>
            <a:r>
              <a:rPr lang="en-US" altLang="ko-KR" sz="1200" b="1" dirty="0">
                <a:latin typeface="+mn-ea"/>
              </a:rPr>
              <a:t>10. </a:t>
            </a:r>
            <a:r>
              <a:rPr lang="en-US" altLang="ko-KR" sz="1200" b="1" dirty="0" smtClean="0">
                <a:latin typeface="+mn-ea"/>
              </a:rPr>
              <a:t>30. </a:t>
            </a:r>
            <a:r>
              <a:rPr lang="ko-KR" altLang="en-US" sz="1200" b="1" dirty="0">
                <a:latin typeface="+mn-ea"/>
              </a:rPr>
              <a:t>로 입력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="" xmlns:a16="http://schemas.microsoft.com/office/drawing/2014/main" id="{27EBFFC4-2D3E-490C-9AFE-8C3048EEA485}"/>
              </a:ext>
            </a:extLst>
          </p:cNvPr>
          <p:cNvSpPr/>
          <p:nvPr/>
        </p:nvSpPr>
        <p:spPr>
          <a:xfrm>
            <a:off x="5743665" y="5748790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5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6456" y="2299492"/>
            <a:ext cx="5697829" cy="3071812"/>
            <a:chOff x="188429" y="2299492"/>
            <a:chExt cx="5697829" cy="3071812"/>
          </a:xfrm>
        </p:grpSpPr>
        <p:pic>
          <p:nvPicPr>
            <p:cNvPr id="1026" name="Picture 2" descr="C:\Users\User\Desktop\매뉴얼1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429" y="2299492"/>
              <a:ext cx="5412643" cy="30718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C7C23C36-A3EB-4E2B-B8CA-F76EF3D68416}"/>
                </a:ext>
              </a:extLst>
            </p:cNvPr>
            <p:cNvSpPr/>
            <p:nvPr/>
          </p:nvSpPr>
          <p:spPr>
            <a:xfrm>
              <a:off x="3224808" y="4149080"/>
              <a:ext cx="792088" cy="22811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타원 9">
              <a:extLst>
                <a:ext uri="{FF2B5EF4-FFF2-40B4-BE49-F238E27FC236}">
                  <a16:creationId xmlns="" xmlns:a16="http://schemas.microsoft.com/office/drawing/2014/main" id="{9C8CE50C-E10B-4542-A627-AEC18F31AF62}"/>
                </a:ext>
              </a:extLst>
            </p:cNvPr>
            <p:cNvSpPr/>
            <p:nvPr/>
          </p:nvSpPr>
          <p:spPr>
            <a:xfrm>
              <a:off x="3888914" y="3977471"/>
              <a:ext cx="216024" cy="216024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b="1" dirty="0">
                  <a:solidFill>
                    <a:schemeClr val="tx1"/>
                  </a:solidFill>
                  <a:latin typeface="+mn-ea"/>
                </a:rPr>
                <a:t>2</a:t>
              </a:r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254FA1FE-B80B-4F93-A577-124438DC6A3E}"/>
                </a:ext>
              </a:extLst>
            </p:cNvPr>
            <p:cNvSpPr/>
            <p:nvPr/>
          </p:nvSpPr>
          <p:spPr>
            <a:xfrm>
              <a:off x="3260812" y="4475627"/>
              <a:ext cx="2268252" cy="249517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="" xmlns:a16="http://schemas.microsoft.com/office/drawing/2014/main" id="{0B09CA07-CFCC-48CD-948D-5E459FE6E577}"/>
                </a:ext>
              </a:extLst>
            </p:cNvPr>
            <p:cNvSpPr/>
            <p:nvPr/>
          </p:nvSpPr>
          <p:spPr>
            <a:xfrm>
              <a:off x="3080792" y="4437112"/>
              <a:ext cx="216024" cy="216024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b="1" dirty="0">
                  <a:solidFill>
                    <a:schemeClr val="tx1"/>
                  </a:solidFill>
                  <a:latin typeface="+mn-ea"/>
                </a:rPr>
                <a:t>3</a:t>
              </a:r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="" xmlns:a16="http://schemas.microsoft.com/office/drawing/2014/main" id="{20B661E7-B84C-463D-AE87-D522D5A01A68}"/>
                </a:ext>
              </a:extLst>
            </p:cNvPr>
            <p:cNvSpPr/>
            <p:nvPr/>
          </p:nvSpPr>
          <p:spPr>
            <a:xfrm>
              <a:off x="3290975" y="4725845"/>
              <a:ext cx="2238090" cy="229375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5" name="타원 24">
              <a:extLst>
                <a:ext uri="{FF2B5EF4-FFF2-40B4-BE49-F238E27FC236}">
                  <a16:creationId xmlns="" xmlns:a16="http://schemas.microsoft.com/office/drawing/2014/main" id="{D5487B41-43D0-4063-A5DB-C2A14AE5710F}"/>
                </a:ext>
              </a:extLst>
            </p:cNvPr>
            <p:cNvSpPr/>
            <p:nvPr/>
          </p:nvSpPr>
          <p:spPr>
            <a:xfrm>
              <a:off x="3080792" y="4725144"/>
              <a:ext cx="216024" cy="216024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b="1" dirty="0">
                  <a:solidFill>
                    <a:schemeClr val="tx1"/>
                  </a:solidFill>
                  <a:latin typeface="+mn-ea"/>
                </a:rPr>
                <a:t>4</a:t>
              </a:r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="" xmlns:a16="http://schemas.microsoft.com/office/drawing/2014/main" id="{B8CFA08E-9568-4059-B1DD-ED6D84C8AF9B}"/>
                </a:ext>
              </a:extLst>
            </p:cNvPr>
            <p:cNvSpPr/>
            <p:nvPr/>
          </p:nvSpPr>
          <p:spPr>
            <a:xfrm>
              <a:off x="3296815" y="5062793"/>
              <a:ext cx="2232249" cy="20828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4" name="타원 33">
              <a:extLst>
                <a:ext uri="{FF2B5EF4-FFF2-40B4-BE49-F238E27FC236}">
                  <a16:creationId xmlns="" xmlns:a16="http://schemas.microsoft.com/office/drawing/2014/main" id="{D0DE56B2-05FA-421B-A3B8-B8037CC97D54}"/>
                </a:ext>
              </a:extLst>
            </p:cNvPr>
            <p:cNvSpPr/>
            <p:nvPr/>
          </p:nvSpPr>
          <p:spPr>
            <a:xfrm>
              <a:off x="3070715" y="5055053"/>
              <a:ext cx="216024" cy="216024"/>
            </a:xfrm>
            <a:prstGeom prst="ellipse">
              <a:avLst/>
            </a:prstGeom>
            <a:solidFill>
              <a:srgbClr val="FFC000"/>
            </a:solidFill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100" b="1" dirty="0">
                  <a:solidFill>
                    <a:schemeClr val="tx1"/>
                  </a:solidFill>
                  <a:latin typeface="+mn-ea"/>
                </a:rPr>
                <a:t>5</a:t>
              </a:r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="" xmlns:a16="http://schemas.microsoft.com/office/drawing/2014/main" id="{B3C72510-8296-473C-81CE-1FDB76C84126}"/>
                </a:ext>
              </a:extLst>
            </p:cNvPr>
            <p:cNvSpPr/>
            <p:nvPr/>
          </p:nvSpPr>
          <p:spPr>
            <a:xfrm>
              <a:off x="344488" y="4288832"/>
              <a:ext cx="792088" cy="216024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DBFE999C-BA10-4C5F-A352-22080C194D2E}"/>
                </a:ext>
              </a:extLst>
            </p:cNvPr>
            <p:cNvSpPr/>
            <p:nvPr/>
          </p:nvSpPr>
          <p:spPr>
            <a:xfrm>
              <a:off x="3348854" y="4769326"/>
              <a:ext cx="1080120" cy="171842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 dirty="0">
                  <a:solidFill>
                    <a:schemeClr val="tx1"/>
                  </a:solidFill>
                  <a:latin typeface="+mn-ea"/>
                </a:rPr>
                <a:t>공공시장 진출지원</a:t>
              </a: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2A71B782-C1C1-4C9C-B19E-C2BBD82F25BB}"/>
                </a:ext>
              </a:extLst>
            </p:cNvPr>
            <p:cNvSpPr/>
            <p:nvPr/>
          </p:nvSpPr>
          <p:spPr>
            <a:xfrm>
              <a:off x="3378826" y="5073988"/>
              <a:ext cx="638070" cy="18589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800" b="1">
                  <a:solidFill>
                    <a:schemeClr val="tx1"/>
                  </a:solidFill>
                  <a:latin typeface="+mn-ea"/>
                </a:rPr>
                <a:t>신청일</a:t>
              </a:r>
              <a:endParaRPr lang="ko-KR" altLang="en-US" sz="8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="" xmlns:a16="http://schemas.microsoft.com/office/drawing/2014/main" id="{85B9A38D-433B-4E02-A696-EDE636656D49}"/>
                </a:ext>
              </a:extLst>
            </p:cNvPr>
            <p:cNvSpPr/>
            <p:nvPr/>
          </p:nvSpPr>
          <p:spPr>
            <a:xfrm>
              <a:off x="4486266" y="5075274"/>
              <a:ext cx="638070" cy="185894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600" b="1" dirty="0" smtClean="0">
                  <a:solidFill>
                    <a:schemeClr val="tx1"/>
                  </a:solidFill>
                  <a:latin typeface="+mn-ea"/>
                </a:rPr>
                <a:t>20. </a:t>
              </a:r>
              <a:r>
                <a:rPr lang="en-US" altLang="ko-KR" sz="600" b="1" dirty="0">
                  <a:solidFill>
                    <a:schemeClr val="tx1"/>
                  </a:solidFill>
                  <a:latin typeface="+mn-ea"/>
                </a:rPr>
                <a:t>10. </a:t>
              </a:r>
              <a:r>
                <a:rPr lang="en-US" altLang="ko-KR" sz="600" b="1" dirty="0" smtClean="0">
                  <a:solidFill>
                    <a:schemeClr val="tx1"/>
                  </a:solidFill>
                  <a:latin typeface="+mn-ea"/>
                </a:rPr>
                <a:t>30</a:t>
              </a:r>
              <a:endParaRPr lang="ko-KR" altLang="en-US" sz="600" b="1" dirty="0">
                <a:solidFill>
                  <a:schemeClr val="tx1"/>
                </a:solidFill>
                <a:latin typeface="+mn-ea"/>
              </a:endParaRPr>
            </a:p>
          </p:txBody>
        </p:sp>
        <p:cxnSp>
          <p:nvCxnSpPr>
            <p:cNvPr id="23" name="직선 화살표 연결선 22">
              <a:extLst>
                <a:ext uri="{FF2B5EF4-FFF2-40B4-BE49-F238E27FC236}">
                  <a16:creationId xmlns="" xmlns:a16="http://schemas.microsoft.com/office/drawing/2014/main" id="{C47109F3-4CB1-4E0B-A5DA-ED8378A69A69}"/>
                </a:ext>
              </a:extLst>
            </p:cNvPr>
            <p:cNvCxnSpPr>
              <a:cxnSpLocks/>
              <a:endCxn id="14" idx="3"/>
            </p:cNvCxnSpPr>
            <p:nvPr/>
          </p:nvCxnSpPr>
          <p:spPr>
            <a:xfrm flipH="1">
              <a:off x="5529064" y="4149080"/>
              <a:ext cx="357194" cy="451306"/>
            </a:xfrm>
            <a:prstGeom prst="straightConnector1">
              <a:avLst/>
            </a:prstGeom>
            <a:ln w="28575">
              <a:solidFill>
                <a:schemeClr val="bg1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6" name="직선 화살표 연결선 35">
            <a:extLst>
              <a:ext uri="{FF2B5EF4-FFF2-40B4-BE49-F238E27FC236}">
                <a16:creationId xmlns="" xmlns:a16="http://schemas.microsoft.com/office/drawing/2014/main" id="{C1AEB1A0-8687-4221-9C91-FA61FFEC1B88}"/>
              </a:ext>
            </a:extLst>
          </p:cNvPr>
          <p:cNvCxnSpPr>
            <a:cxnSpLocks/>
            <a:stCxn id="39" idx="1"/>
            <a:endCxn id="33" idx="3"/>
          </p:cNvCxnSpPr>
          <p:nvPr/>
        </p:nvCxnSpPr>
        <p:spPr>
          <a:xfrm flipH="1" flipV="1">
            <a:off x="5397091" y="5166935"/>
            <a:ext cx="346574" cy="799970"/>
          </a:xfrm>
          <a:prstGeom prst="straightConnector1">
            <a:avLst/>
          </a:prstGeom>
          <a:ln w="28575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>
            <a:extLst>
              <a:ext uri="{FF2B5EF4-FFF2-40B4-BE49-F238E27FC236}">
                <a16:creationId xmlns="" xmlns:a16="http://schemas.microsoft.com/office/drawing/2014/main" id="{2E754430-4CB0-4FBE-8D5E-04C4FC3CED38}"/>
              </a:ext>
            </a:extLst>
          </p:cNvPr>
          <p:cNvCxnSpPr>
            <a:cxnSpLocks/>
            <a:stCxn id="27" idx="1"/>
            <a:endCxn id="24" idx="3"/>
          </p:cNvCxnSpPr>
          <p:nvPr/>
        </p:nvCxnSpPr>
        <p:spPr>
          <a:xfrm flipH="1" flipV="1">
            <a:off x="5397092" y="4840533"/>
            <a:ext cx="346573" cy="648659"/>
          </a:xfrm>
          <a:prstGeom prst="straightConnector1">
            <a:avLst/>
          </a:prstGeom>
          <a:ln w="28575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타원 8">
            <a:extLst>
              <a:ext uri="{FF2B5EF4-FFF2-40B4-BE49-F238E27FC236}">
                <a16:creationId xmlns="" xmlns:a16="http://schemas.microsoft.com/office/drawing/2014/main" id="{5D5E8DE3-A794-4C98-A8E9-6B7FAACF8414}"/>
              </a:ext>
            </a:extLst>
          </p:cNvPr>
          <p:cNvSpPr/>
          <p:nvPr/>
        </p:nvSpPr>
        <p:spPr>
          <a:xfrm>
            <a:off x="-15552" y="4293096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394497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B2A08668-C198-4713-B4A2-7C41A53445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800" y="1916112"/>
            <a:ext cx="5163256" cy="453707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경영컨설팅 신청 </a:t>
            </a:r>
            <a:r>
              <a:rPr lang="en-US" altLang="ko-KR" b="1" dirty="0"/>
              <a:t>_ ② </a:t>
            </a:r>
            <a:r>
              <a:rPr lang="ko-KR" altLang="en-US" b="1" dirty="0"/>
              <a:t>컨설팅 금액 </a:t>
            </a:r>
            <a:r>
              <a:rPr lang="en-US" altLang="ko-KR" b="1" dirty="0"/>
              <a:t>/ </a:t>
            </a:r>
            <a:r>
              <a:rPr lang="ko-KR" altLang="en-US" b="1" dirty="0"/>
              <a:t>수진기업 정보</a:t>
            </a:r>
            <a:endParaRPr lang="ko-KR" altLang="en-US" sz="2400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4D74222-9718-4E82-9D0A-3DDA9A13AF31}"/>
              </a:ext>
            </a:extLst>
          </p:cNvPr>
          <p:cNvSpPr txBox="1"/>
          <p:nvPr/>
        </p:nvSpPr>
        <p:spPr>
          <a:xfrm>
            <a:off x="6275953" y="1052736"/>
            <a:ext cx="3312938" cy="79208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b="1" dirty="0"/>
              <a:t>*</a:t>
            </a:r>
            <a:r>
              <a:rPr lang="ko-KR" altLang="en-US" sz="1200" b="1" dirty="0"/>
              <a:t>공공시장</a:t>
            </a:r>
            <a:r>
              <a:rPr lang="en-US" altLang="ko-KR" sz="1200" b="1" dirty="0"/>
              <a:t>, </a:t>
            </a:r>
            <a:r>
              <a:rPr lang="ko-KR" altLang="en-US" sz="1200" b="1" dirty="0" err="1"/>
              <a:t>브랜딩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자금연계지원의 </a:t>
            </a:r>
            <a:r>
              <a:rPr lang="ko-KR" altLang="en-US" sz="1200" b="1" dirty="0" smtClean="0"/>
              <a:t>경우</a:t>
            </a:r>
            <a:r>
              <a:rPr lang="en-US" altLang="ko-KR" sz="1200" b="1" dirty="0"/>
              <a:t>*</a:t>
            </a:r>
            <a:endParaRPr lang="en-US" altLang="ko-KR" sz="1200" b="1" dirty="0" smtClean="0"/>
          </a:p>
          <a:p>
            <a:pPr algn="ctr">
              <a:lnSpc>
                <a:spcPct val="150000"/>
              </a:lnSpc>
            </a:pPr>
            <a:r>
              <a:rPr lang="en-US" altLang="ko-KR" sz="1200" b="1" dirty="0" smtClean="0"/>
              <a:t>‘</a:t>
            </a:r>
            <a:r>
              <a:rPr lang="ko-KR" altLang="en-US" sz="1200" b="1" dirty="0"/>
              <a:t>컨설팅 금액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은 </a:t>
            </a:r>
            <a:r>
              <a:rPr lang="ko-KR" altLang="en-US" sz="1200" b="1" dirty="0" smtClean="0"/>
              <a:t> </a:t>
            </a:r>
            <a:r>
              <a:rPr lang="ko-KR" altLang="en-US" sz="1200" b="1" dirty="0">
                <a:solidFill>
                  <a:srgbClr val="FF0000"/>
                </a:solidFill>
              </a:rPr>
              <a:t>붉은 색 숫자와</a:t>
            </a:r>
            <a:r>
              <a:rPr lang="en-US" altLang="ko-KR" sz="1200" b="1" dirty="0"/>
              <a:t/>
            </a:r>
            <a:br>
              <a:rPr lang="en-US" altLang="ko-KR" sz="1200" b="1" dirty="0"/>
            </a:br>
            <a:r>
              <a:rPr lang="ko-KR" altLang="en-US" sz="1200" b="1" dirty="0"/>
              <a:t>동일한 숫자를 입력하십시오</a:t>
            </a:r>
            <a:r>
              <a:rPr lang="en-US" altLang="ko-KR" sz="1200" b="1" dirty="0" smtClean="0"/>
              <a:t>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B3C72510-8296-473C-81CE-1FDB76C84126}"/>
              </a:ext>
            </a:extLst>
          </p:cNvPr>
          <p:cNvSpPr/>
          <p:nvPr/>
        </p:nvSpPr>
        <p:spPr>
          <a:xfrm>
            <a:off x="1352599" y="2108884"/>
            <a:ext cx="3528963" cy="11325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7C23C36-A3EB-4E2B-B8CA-F76EF3D68416}"/>
              </a:ext>
            </a:extLst>
          </p:cNvPr>
          <p:cNvSpPr/>
          <p:nvPr/>
        </p:nvSpPr>
        <p:spPr>
          <a:xfrm>
            <a:off x="1409403" y="3592385"/>
            <a:ext cx="3888432" cy="106075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="" xmlns:a16="http://schemas.microsoft.com/office/drawing/2014/main" id="{9C8CE50C-E10B-4542-A627-AEC18F31AF62}"/>
              </a:ext>
            </a:extLst>
          </p:cNvPr>
          <p:cNvSpPr/>
          <p:nvPr/>
        </p:nvSpPr>
        <p:spPr>
          <a:xfrm>
            <a:off x="1336837" y="3484373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="" xmlns:a16="http://schemas.microsoft.com/office/drawing/2014/main" id="{231BE75D-7772-42AA-AB35-91BA48FCF8EA}"/>
              </a:ext>
            </a:extLst>
          </p:cNvPr>
          <p:cNvSpPr/>
          <p:nvPr/>
        </p:nvSpPr>
        <p:spPr>
          <a:xfrm>
            <a:off x="6167941" y="1026450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85E901BD-0A6E-4AAC-A2DE-1B2B257DC67E}"/>
              </a:ext>
            </a:extLst>
          </p:cNvPr>
          <p:cNvSpPr txBox="1"/>
          <p:nvPr/>
        </p:nvSpPr>
        <p:spPr>
          <a:xfrm>
            <a:off x="6321153" y="3596170"/>
            <a:ext cx="3312938" cy="9129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수진기업 정보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는 </a:t>
            </a:r>
            <a:r>
              <a:rPr lang="en-US" altLang="ko-KR" sz="1200" b="1" dirty="0" smtClean="0"/>
              <a:t>‘</a:t>
            </a:r>
            <a:r>
              <a:rPr lang="ko-KR" altLang="en-US" sz="1200" b="1" dirty="0" smtClean="0"/>
              <a:t>근로자 수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를 제외하고  별도로 작성할 필요 없습니다</a:t>
            </a:r>
            <a:r>
              <a:rPr lang="en-US" altLang="ko-KR" sz="1200" b="1" dirty="0" smtClean="0"/>
              <a:t>. (</a:t>
            </a:r>
            <a:r>
              <a:rPr lang="ko-KR" altLang="en-US" sz="1200" b="1" dirty="0" smtClean="0"/>
              <a:t>자동 작성됨</a:t>
            </a:r>
            <a:r>
              <a:rPr lang="en-US" altLang="ko-KR" sz="1200" b="1" dirty="0" smtClean="0"/>
              <a:t>)</a:t>
            </a:r>
            <a:r>
              <a:rPr lang="en-US" altLang="ko-KR" sz="1200" b="1" dirty="0"/>
              <a:t/>
            </a:r>
            <a:br>
              <a:rPr lang="en-US" altLang="ko-KR" sz="1200" b="1" dirty="0"/>
            </a:br>
            <a:r>
              <a:rPr lang="ko-KR" altLang="en-US" sz="1200" b="1" dirty="0">
                <a:solidFill>
                  <a:srgbClr val="FF0000"/>
                </a:solidFill>
              </a:rPr>
              <a:t>근로자 수는 현재 근로자 수를 입력</a:t>
            </a:r>
            <a:r>
              <a:rPr lang="ko-KR" altLang="en-US" sz="1200" b="1" dirty="0"/>
              <a:t>하십시오</a:t>
            </a:r>
            <a:r>
              <a:rPr lang="en-US" altLang="ko-KR" sz="1200" b="1" dirty="0"/>
              <a:t>.</a:t>
            </a:r>
            <a:endParaRPr lang="ko-KR" altLang="en-US" sz="1200" b="1" dirty="0"/>
          </a:p>
        </p:txBody>
      </p:sp>
      <p:sp>
        <p:nvSpPr>
          <p:cNvPr id="17" name="타원 16">
            <a:extLst>
              <a:ext uri="{FF2B5EF4-FFF2-40B4-BE49-F238E27FC236}">
                <a16:creationId xmlns="" xmlns:a16="http://schemas.microsoft.com/office/drawing/2014/main" id="{443F9C75-9131-449A-9F8B-8876A7A568CF}"/>
              </a:ext>
            </a:extLst>
          </p:cNvPr>
          <p:cNvSpPr/>
          <p:nvPr/>
        </p:nvSpPr>
        <p:spPr>
          <a:xfrm>
            <a:off x="6213141" y="3501008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618D93A0-BA03-4CA4-A26B-E73684723D5E}"/>
              </a:ext>
            </a:extLst>
          </p:cNvPr>
          <p:cNvSpPr txBox="1"/>
          <p:nvPr/>
        </p:nvSpPr>
        <p:spPr>
          <a:xfrm>
            <a:off x="6321153" y="4798893"/>
            <a:ext cx="3312938" cy="64633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200" b="1" dirty="0"/>
              <a:t>‘</a:t>
            </a:r>
            <a:r>
              <a:rPr lang="ko-KR" altLang="en-US" sz="1200" b="1" dirty="0"/>
              <a:t>우대사항</a:t>
            </a:r>
            <a:r>
              <a:rPr lang="en-US" altLang="ko-KR" sz="1200" b="1" dirty="0"/>
              <a:t>’ → ‘</a:t>
            </a:r>
            <a:r>
              <a:rPr lang="ko-KR" altLang="en-US" sz="1200" b="1" dirty="0"/>
              <a:t>해당 항목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선택</a:t>
            </a:r>
          </a:p>
        </p:txBody>
      </p:sp>
      <p:sp>
        <p:nvSpPr>
          <p:cNvPr id="19" name="타원 18">
            <a:extLst>
              <a:ext uri="{FF2B5EF4-FFF2-40B4-BE49-F238E27FC236}">
                <a16:creationId xmlns="" xmlns:a16="http://schemas.microsoft.com/office/drawing/2014/main" id="{D4FD94E5-D512-4F9C-A654-53FF92057505}"/>
              </a:ext>
            </a:extLst>
          </p:cNvPr>
          <p:cNvSpPr/>
          <p:nvPr/>
        </p:nvSpPr>
        <p:spPr>
          <a:xfrm>
            <a:off x="6213141" y="4725144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3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74E9ECFB-915B-4B3F-A61C-0831D06262FE}"/>
              </a:ext>
            </a:extLst>
          </p:cNvPr>
          <p:cNvSpPr txBox="1"/>
          <p:nvPr/>
        </p:nvSpPr>
        <p:spPr>
          <a:xfrm>
            <a:off x="6321153" y="5589240"/>
            <a:ext cx="3311797" cy="854080"/>
          </a:xfrm>
          <a:prstGeom prst="rect">
            <a:avLst/>
          </a:prstGeom>
          <a:noFill/>
          <a:ln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b="1" dirty="0" smtClean="0">
                <a:solidFill>
                  <a:srgbClr val="0000FF"/>
                </a:solidFill>
                <a:latin typeface="+mn-ea"/>
              </a:rPr>
              <a:t>귀사가 </a:t>
            </a:r>
            <a:r>
              <a:rPr lang="ko-KR" altLang="en-US" sz="1100" b="1" dirty="0">
                <a:solidFill>
                  <a:srgbClr val="0000FF"/>
                </a:solidFill>
                <a:latin typeface="+mn-ea"/>
              </a:rPr>
              <a:t>해당하는 우대사항만 체크하십시오</a:t>
            </a:r>
            <a:r>
              <a:rPr lang="en-US" altLang="ko-KR" sz="1100" b="1" dirty="0">
                <a:solidFill>
                  <a:srgbClr val="0000FF"/>
                </a:solidFill>
                <a:latin typeface="+mn-ea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b="1" dirty="0">
                <a:solidFill>
                  <a:srgbClr val="0000FF"/>
                </a:solidFill>
                <a:latin typeface="+mn-ea"/>
              </a:rPr>
              <a:t>우대사항 관련한 자료는 화면 하단의 첨부파일에</a:t>
            </a:r>
            <a:r>
              <a:rPr lang="en-US" altLang="ko-KR" sz="1100" b="1" dirty="0">
                <a:solidFill>
                  <a:srgbClr val="0000FF"/>
                </a:solidFill>
                <a:latin typeface="+mn-ea"/>
              </a:rPr>
              <a:t/>
            </a:r>
            <a:br>
              <a:rPr lang="en-US" altLang="ko-KR" sz="1100" b="1" dirty="0">
                <a:solidFill>
                  <a:srgbClr val="0000FF"/>
                </a:solidFill>
                <a:latin typeface="+mn-ea"/>
              </a:rPr>
            </a:br>
            <a:r>
              <a:rPr lang="ko-KR" altLang="en-US" sz="1100" b="1" dirty="0">
                <a:solidFill>
                  <a:srgbClr val="0000FF"/>
                </a:solidFill>
                <a:latin typeface="+mn-ea"/>
              </a:rPr>
              <a:t>별도로 첨부하시면 됩니다</a:t>
            </a:r>
            <a:r>
              <a:rPr lang="en-US" altLang="ko-KR" sz="1100" b="1" dirty="0">
                <a:solidFill>
                  <a:srgbClr val="0000FF"/>
                </a:solidFill>
                <a:latin typeface="+mn-ea"/>
              </a:rPr>
              <a:t>.</a:t>
            </a:r>
            <a:r>
              <a:rPr lang="ko-KR" altLang="en-US" sz="1100" b="1" dirty="0">
                <a:solidFill>
                  <a:srgbClr val="0000FF"/>
                </a:solidFill>
                <a:latin typeface="+mn-ea"/>
              </a:rPr>
              <a:t> 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="" xmlns:a16="http://schemas.microsoft.com/office/drawing/2014/main" id="{5A695F8B-4545-4434-A0CB-D33793E29E1E}"/>
              </a:ext>
            </a:extLst>
          </p:cNvPr>
          <p:cNvSpPr/>
          <p:nvPr/>
        </p:nvSpPr>
        <p:spPr>
          <a:xfrm>
            <a:off x="1409403" y="4951422"/>
            <a:ext cx="3888432" cy="137798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="" xmlns:a16="http://schemas.microsoft.com/office/drawing/2014/main" id="{089A9B23-173A-4B4C-B0C4-F8C4C5186862}"/>
              </a:ext>
            </a:extLst>
          </p:cNvPr>
          <p:cNvSpPr/>
          <p:nvPr/>
        </p:nvSpPr>
        <p:spPr>
          <a:xfrm>
            <a:off x="1336837" y="4860768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3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="" xmlns:a16="http://schemas.microsoft.com/office/drawing/2014/main" id="{4147E5FC-353F-4314-9C8A-5ED682C2B8D0}"/>
              </a:ext>
            </a:extLst>
          </p:cNvPr>
          <p:cNvSpPr/>
          <p:nvPr/>
        </p:nvSpPr>
        <p:spPr>
          <a:xfrm>
            <a:off x="1460612" y="2216150"/>
            <a:ext cx="684076" cy="12521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>
                <a:solidFill>
                  <a:srgbClr val="0000FF"/>
                </a:solidFill>
                <a:latin typeface="+mn-ea"/>
              </a:rPr>
              <a:t>7</a:t>
            </a:r>
            <a:r>
              <a:rPr lang="en-US" altLang="ko-KR" sz="700" b="1" dirty="0" smtClean="0">
                <a:solidFill>
                  <a:srgbClr val="0000FF"/>
                </a:solidFill>
                <a:latin typeface="+mn-ea"/>
              </a:rPr>
              <a:t>,000,000</a:t>
            </a:r>
            <a:endParaRPr lang="ko-KR" altLang="en-US" sz="7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8A6886CE-4F1D-46D2-8120-4724F46F0393}"/>
              </a:ext>
            </a:extLst>
          </p:cNvPr>
          <p:cNvSpPr/>
          <p:nvPr/>
        </p:nvSpPr>
        <p:spPr>
          <a:xfrm>
            <a:off x="3938538" y="2212975"/>
            <a:ext cx="684076" cy="12521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solidFill>
                  <a:srgbClr val="0000FF"/>
                </a:solidFill>
                <a:latin typeface="+mn-ea"/>
              </a:rPr>
              <a:t>1,000,000</a:t>
            </a:r>
            <a:endParaRPr lang="ko-KR" altLang="en-US" sz="7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412AFE15-2EC0-4E18-BE14-47C661326FCB}"/>
              </a:ext>
            </a:extLst>
          </p:cNvPr>
          <p:cNvSpPr/>
          <p:nvPr/>
        </p:nvSpPr>
        <p:spPr>
          <a:xfrm>
            <a:off x="1460612" y="2477763"/>
            <a:ext cx="684076" cy="12521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solidFill>
                  <a:srgbClr val="0000FF"/>
                </a:solidFill>
                <a:latin typeface="+mn-ea"/>
              </a:rPr>
              <a:t>6,000,000</a:t>
            </a:r>
            <a:endParaRPr lang="ko-KR" altLang="en-US" sz="7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94641B98-96C5-430B-985E-D8ADF4EB9E54}"/>
              </a:ext>
            </a:extLst>
          </p:cNvPr>
          <p:cNvSpPr/>
          <p:nvPr/>
        </p:nvSpPr>
        <p:spPr>
          <a:xfrm>
            <a:off x="3938538" y="2477763"/>
            <a:ext cx="684076" cy="12521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solidFill>
                  <a:srgbClr val="0000FF"/>
                </a:solidFill>
                <a:latin typeface="+mn-ea"/>
              </a:rPr>
              <a:t>5,300,000</a:t>
            </a:r>
            <a:endParaRPr lang="ko-KR" altLang="en-US" sz="7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="" xmlns:a16="http://schemas.microsoft.com/office/drawing/2014/main" id="{2D988F95-55FD-4875-B964-C6006914C501}"/>
              </a:ext>
            </a:extLst>
          </p:cNvPr>
          <p:cNvSpPr/>
          <p:nvPr/>
        </p:nvSpPr>
        <p:spPr>
          <a:xfrm>
            <a:off x="1453412" y="2752725"/>
            <a:ext cx="684076" cy="12521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solidFill>
                  <a:srgbClr val="0000FF"/>
                </a:solidFill>
                <a:latin typeface="+mn-ea"/>
              </a:rPr>
              <a:t>700,000</a:t>
            </a:r>
            <a:endParaRPr lang="ko-KR" altLang="en-US" sz="7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="" xmlns:a16="http://schemas.microsoft.com/office/drawing/2014/main" id="{1B3CA3D9-5A4E-4336-BAAA-92763921B043}"/>
              </a:ext>
            </a:extLst>
          </p:cNvPr>
          <p:cNvSpPr/>
          <p:nvPr/>
        </p:nvSpPr>
        <p:spPr>
          <a:xfrm>
            <a:off x="4051300" y="2752725"/>
            <a:ext cx="302332" cy="12521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>
                <a:solidFill>
                  <a:srgbClr val="0000FF"/>
                </a:solidFill>
                <a:latin typeface="+mn-ea"/>
              </a:rPr>
              <a:t>4</a:t>
            </a:r>
            <a:endParaRPr lang="ko-KR" altLang="en-US" sz="700" b="1" dirty="0">
              <a:solidFill>
                <a:srgbClr val="0000FF"/>
              </a:solidFill>
              <a:latin typeface="+mn-ea"/>
            </a:endParaRPr>
          </a:p>
        </p:txBody>
      </p:sp>
      <p:sp>
        <p:nvSpPr>
          <p:cNvPr id="27" name="직사각형 26">
            <a:extLst>
              <a:ext uri="{FF2B5EF4-FFF2-40B4-BE49-F238E27FC236}">
                <a16:creationId xmlns="" xmlns:a16="http://schemas.microsoft.com/office/drawing/2014/main" id="{D5EFEB57-7CCC-468B-96C9-8B06B5B0FB19}"/>
              </a:ext>
            </a:extLst>
          </p:cNvPr>
          <p:cNvSpPr/>
          <p:nvPr/>
        </p:nvSpPr>
        <p:spPr>
          <a:xfrm>
            <a:off x="1562386" y="3017513"/>
            <a:ext cx="302332" cy="12521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solidFill>
                  <a:srgbClr val="0000FF"/>
                </a:solidFill>
                <a:latin typeface="+mn-ea"/>
              </a:rPr>
              <a:t>10</a:t>
            </a:r>
            <a:endParaRPr lang="ko-KR" altLang="en-US" sz="700" b="1" dirty="0">
              <a:solidFill>
                <a:srgbClr val="0000FF"/>
              </a:solidFill>
              <a:latin typeface="+mn-ea"/>
            </a:endParaRPr>
          </a:p>
        </p:txBody>
      </p:sp>
      <p:cxnSp>
        <p:nvCxnSpPr>
          <p:cNvPr id="28" name="직선 화살표 연결선 27">
            <a:extLst>
              <a:ext uri="{FF2B5EF4-FFF2-40B4-BE49-F238E27FC236}">
                <a16:creationId xmlns="" xmlns:a16="http://schemas.microsoft.com/office/drawing/2014/main" id="{E663BF71-BD68-4B8A-9F2E-504D601D3CAC}"/>
              </a:ext>
            </a:extLst>
          </p:cNvPr>
          <p:cNvCxnSpPr>
            <a:cxnSpLocks/>
            <a:stCxn id="18" idx="2"/>
            <a:endCxn id="3" idx="0"/>
          </p:cNvCxnSpPr>
          <p:nvPr/>
        </p:nvCxnSpPr>
        <p:spPr>
          <a:xfrm flipH="1">
            <a:off x="7977052" y="5445224"/>
            <a:ext cx="570" cy="144016"/>
          </a:xfrm>
          <a:prstGeom prst="straightConnector1">
            <a:avLst/>
          </a:prstGeom>
          <a:ln w="28575"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24D74222-9718-4E82-9D0A-3DDA9A13AF31}"/>
              </a:ext>
            </a:extLst>
          </p:cNvPr>
          <p:cNvSpPr txBox="1"/>
          <p:nvPr/>
        </p:nvSpPr>
        <p:spPr>
          <a:xfrm>
            <a:off x="6320012" y="2206044"/>
            <a:ext cx="3312938" cy="86291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200" b="1" dirty="0" smtClean="0"/>
              <a:t>*</a:t>
            </a:r>
            <a:r>
              <a:rPr lang="ko-KR" altLang="en-US" sz="1200" b="1" dirty="0" smtClean="0"/>
              <a:t>정책연계지원의 경우</a:t>
            </a:r>
            <a:r>
              <a:rPr lang="en-US" altLang="ko-KR" sz="1200" b="1" dirty="0" smtClean="0"/>
              <a:t>*</a:t>
            </a:r>
            <a:endParaRPr lang="ko-KR" altLang="en-US" sz="1200" b="1" dirty="0"/>
          </a:p>
          <a:p>
            <a:pPr algn="ctr">
              <a:lnSpc>
                <a:spcPct val="150000"/>
              </a:lnSpc>
            </a:pPr>
            <a:r>
              <a:rPr lang="en-US" altLang="ko-KR" sz="1200" b="1" dirty="0" smtClean="0"/>
              <a:t>‘</a:t>
            </a:r>
            <a:r>
              <a:rPr lang="ko-KR" altLang="en-US" sz="1200" b="1" dirty="0"/>
              <a:t>컨설팅 금액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은 </a:t>
            </a:r>
            <a:r>
              <a:rPr lang="ko-KR" altLang="en-US" sz="1200" b="1" dirty="0" smtClean="0"/>
              <a:t> </a:t>
            </a:r>
            <a:r>
              <a:rPr lang="ko-KR" altLang="en-US" sz="1200" b="1" dirty="0" smtClean="0">
                <a:solidFill>
                  <a:srgbClr val="0000FF"/>
                </a:solidFill>
              </a:rPr>
              <a:t>파란색 </a:t>
            </a:r>
            <a:r>
              <a:rPr lang="ko-KR" altLang="en-US" sz="1200" b="1" dirty="0">
                <a:solidFill>
                  <a:srgbClr val="0000FF"/>
                </a:solidFill>
              </a:rPr>
              <a:t>숫자와</a:t>
            </a:r>
            <a:r>
              <a:rPr lang="en-US" altLang="ko-KR" sz="1200" b="1" dirty="0"/>
              <a:t/>
            </a:r>
            <a:br>
              <a:rPr lang="en-US" altLang="ko-KR" sz="1200" b="1" dirty="0"/>
            </a:br>
            <a:r>
              <a:rPr lang="ko-KR" altLang="en-US" sz="1200" b="1" dirty="0"/>
              <a:t>동일한 숫자를 입력하십시오</a:t>
            </a:r>
            <a:r>
              <a:rPr lang="en-US" altLang="ko-KR" sz="1200" b="1" dirty="0" smtClean="0"/>
              <a:t>.</a:t>
            </a:r>
          </a:p>
        </p:txBody>
      </p:sp>
      <p:pic>
        <p:nvPicPr>
          <p:cNvPr id="1026" name="Picture 2" descr="C:\Users\User\Desktop\매뉴얼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00" y="908050"/>
            <a:ext cx="5163256" cy="1200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타원 29">
            <a:extLst>
              <a:ext uri="{FF2B5EF4-FFF2-40B4-BE49-F238E27FC236}">
                <a16:creationId xmlns="" xmlns:a16="http://schemas.microsoft.com/office/drawing/2014/main" id="{5D5E8DE3-A794-4C98-A8E9-6B7FAACF8414}"/>
              </a:ext>
            </a:extLst>
          </p:cNvPr>
          <p:cNvSpPr/>
          <p:nvPr/>
        </p:nvSpPr>
        <p:spPr>
          <a:xfrm>
            <a:off x="5965888" y="2132856"/>
            <a:ext cx="620130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1-1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cxnSp>
        <p:nvCxnSpPr>
          <p:cNvPr id="5" name="직선 화살표 연결선 4"/>
          <p:cNvCxnSpPr>
            <a:stCxn id="8" idx="1"/>
            <a:endCxn id="1026" idx="3"/>
          </p:cNvCxnSpPr>
          <p:nvPr/>
        </p:nvCxnSpPr>
        <p:spPr>
          <a:xfrm flipH="1">
            <a:off x="5457056" y="1448780"/>
            <a:ext cx="818897" cy="59687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화살표 연결선 30"/>
          <p:cNvCxnSpPr/>
          <p:nvPr/>
        </p:nvCxnSpPr>
        <p:spPr>
          <a:xfrm flipH="1">
            <a:off x="5457056" y="2468257"/>
            <a:ext cx="887564" cy="9506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타원 8">
            <a:extLst>
              <a:ext uri="{FF2B5EF4-FFF2-40B4-BE49-F238E27FC236}">
                <a16:creationId xmlns="" xmlns:a16="http://schemas.microsoft.com/office/drawing/2014/main" id="{5D5E8DE3-A794-4C98-A8E9-6B7FAACF8414}"/>
              </a:ext>
            </a:extLst>
          </p:cNvPr>
          <p:cNvSpPr/>
          <p:nvPr/>
        </p:nvSpPr>
        <p:spPr>
          <a:xfrm>
            <a:off x="1042534" y="2024844"/>
            <a:ext cx="620130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tx1"/>
                </a:solidFill>
                <a:latin typeface="+mn-ea"/>
              </a:rPr>
              <a:t>1-1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09659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="" xmlns:a16="http://schemas.microsoft.com/office/drawing/2014/main" id="{AD551CE7-B561-4730-88AA-F1C46143B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1919960"/>
            <a:ext cx="5672807" cy="448213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경영컨설팅 신청 </a:t>
            </a:r>
            <a:r>
              <a:rPr lang="en-US" altLang="ko-KR" b="1" dirty="0"/>
              <a:t>_ ③ </a:t>
            </a:r>
            <a:r>
              <a:rPr lang="ko-KR" altLang="en-US" b="1" dirty="0"/>
              <a:t>수진기업 재무현황 </a:t>
            </a:r>
            <a:r>
              <a:rPr lang="en-US" altLang="ko-KR" b="1" dirty="0"/>
              <a:t>/ </a:t>
            </a:r>
            <a:r>
              <a:rPr lang="ko-KR" altLang="en-US" b="1" dirty="0"/>
              <a:t>수진기업 과거 전문컨설팅 지원</a:t>
            </a:r>
            <a:endParaRPr lang="ko-KR" altLang="en-US" sz="2400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4D74222-9718-4E82-9D0A-3DDA9A13AF31}"/>
              </a:ext>
            </a:extLst>
          </p:cNvPr>
          <p:cNvSpPr txBox="1"/>
          <p:nvPr/>
        </p:nvSpPr>
        <p:spPr>
          <a:xfrm>
            <a:off x="6321153" y="1976657"/>
            <a:ext cx="3312938" cy="107088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r>
              <a:rPr lang="en-US" altLang="ko-KR" sz="1200" b="1" dirty="0"/>
              <a:t>‘</a:t>
            </a:r>
            <a:r>
              <a:rPr lang="ko-KR" altLang="en-US" sz="1200" b="1" dirty="0"/>
              <a:t>수진기업 재무현황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은 </a:t>
            </a:r>
            <a:r>
              <a:rPr lang="en-US" altLang="ko-KR" sz="1200" b="1" dirty="0" smtClean="0"/>
              <a:t>2019</a:t>
            </a:r>
            <a:r>
              <a:rPr lang="ko-KR" altLang="en-US" sz="1200" b="1" dirty="0" smtClean="0"/>
              <a:t>년 </a:t>
            </a:r>
            <a:r>
              <a:rPr lang="ko-KR" altLang="en-US" sz="1200" b="1" dirty="0"/>
              <a:t>결산자료 입력</a:t>
            </a:r>
            <a:endParaRPr lang="en-US" altLang="ko-KR" sz="1200" b="1" dirty="0"/>
          </a:p>
          <a:p>
            <a:pPr marL="171450" indent="-171450">
              <a:buFontTx/>
              <a:buChar char="-"/>
            </a:pPr>
            <a:r>
              <a:rPr lang="en-US" altLang="ko-KR" sz="1200" dirty="0" smtClean="0"/>
              <a:t>2019</a:t>
            </a:r>
            <a:r>
              <a:rPr lang="ko-KR" altLang="en-US" sz="1200" dirty="0" smtClean="0"/>
              <a:t>년 </a:t>
            </a:r>
            <a:r>
              <a:rPr lang="ko-KR" altLang="en-US" sz="1200" dirty="0"/>
              <a:t>미결산 기업인 경우</a:t>
            </a:r>
            <a:r>
              <a:rPr lang="en-US" altLang="ko-KR" sz="1200" dirty="0"/>
              <a:t>, </a:t>
            </a:r>
            <a:r>
              <a:rPr lang="en-US" altLang="ko-KR" sz="1200" dirty="0" smtClean="0"/>
              <a:t>2018</a:t>
            </a:r>
            <a:r>
              <a:rPr lang="ko-KR" altLang="en-US" sz="1200" dirty="0" smtClean="0"/>
              <a:t>년 </a:t>
            </a:r>
            <a:r>
              <a:rPr lang="ko-KR" altLang="en-US" sz="1200" dirty="0"/>
              <a:t>결산</a:t>
            </a:r>
            <a:r>
              <a:rPr lang="en-US" altLang="ko-KR" sz="1200" dirty="0"/>
              <a:t/>
            </a:r>
            <a:br>
              <a:rPr lang="en-US" altLang="ko-KR" sz="1200" dirty="0"/>
            </a:br>
            <a:r>
              <a:rPr lang="ko-KR" altLang="en-US" sz="1200" dirty="0"/>
              <a:t>자료 입력</a:t>
            </a:r>
            <a:endParaRPr lang="en-US" altLang="ko-KR" sz="1200" dirty="0"/>
          </a:p>
          <a:p>
            <a:pPr marL="171450" indent="-171450">
              <a:buFontTx/>
              <a:buChar char="-"/>
            </a:pPr>
            <a:r>
              <a:rPr lang="ko-KR" altLang="en-US" sz="1200" dirty="0"/>
              <a:t>해당 항목의 모든 항목의 값은 기준연도에 </a:t>
            </a:r>
            <a:r>
              <a:rPr lang="en-US" altLang="ko-KR" sz="1200" dirty="0"/>
              <a:t/>
            </a:r>
            <a:br>
              <a:rPr lang="en-US" altLang="ko-KR" sz="1200" dirty="0"/>
            </a:br>
            <a:r>
              <a:rPr lang="ko-KR" altLang="en-US" sz="1200" dirty="0"/>
              <a:t>해당하는 사항을 입력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B3C72510-8296-473C-81CE-1FDB76C84126}"/>
              </a:ext>
            </a:extLst>
          </p:cNvPr>
          <p:cNvSpPr/>
          <p:nvPr/>
        </p:nvSpPr>
        <p:spPr>
          <a:xfrm>
            <a:off x="1352600" y="2231756"/>
            <a:ext cx="3960440" cy="15572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="" xmlns:a16="http://schemas.microsoft.com/office/drawing/2014/main" id="{C7C23C36-A3EB-4E2B-B8CA-F76EF3D68416}"/>
              </a:ext>
            </a:extLst>
          </p:cNvPr>
          <p:cNvSpPr/>
          <p:nvPr/>
        </p:nvSpPr>
        <p:spPr>
          <a:xfrm>
            <a:off x="344488" y="4330392"/>
            <a:ext cx="5472608" cy="197892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="" xmlns:a16="http://schemas.microsoft.com/office/drawing/2014/main" id="{9C8CE50C-E10B-4542-A627-AEC18F31AF62}"/>
              </a:ext>
            </a:extLst>
          </p:cNvPr>
          <p:cNvSpPr/>
          <p:nvPr/>
        </p:nvSpPr>
        <p:spPr>
          <a:xfrm>
            <a:off x="271909" y="4237622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="" xmlns:a16="http://schemas.microsoft.com/office/drawing/2014/main" id="{5D5E8DE3-A794-4C98-A8E9-6B7FAACF8414}"/>
              </a:ext>
            </a:extLst>
          </p:cNvPr>
          <p:cNvSpPr/>
          <p:nvPr/>
        </p:nvSpPr>
        <p:spPr>
          <a:xfrm>
            <a:off x="1244588" y="2107978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="" xmlns:a16="http://schemas.microsoft.com/office/drawing/2014/main" id="{231BE75D-7772-42AA-AB35-91BA48FCF8EA}"/>
              </a:ext>
            </a:extLst>
          </p:cNvPr>
          <p:cNvSpPr/>
          <p:nvPr/>
        </p:nvSpPr>
        <p:spPr>
          <a:xfrm>
            <a:off x="6177136" y="1832566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85E901BD-0A6E-4AAC-A2DE-1B2B257DC67E}"/>
              </a:ext>
            </a:extLst>
          </p:cNvPr>
          <p:cNvSpPr txBox="1"/>
          <p:nvPr/>
        </p:nvSpPr>
        <p:spPr>
          <a:xfrm>
            <a:off x="6321153" y="4316250"/>
            <a:ext cx="3312938" cy="9129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수진기업 과거 전문컨설팅 지원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은 최근까지 수진 받은 컨설팅 정보를 입력하시면 됩니다</a:t>
            </a:r>
            <a:r>
              <a:rPr lang="en-US" altLang="ko-KR" sz="1200" b="1" dirty="0"/>
              <a:t>. </a:t>
            </a:r>
            <a:br>
              <a:rPr lang="en-US" altLang="ko-KR" sz="1200" b="1" dirty="0"/>
            </a:br>
            <a:r>
              <a:rPr lang="ko-KR" altLang="en-US" sz="1200" b="1" dirty="0"/>
              <a:t> </a:t>
            </a:r>
            <a:r>
              <a:rPr lang="en-US" altLang="ko-KR" sz="1200" b="1" dirty="0"/>
              <a:t>- </a:t>
            </a:r>
            <a:r>
              <a:rPr lang="ko-KR" altLang="en-US" sz="1200" dirty="0"/>
              <a:t>진흥원으로부터 받은 컨설팅 내역 입력</a:t>
            </a:r>
          </a:p>
        </p:txBody>
      </p:sp>
      <p:sp>
        <p:nvSpPr>
          <p:cNvPr id="17" name="타원 16">
            <a:extLst>
              <a:ext uri="{FF2B5EF4-FFF2-40B4-BE49-F238E27FC236}">
                <a16:creationId xmlns="" xmlns:a16="http://schemas.microsoft.com/office/drawing/2014/main" id="{443F9C75-9131-449A-9F8B-8876A7A568CF}"/>
              </a:ext>
            </a:extLst>
          </p:cNvPr>
          <p:cNvSpPr/>
          <p:nvPr/>
        </p:nvSpPr>
        <p:spPr>
          <a:xfrm>
            <a:off x="6177136" y="4149080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="" xmlns:a16="http://schemas.microsoft.com/office/drawing/2014/main" id="{DBFE999C-BA10-4C5F-A352-22080C194D2E}"/>
              </a:ext>
            </a:extLst>
          </p:cNvPr>
          <p:cNvSpPr/>
          <p:nvPr/>
        </p:nvSpPr>
        <p:spPr>
          <a:xfrm>
            <a:off x="1460612" y="2302446"/>
            <a:ext cx="396044" cy="185894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700" b="1" dirty="0" smtClean="0">
                <a:solidFill>
                  <a:schemeClr val="tx1"/>
                </a:solidFill>
                <a:latin typeface="+mn-ea"/>
              </a:rPr>
              <a:t>2019</a:t>
            </a:r>
            <a:endParaRPr lang="ko-KR" altLang="en-US" sz="7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4757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="" xmlns:a16="http://schemas.microsoft.com/office/drawing/2014/main" id="{26030717-A51F-4B1D-AE8D-BED4FB8656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50" y="1921660"/>
            <a:ext cx="9359900" cy="165735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경영컨설팅 신청 </a:t>
            </a:r>
            <a:r>
              <a:rPr lang="en-US" altLang="ko-KR" b="1" dirty="0"/>
              <a:t>_ ④ </a:t>
            </a:r>
            <a:r>
              <a:rPr lang="ko-KR" altLang="en-US" b="1" dirty="0"/>
              <a:t>수진기업 총괄책임자 정보</a:t>
            </a:r>
            <a:endParaRPr lang="ko-KR" altLang="en-US" sz="2400" b="1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4D74222-9718-4E82-9D0A-3DDA9A13AF31}"/>
              </a:ext>
            </a:extLst>
          </p:cNvPr>
          <p:cNvSpPr txBox="1"/>
          <p:nvPr/>
        </p:nvSpPr>
        <p:spPr>
          <a:xfrm>
            <a:off x="273050" y="3861048"/>
            <a:ext cx="9359900" cy="15121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수진기업 총괄책임자 정보</a:t>
            </a:r>
            <a:r>
              <a:rPr lang="en-US" altLang="ko-KR" sz="1200" b="1" dirty="0"/>
              <a:t>’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/>
              <a:t>표준형컨설팅을 최종적으로 관리할 총괄책임자를 선정한 후</a:t>
            </a:r>
            <a:r>
              <a:rPr lang="en-US" altLang="ko-KR" sz="1200" dirty="0"/>
              <a:t>, </a:t>
            </a:r>
            <a:r>
              <a:rPr lang="ko-KR" altLang="en-US" sz="1200" dirty="0"/>
              <a:t>해당 인력의 정보를 기입하십시오</a:t>
            </a:r>
            <a:r>
              <a:rPr lang="en-US" altLang="ko-KR" sz="1200" dirty="0"/>
              <a:t>. 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/>
              <a:t>귀사의 대표자 또는 별도의 책임자를 임명할 경우 해당 책임자를 입력하시면 됩니다</a:t>
            </a:r>
            <a:r>
              <a:rPr lang="en-US" altLang="ko-KR" sz="1200" dirty="0"/>
              <a:t>. 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400" b="1" dirty="0">
                <a:solidFill>
                  <a:srgbClr val="0000FF"/>
                </a:solidFill>
              </a:rPr>
              <a:t>모든 공란을 채워 주시기 바랍니다</a:t>
            </a:r>
            <a:r>
              <a:rPr lang="en-US" altLang="ko-KR" sz="1400" b="1" dirty="0">
                <a:solidFill>
                  <a:srgbClr val="0000FF"/>
                </a:solidFill>
              </a:rPr>
              <a:t>. </a:t>
            </a:r>
            <a:endParaRPr lang="ko-KR" altLang="en-US" sz="1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071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9735A9BE-875E-4837-A4DA-6228102D2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50" y="3287014"/>
            <a:ext cx="5544045" cy="3124601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경영컨설팅 신청 </a:t>
            </a:r>
            <a:r>
              <a:rPr lang="en-US" altLang="ko-KR" b="1" dirty="0"/>
              <a:t>_ ⑤ </a:t>
            </a:r>
            <a:r>
              <a:rPr lang="ko-KR" altLang="en-US" b="1" dirty="0"/>
              <a:t>컨설팅기관 정보</a:t>
            </a:r>
            <a:endParaRPr lang="ko-KR" altLang="en-US" sz="2400" b="1" dirty="0"/>
          </a:p>
        </p:txBody>
      </p:sp>
      <p:pic>
        <p:nvPicPr>
          <p:cNvPr id="2" name="그림 1">
            <a:extLst>
              <a:ext uri="{FF2B5EF4-FFF2-40B4-BE49-F238E27FC236}">
                <a16:creationId xmlns="" xmlns:a16="http://schemas.microsoft.com/office/drawing/2014/main" id="{44D9891F-D4A4-49DF-88A9-34E17CEC45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3050" y="1196752"/>
            <a:ext cx="5544046" cy="19442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0FBE9D-0541-4EAE-9A88-1180B6858D4A}"/>
              </a:ext>
            </a:extLst>
          </p:cNvPr>
          <p:cNvSpPr txBox="1"/>
          <p:nvPr/>
        </p:nvSpPr>
        <p:spPr>
          <a:xfrm>
            <a:off x="6196895" y="994628"/>
            <a:ext cx="3312938" cy="5621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r>
              <a:rPr lang="en-US" altLang="ko-KR" sz="1200" b="1" dirty="0"/>
              <a:t>‘</a:t>
            </a:r>
            <a:r>
              <a:rPr lang="ko-KR" altLang="en-US" sz="1200" b="1" dirty="0"/>
              <a:t>검색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클릭</a:t>
            </a:r>
            <a:endParaRPr lang="en-US" altLang="ko-KR" sz="1200" b="1" dirty="0"/>
          </a:p>
          <a:p>
            <a:pPr marL="171450" indent="-171450">
              <a:buFontTx/>
              <a:buChar char="-"/>
            </a:pPr>
            <a:r>
              <a:rPr lang="en-US" altLang="ko-KR" sz="1200" dirty="0"/>
              <a:t>‘</a:t>
            </a:r>
            <a:r>
              <a:rPr lang="ko-KR" altLang="en-US" sz="1200" dirty="0"/>
              <a:t>검색</a:t>
            </a:r>
            <a:r>
              <a:rPr lang="en-US" altLang="ko-KR" sz="1200" dirty="0"/>
              <a:t>’ </a:t>
            </a:r>
            <a:r>
              <a:rPr lang="ko-KR" altLang="en-US" sz="1200" dirty="0"/>
              <a:t>버튼을 클릭하십시오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7280FF57-4CCA-4D29-8BCC-46BE769DBC30}"/>
              </a:ext>
            </a:extLst>
          </p:cNvPr>
          <p:cNvSpPr/>
          <p:nvPr/>
        </p:nvSpPr>
        <p:spPr>
          <a:xfrm>
            <a:off x="4808538" y="1426873"/>
            <a:ext cx="936104" cy="2739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="" xmlns:a16="http://schemas.microsoft.com/office/drawing/2014/main" id="{50E1F0A2-5BF1-4568-920C-E0B5A59E99D5}"/>
              </a:ext>
            </a:extLst>
          </p:cNvPr>
          <p:cNvSpPr/>
          <p:nvPr/>
        </p:nvSpPr>
        <p:spPr>
          <a:xfrm>
            <a:off x="4700526" y="1303095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="" xmlns:a16="http://schemas.microsoft.com/office/drawing/2014/main" id="{2F4EA267-FE84-4EE7-9653-B2B8379CF244}"/>
              </a:ext>
            </a:extLst>
          </p:cNvPr>
          <p:cNvSpPr/>
          <p:nvPr/>
        </p:nvSpPr>
        <p:spPr>
          <a:xfrm>
            <a:off x="6052878" y="908720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="" xmlns:a16="http://schemas.microsoft.com/office/drawing/2014/main" id="{D4E31BBD-C4F6-4FD2-9AEF-C348B3E1FAFF}"/>
              </a:ext>
            </a:extLst>
          </p:cNvPr>
          <p:cNvSpPr/>
          <p:nvPr/>
        </p:nvSpPr>
        <p:spPr>
          <a:xfrm>
            <a:off x="704528" y="3468112"/>
            <a:ext cx="1296144" cy="2739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타원 11">
            <a:extLst>
              <a:ext uri="{FF2B5EF4-FFF2-40B4-BE49-F238E27FC236}">
                <a16:creationId xmlns="" xmlns:a16="http://schemas.microsoft.com/office/drawing/2014/main" id="{5F800402-1609-429A-A14B-7C409E020C76}"/>
              </a:ext>
            </a:extLst>
          </p:cNvPr>
          <p:cNvSpPr/>
          <p:nvPr/>
        </p:nvSpPr>
        <p:spPr>
          <a:xfrm>
            <a:off x="596516" y="3337903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="" xmlns:a16="http://schemas.microsoft.com/office/drawing/2014/main" id="{D3780A15-FE4B-42C3-888E-278EC9AF58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6048" y="3819582"/>
            <a:ext cx="4896991" cy="986883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7E064550-2581-4851-B510-A40D3588AD70}"/>
              </a:ext>
            </a:extLst>
          </p:cNvPr>
          <p:cNvSpPr/>
          <p:nvPr/>
        </p:nvSpPr>
        <p:spPr>
          <a:xfrm>
            <a:off x="416048" y="4168645"/>
            <a:ext cx="4500502" cy="26631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="" xmlns:a16="http://schemas.microsoft.com/office/drawing/2014/main" id="{E5243D7A-BD45-4F23-9276-CEFE4CF21691}"/>
              </a:ext>
            </a:extLst>
          </p:cNvPr>
          <p:cNvSpPr/>
          <p:nvPr/>
        </p:nvSpPr>
        <p:spPr>
          <a:xfrm>
            <a:off x="4859872" y="4085777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3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E9B5AF6-94CD-4FCD-A12C-5C9BD35F3949}"/>
              </a:ext>
            </a:extLst>
          </p:cNvPr>
          <p:cNvSpPr txBox="1"/>
          <p:nvPr/>
        </p:nvSpPr>
        <p:spPr>
          <a:xfrm>
            <a:off x="6196895" y="1628800"/>
            <a:ext cx="3312938" cy="87930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기관명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입력 →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검색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클릭 →         번 화면 표출</a:t>
            </a:r>
            <a:endParaRPr lang="en-US" altLang="ko-KR" sz="1200" b="1" dirty="0"/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/>
              <a:t>표준형 컨설팅 분야의 해당 컨설팅 기관명을 입력하신 후 </a:t>
            </a:r>
            <a:r>
              <a:rPr lang="en-US" altLang="ko-KR" sz="1200" dirty="0"/>
              <a:t>‘</a:t>
            </a:r>
            <a:r>
              <a:rPr lang="ko-KR" altLang="en-US" sz="1200" dirty="0"/>
              <a:t>검색</a:t>
            </a:r>
            <a:r>
              <a:rPr lang="en-US" altLang="ko-KR" sz="1200" dirty="0"/>
              <a:t>’ </a:t>
            </a:r>
            <a:r>
              <a:rPr lang="ko-KR" altLang="en-US" sz="1200" dirty="0"/>
              <a:t>버튼을 클릭하십시오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18" name="타원 17">
            <a:extLst>
              <a:ext uri="{FF2B5EF4-FFF2-40B4-BE49-F238E27FC236}">
                <a16:creationId xmlns="" xmlns:a16="http://schemas.microsoft.com/office/drawing/2014/main" id="{177B23E0-0DE7-464E-B618-45068656639D}"/>
              </a:ext>
            </a:extLst>
          </p:cNvPr>
          <p:cNvSpPr/>
          <p:nvPr/>
        </p:nvSpPr>
        <p:spPr>
          <a:xfrm>
            <a:off x="6052878" y="1628800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FC9B3830-93D1-4FAF-B3FC-D82C699331C5}"/>
              </a:ext>
            </a:extLst>
          </p:cNvPr>
          <p:cNvSpPr txBox="1"/>
          <p:nvPr/>
        </p:nvSpPr>
        <p:spPr>
          <a:xfrm>
            <a:off x="6196895" y="2564905"/>
            <a:ext cx="3312938" cy="14401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컨설팅기관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선택</a:t>
            </a:r>
            <a:endParaRPr lang="en-US" altLang="ko-KR" sz="1200" b="1" dirty="0"/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b="1" dirty="0">
                <a:solidFill>
                  <a:srgbClr val="0000FF"/>
                </a:solidFill>
              </a:rPr>
              <a:t>아래의 해당 분야 컨설팅기관 선택</a:t>
            </a:r>
            <a:r>
              <a:rPr lang="en-US" altLang="ko-KR" sz="1200" b="1" dirty="0">
                <a:solidFill>
                  <a:srgbClr val="0000FF"/>
                </a:solidFill>
              </a:rPr>
              <a:t> 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/>
              <a:t>선택하시면 </a:t>
            </a:r>
            <a:r>
              <a:rPr lang="en-US" altLang="ko-KR" sz="1200" dirty="0"/>
              <a:t>‘</a:t>
            </a:r>
            <a:r>
              <a:rPr lang="ko-KR" altLang="en-US" sz="1200" dirty="0"/>
              <a:t>컨설팅기관 정보</a:t>
            </a:r>
            <a:r>
              <a:rPr lang="en-US" altLang="ko-KR" sz="1200" dirty="0"/>
              <a:t>’ </a:t>
            </a:r>
            <a:r>
              <a:rPr lang="ko-KR" altLang="en-US" sz="1200" dirty="0"/>
              <a:t>자동입력 됨</a:t>
            </a:r>
            <a:endParaRPr lang="en-US" altLang="ko-KR" sz="1200" dirty="0"/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b="1" dirty="0">
                <a:solidFill>
                  <a:srgbClr val="0000FF"/>
                </a:solidFill>
              </a:rPr>
              <a:t>컨설팅 기관 홈페이지 입력</a:t>
            </a:r>
            <a:endParaRPr lang="en-US" altLang="ko-KR" sz="1200" b="1" dirty="0">
              <a:solidFill>
                <a:srgbClr val="0000FF"/>
              </a:solidFill>
            </a:endParaRP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b="1" dirty="0" err="1">
                <a:solidFill>
                  <a:srgbClr val="0000FF"/>
                </a:solidFill>
              </a:rPr>
              <a:t>설립연월일</a:t>
            </a:r>
            <a:r>
              <a:rPr lang="en-US" altLang="ko-KR" sz="1200" b="1" dirty="0">
                <a:solidFill>
                  <a:srgbClr val="0000FF"/>
                </a:solidFill>
              </a:rPr>
              <a:t> : 2015</a:t>
            </a:r>
            <a:r>
              <a:rPr lang="ko-KR" altLang="en-US" sz="1200" b="1" dirty="0">
                <a:solidFill>
                  <a:srgbClr val="0000FF"/>
                </a:solidFill>
              </a:rPr>
              <a:t>년 </a:t>
            </a:r>
            <a:r>
              <a:rPr lang="en-US" altLang="ko-KR" sz="1200" b="1" dirty="0">
                <a:solidFill>
                  <a:srgbClr val="0000FF"/>
                </a:solidFill>
              </a:rPr>
              <a:t>1</a:t>
            </a:r>
            <a:r>
              <a:rPr lang="ko-KR" altLang="en-US" sz="1200" b="1" dirty="0">
                <a:solidFill>
                  <a:srgbClr val="0000FF"/>
                </a:solidFill>
              </a:rPr>
              <a:t>월 </a:t>
            </a:r>
            <a:r>
              <a:rPr lang="en-US" altLang="ko-KR" sz="1200" b="1" dirty="0">
                <a:solidFill>
                  <a:srgbClr val="0000FF"/>
                </a:solidFill>
              </a:rPr>
              <a:t>1</a:t>
            </a:r>
            <a:r>
              <a:rPr lang="ko-KR" altLang="en-US" sz="1200" b="1" dirty="0">
                <a:solidFill>
                  <a:srgbClr val="0000FF"/>
                </a:solidFill>
              </a:rPr>
              <a:t>일 입력</a:t>
            </a:r>
          </a:p>
        </p:txBody>
      </p:sp>
      <p:sp>
        <p:nvSpPr>
          <p:cNvPr id="20" name="타원 19">
            <a:extLst>
              <a:ext uri="{FF2B5EF4-FFF2-40B4-BE49-F238E27FC236}">
                <a16:creationId xmlns="" xmlns:a16="http://schemas.microsoft.com/office/drawing/2014/main" id="{69BE0287-9E20-46BA-8B39-52D9CB86CCCA}"/>
              </a:ext>
            </a:extLst>
          </p:cNvPr>
          <p:cNvSpPr/>
          <p:nvPr/>
        </p:nvSpPr>
        <p:spPr>
          <a:xfrm>
            <a:off x="6052878" y="2564904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3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A9D8624E-27A2-48E6-8ED4-50FDAC876A1A}"/>
              </a:ext>
            </a:extLst>
          </p:cNvPr>
          <p:cNvSpPr txBox="1"/>
          <p:nvPr/>
        </p:nvSpPr>
        <p:spPr>
          <a:xfrm>
            <a:off x="6197465" y="4077072"/>
            <a:ext cx="3311797" cy="2423740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분야별 컨설팅 기관 정보</a:t>
            </a:r>
            <a:endParaRPr lang="en-US" altLang="ko-KR" sz="13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100" b="1" dirty="0" smtClean="0">
                <a:latin typeface="+mn-ea"/>
              </a:rPr>
              <a:t>공공시장 </a:t>
            </a:r>
            <a:r>
              <a:rPr lang="ko-KR" altLang="en-US" sz="1100" b="1" dirty="0">
                <a:latin typeface="+mn-ea"/>
              </a:rPr>
              <a:t>진출지원</a:t>
            </a:r>
            <a:r>
              <a:rPr lang="en-US" altLang="ko-KR" sz="1100" dirty="0">
                <a:latin typeface="+mn-ea"/>
              </a:rPr>
              <a:t>’ </a:t>
            </a:r>
            <a:r>
              <a:rPr lang="en-US" altLang="ko-KR" sz="1100" b="1" dirty="0"/>
              <a:t>→ ‘</a:t>
            </a:r>
            <a:r>
              <a:rPr lang="ko-KR" altLang="en-US" sz="1100" b="1" dirty="0">
                <a:solidFill>
                  <a:srgbClr val="FF0000"/>
                </a:solidFill>
              </a:rPr>
              <a:t>함께 일하는 세상</a:t>
            </a:r>
            <a:r>
              <a:rPr lang="en-US" altLang="ko-KR" sz="1100" b="1" dirty="0"/>
              <a:t>’ </a:t>
            </a:r>
            <a:r>
              <a:rPr lang="ko-KR" altLang="en-US" sz="1100" b="1" dirty="0"/>
              <a:t>선택</a:t>
            </a:r>
            <a:r>
              <a:rPr lang="en-US" altLang="ko-KR" sz="1100" b="1" dirty="0"/>
              <a:t/>
            </a:r>
            <a:br>
              <a:rPr lang="en-US" altLang="ko-KR" sz="1100" b="1" dirty="0"/>
            </a:br>
            <a:r>
              <a:rPr lang="en-US" altLang="ko-KR" sz="1100" b="1" dirty="0"/>
              <a:t>- </a:t>
            </a:r>
            <a:r>
              <a:rPr lang="en-US" altLang="ko-KR" sz="1100" b="1" dirty="0" smtClean="0">
                <a:hlinkClick r:id="rId5"/>
              </a:rPr>
              <a:t>www.seintro.co.kr</a:t>
            </a:r>
            <a:r>
              <a:rPr lang="en-US" altLang="ko-KR" sz="1100" b="1" dirty="0" smtClean="0"/>
              <a:t> </a:t>
            </a:r>
            <a:endParaRPr lang="en-US" altLang="ko-KR" sz="1100" b="1" dirty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100" b="1" dirty="0"/>
              <a:t>‘</a:t>
            </a:r>
            <a:r>
              <a:rPr lang="ko-KR" altLang="en-US" sz="1100" b="1" dirty="0"/>
              <a:t>브랜딩 및 홍보개선</a:t>
            </a:r>
            <a:r>
              <a:rPr lang="en-US" altLang="ko-KR" sz="1100" b="1" dirty="0"/>
              <a:t>’ → ‘</a:t>
            </a:r>
            <a:r>
              <a:rPr lang="ko-KR" altLang="en-US" sz="1100" b="1" dirty="0" err="1">
                <a:solidFill>
                  <a:srgbClr val="FF0000"/>
                </a:solidFill>
              </a:rPr>
              <a:t>생각나눔소</a:t>
            </a:r>
            <a:r>
              <a:rPr lang="en-US" altLang="ko-KR" sz="1100" b="1" dirty="0"/>
              <a:t>’ </a:t>
            </a:r>
            <a:r>
              <a:rPr lang="ko-KR" altLang="en-US" sz="1100" b="1" dirty="0"/>
              <a:t>선택</a:t>
            </a:r>
            <a:r>
              <a:rPr lang="en-US" altLang="ko-KR" sz="1100" b="1" dirty="0"/>
              <a:t/>
            </a:r>
            <a:br>
              <a:rPr lang="en-US" altLang="ko-KR" sz="1100" b="1" dirty="0"/>
            </a:br>
            <a:r>
              <a:rPr lang="en-US" altLang="ko-KR" sz="1100" b="1" dirty="0"/>
              <a:t>- </a:t>
            </a:r>
            <a:r>
              <a:rPr lang="en-US" altLang="ko-KR" sz="1100" b="1" dirty="0" smtClean="0">
                <a:hlinkClick r:id="rId6"/>
              </a:rPr>
              <a:t>www.ideananumso.com</a:t>
            </a:r>
            <a:r>
              <a:rPr lang="en-US" altLang="ko-KR" sz="1100" b="1" dirty="0" smtClean="0"/>
              <a:t> </a:t>
            </a:r>
            <a:endParaRPr lang="en-US" altLang="ko-KR" sz="1100" b="1" dirty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100" b="1" dirty="0"/>
              <a:t>‘</a:t>
            </a:r>
            <a:r>
              <a:rPr lang="ko-KR" altLang="en-US" sz="1100" b="1" dirty="0" smtClean="0"/>
              <a:t>정책연계지원</a:t>
            </a:r>
            <a:r>
              <a:rPr lang="en-US" altLang="ko-KR" sz="1100" b="1" dirty="0"/>
              <a:t>’ → </a:t>
            </a:r>
            <a:r>
              <a:rPr lang="en-US" altLang="ko-KR" sz="1100" b="1" dirty="0" smtClean="0"/>
              <a:t>‘</a:t>
            </a:r>
            <a:r>
              <a:rPr lang="ko-KR" altLang="en-US" sz="1100" b="1" dirty="0" err="1" smtClean="0">
                <a:solidFill>
                  <a:srgbClr val="FF0000"/>
                </a:solidFill>
              </a:rPr>
              <a:t>안나랩</a:t>
            </a:r>
            <a:r>
              <a:rPr lang="en-US" altLang="ko-KR" sz="1100" b="1" dirty="0" smtClean="0"/>
              <a:t>’ </a:t>
            </a:r>
            <a:r>
              <a:rPr lang="ko-KR" altLang="en-US" sz="1100" b="1" dirty="0"/>
              <a:t>선택</a:t>
            </a:r>
            <a:r>
              <a:rPr lang="en-US" altLang="ko-KR" sz="1100" b="1" dirty="0"/>
              <a:t/>
            </a:r>
            <a:br>
              <a:rPr lang="en-US" altLang="ko-KR" sz="1100" b="1" dirty="0"/>
            </a:br>
            <a:r>
              <a:rPr lang="en-US" altLang="ko-KR" sz="1100" b="1" dirty="0"/>
              <a:t>- </a:t>
            </a:r>
            <a:r>
              <a:rPr lang="en-US" altLang="ko-KR" sz="1100" b="1" dirty="0" smtClean="0">
                <a:hlinkClick r:id="rId7"/>
              </a:rPr>
              <a:t>www.blog.naver.com/anna_lab_2018</a:t>
            </a:r>
            <a:endParaRPr lang="en-US" altLang="ko-KR" sz="1100" b="1" dirty="0" smtClean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100" b="1" dirty="0" smtClean="0">
                <a:latin typeface="+mn-ea"/>
              </a:rPr>
              <a:t>‘</a:t>
            </a:r>
            <a:r>
              <a:rPr lang="ko-KR" altLang="en-US" sz="1100" b="1" dirty="0" smtClean="0">
                <a:latin typeface="+mn-ea"/>
              </a:rPr>
              <a:t>자금연계지원</a:t>
            </a:r>
            <a:r>
              <a:rPr lang="en-US" altLang="ko-KR" sz="1100" b="1" dirty="0" smtClean="0">
                <a:latin typeface="+mn-ea"/>
              </a:rPr>
              <a:t>’</a:t>
            </a:r>
            <a:r>
              <a:rPr lang="en-US" altLang="ko-KR" sz="1100" b="1" dirty="0"/>
              <a:t> → ‘</a:t>
            </a:r>
            <a:r>
              <a:rPr lang="ko-KR" altLang="en-US" sz="1100" b="1" dirty="0" err="1">
                <a:solidFill>
                  <a:srgbClr val="FF0000"/>
                </a:solidFill>
              </a:rPr>
              <a:t>더원기술</a:t>
            </a:r>
            <a:r>
              <a:rPr lang="en-US" altLang="ko-KR" sz="1100" b="1" dirty="0"/>
              <a:t>’ </a:t>
            </a:r>
            <a:r>
              <a:rPr lang="ko-KR" altLang="en-US" sz="1100" b="1" dirty="0" smtClean="0"/>
              <a:t>선택</a:t>
            </a:r>
            <a:endParaRPr lang="en-US" altLang="ko-KR" sz="1100" b="1" dirty="0" smtClean="0"/>
          </a:p>
          <a:p>
            <a:pPr>
              <a:lnSpc>
                <a:spcPct val="150000"/>
              </a:lnSpc>
            </a:pPr>
            <a:r>
              <a:rPr lang="en-US" altLang="ko-KR" sz="1100" b="1" dirty="0" smtClean="0"/>
              <a:t>    - </a:t>
            </a:r>
            <a:r>
              <a:rPr lang="en-US" altLang="ko-KR" sz="1100" b="1" dirty="0" smtClean="0">
                <a:hlinkClick r:id="rId8"/>
              </a:rPr>
              <a:t>www.theone1.co.kr</a:t>
            </a:r>
            <a:endParaRPr lang="ko-KR" altLang="en-US" sz="1100" dirty="0">
              <a:latin typeface="+mn-ea"/>
            </a:endParaRPr>
          </a:p>
        </p:txBody>
      </p:sp>
      <p:sp>
        <p:nvSpPr>
          <p:cNvPr id="22" name="타원 21">
            <a:extLst>
              <a:ext uri="{FF2B5EF4-FFF2-40B4-BE49-F238E27FC236}">
                <a16:creationId xmlns="" xmlns:a16="http://schemas.microsoft.com/office/drawing/2014/main" id="{84A2CBE1-3CA2-4DF9-BA8D-61A825D86C75}"/>
              </a:ext>
            </a:extLst>
          </p:cNvPr>
          <p:cNvSpPr/>
          <p:nvPr/>
        </p:nvSpPr>
        <p:spPr>
          <a:xfrm>
            <a:off x="8337376" y="1772816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="" xmlns:a16="http://schemas.microsoft.com/office/drawing/2014/main" id="{962B453B-18DC-476E-88A3-A5C72B90C676}"/>
              </a:ext>
            </a:extLst>
          </p:cNvPr>
          <p:cNvSpPr/>
          <p:nvPr/>
        </p:nvSpPr>
        <p:spPr>
          <a:xfrm>
            <a:off x="1051992" y="2060575"/>
            <a:ext cx="936104" cy="2739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="" xmlns:a16="http://schemas.microsoft.com/office/drawing/2014/main" id="{433A2302-048E-4440-8181-A48DEB55BCC3}"/>
              </a:ext>
            </a:extLst>
          </p:cNvPr>
          <p:cNvSpPr/>
          <p:nvPr/>
        </p:nvSpPr>
        <p:spPr>
          <a:xfrm>
            <a:off x="3492634" y="1752600"/>
            <a:ext cx="1748397" cy="2221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오른쪽 화살표 2"/>
          <p:cNvSpPr/>
          <p:nvPr/>
        </p:nvSpPr>
        <p:spPr>
          <a:xfrm>
            <a:off x="6393160" y="4187360"/>
            <a:ext cx="504056" cy="213269"/>
          </a:xfrm>
          <a:prstGeom prst="rightArrow">
            <a:avLst/>
          </a:prstGeom>
          <a:solidFill>
            <a:srgbClr val="FF0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 smtClean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4" name="왼쪽 화살표 3"/>
          <p:cNvSpPr/>
          <p:nvPr/>
        </p:nvSpPr>
        <p:spPr>
          <a:xfrm>
            <a:off x="8769424" y="4187360"/>
            <a:ext cx="504056" cy="212151"/>
          </a:xfrm>
          <a:prstGeom prst="leftArrow">
            <a:avLst/>
          </a:prstGeom>
          <a:solidFill>
            <a:srgbClr val="FF0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27595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="" xmlns:a16="http://schemas.microsoft.com/office/drawing/2014/main" id="{5B4A1D1A-7E20-426F-865E-BD2797D71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379" y="1021978"/>
            <a:ext cx="5358135" cy="2407021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BCDADADF-05B1-4659-A588-56797BCAD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264" y="3576887"/>
            <a:ext cx="5616328" cy="2888767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경영컨설팅 신청 </a:t>
            </a:r>
            <a:r>
              <a:rPr lang="en-US" altLang="ko-KR" b="1" dirty="0"/>
              <a:t>_ ⑥ </a:t>
            </a:r>
            <a:r>
              <a:rPr lang="ko-KR" altLang="en-US" b="1" dirty="0"/>
              <a:t>과제 책임자</a:t>
            </a:r>
            <a:r>
              <a:rPr lang="en-US" altLang="ko-KR" b="1" dirty="0"/>
              <a:t>(</a:t>
            </a:r>
            <a:r>
              <a:rPr lang="ko-KR" altLang="en-US" b="1" dirty="0"/>
              <a:t>컨설팅기관</a:t>
            </a:r>
            <a:r>
              <a:rPr lang="en-US" altLang="ko-KR" b="1" dirty="0"/>
              <a:t>)</a:t>
            </a:r>
            <a:r>
              <a:rPr lang="ko-KR" altLang="en-US" b="1" dirty="0"/>
              <a:t> 정보 및 투입 컨설턴트 정보</a:t>
            </a:r>
            <a:endParaRPr lang="ko-KR" altLang="en-US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0FBE9D-0541-4EAE-9A88-1180B6858D4A}"/>
              </a:ext>
            </a:extLst>
          </p:cNvPr>
          <p:cNvSpPr txBox="1"/>
          <p:nvPr/>
        </p:nvSpPr>
        <p:spPr>
          <a:xfrm>
            <a:off x="6196894" y="1282661"/>
            <a:ext cx="3436055" cy="5621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r>
              <a:rPr lang="en-US" altLang="ko-KR" sz="1200" b="1" dirty="0"/>
              <a:t>‘</a:t>
            </a:r>
            <a:r>
              <a:rPr lang="ko-KR" altLang="en-US" sz="1200" b="1" dirty="0"/>
              <a:t>검색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클릭</a:t>
            </a:r>
            <a:endParaRPr lang="en-US" altLang="ko-KR" sz="1200" b="1" dirty="0"/>
          </a:p>
          <a:p>
            <a:pPr marL="171450" indent="-171450">
              <a:buFontTx/>
              <a:buChar char="-"/>
            </a:pPr>
            <a:r>
              <a:rPr lang="en-US" altLang="ko-KR" sz="1200" dirty="0"/>
              <a:t>‘</a:t>
            </a:r>
            <a:r>
              <a:rPr lang="ko-KR" altLang="en-US" sz="1200" dirty="0"/>
              <a:t>검색</a:t>
            </a:r>
            <a:r>
              <a:rPr lang="en-US" altLang="ko-KR" sz="1200" dirty="0"/>
              <a:t>’ </a:t>
            </a:r>
            <a:r>
              <a:rPr lang="ko-KR" altLang="en-US" sz="1200" dirty="0"/>
              <a:t>버튼을 클릭하십시오</a:t>
            </a:r>
            <a:r>
              <a:rPr lang="en-US" altLang="ko-KR" sz="1200" dirty="0"/>
              <a:t>. </a:t>
            </a:r>
          </a:p>
          <a:p>
            <a:pPr marL="171450" indent="-171450">
              <a:buFontTx/>
              <a:buChar char="-"/>
            </a:pPr>
            <a:r>
              <a:rPr lang="ko-KR" altLang="en-US" sz="1200" dirty="0"/>
              <a:t>해당 컨설팅기관의 컨설턴트 목록이 표출됩니다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7280FF57-4CCA-4D29-8BCC-46BE769DBC30}"/>
              </a:ext>
            </a:extLst>
          </p:cNvPr>
          <p:cNvSpPr/>
          <p:nvPr/>
        </p:nvSpPr>
        <p:spPr>
          <a:xfrm>
            <a:off x="4687793" y="1217625"/>
            <a:ext cx="936104" cy="2739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="" xmlns:a16="http://schemas.microsoft.com/office/drawing/2014/main" id="{50E1F0A2-5BF1-4568-920C-E0B5A59E99D5}"/>
              </a:ext>
            </a:extLst>
          </p:cNvPr>
          <p:cNvSpPr/>
          <p:nvPr/>
        </p:nvSpPr>
        <p:spPr>
          <a:xfrm>
            <a:off x="4579781" y="1093847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="" xmlns:a16="http://schemas.microsoft.com/office/drawing/2014/main" id="{2F4EA267-FE84-4EE7-9653-B2B8379CF244}"/>
              </a:ext>
            </a:extLst>
          </p:cNvPr>
          <p:cNvSpPr/>
          <p:nvPr/>
        </p:nvSpPr>
        <p:spPr>
          <a:xfrm>
            <a:off x="6052878" y="1138569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7E064550-2581-4851-B510-A40D3588AD70}"/>
              </a:ext>
            </a:extLst>
          </p:cNvPr>
          <p:cNvSpPr/>
          <p:nvPr/>
        </p:nvSpPr>
        <p:spPr>
          <a:xfrm>
            <a:off x="704528" y="4085777"/>
            <a:ext cx="4500502" cy="49933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="" xmlns:a16="http://schemas.microsoft.com/office/drawing/2014/main" id="{E5243D7A-BD45-4F23-9276-CEFE4CF21691}"/>
              </a:ext>
            </a:extLst>
          </p:cNvPr>
          <p:cNvSpPr/>
          <p:nvPr/>
        </p:nvSpPr>
        <p:spPr>
          <a:xfrm>
            <a:off x="5062845" y="3980791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E9B5AF6-94CD-4FCD-A12C-5C9BD35F3949}"/>
              </a:ext>
            </a:extLst>
          </p:cNvPr>
          <p:cNvSpPr txBox="1"/>
          <p:nvPr/>
        </p:nvSpPr>
        <p:spPr>
          <a:xfrm>
            <a:off x="6196894" y="2143349"/>
            <a:ext cx="3436055" cy="343199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과제책임자 및 </a:t>
            </a:r>
            <a:r>
              <a:rPr lang="ko-KR" altLang="en-US" sz="1200" b="1" dirty="0" err="1"/>
              <a:t>투입컨설턴트</a:t>
            </a:r>
            <a:r>
              <a:rPr lang="ko-KR" altLang="en-US" sz="1200" b="1" dirty="0"/>
              <a:t> 정보</a:t>
            </a:r>
            <a:r>
              <a:rPr lang="en-US" altLang="ko-KR" sz="1200" b="1" dirty="0"/>
              <a:t>’ 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/>
              <a:t>목록 창이 뜨면</a:t>
            </a:r>
            <a:r>
              <a:rPr lang="en-US" altLang="ko-KR" sz="1200" dirty="0"/>
              <a:t>, </a:t>
            </a:r>
            <a:r>
              <a:rPr lang="ko-KR" altLang="en-US" sz="1200" b="1" dirty="0">
                <a:solidFill>
                  <a:srgbClr val="FF0000"/>
                </a:solidFill>
              </a:rPr>
              <a:t>컨설팅기관의 대표자 성명</a:t>
            </a:r>
            <a:r>
              <a:rPr lang="ko-KR" altLang="en-US" sz="1200" dirty="0"/>
              <a:t>을</a:t>
            </a:r>
            <a:r>
              <a:rPr lang="en-US" altLang="ko-KR" sz="1200" dirty="0"/>
              <a:t/>
            </a:r>
            <a:br>
              <a:rPr lang="en-US" altLang="ko-KR" sz="1200" dirty="0"/>
            </a:br>
            <a:r>
              <a:rPr lang="ko-KR" altLang="en-US" sz="1200" dirty="0"/>
              <a:t>선택하시면 됩니다</a:t>
            </a:r>
            <a:r>
              <a:rPr lang="en-US" altLang="ko-KR" sz="1200" b="1" dirty="0"/>
              <a:t>. </a:t>
            </a:r>
            <a:r>
              <a:rPr lang="en-US" altLang="ko-KR" sz="1200" b="1" dirty="0" smtClean="0"/>
              <a:t>(1</a:t>
            </a:r>
            <a:r>
              <a:rPr lang="ko-KR" altLang="en-US" sz="1200" b="1" dirty="0" smtClean="0"/>
              <a:t>번에 있는 컨설턴트</a:t>
            </a:r>
            <a:r>
              <a:rPr lang="en-US" altLang="ko-KR" sz="1200" b="1" dirty="0" smtClean="0"/>
              <a:t>)</a:t>
            </a:r>
            <a:endParaRPr lang="en-US" altLang="ko-KR" sz="1200" b="1" dirty="0"/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/>
              <a:t>해당 컨설팅기관의 대표자는 </a:t>
            </a:r>
            <a:r>
              <a:rPr lang="ko-KR" altLang="en-US" sz="1200" b="1" dirty="0">
                <a:solidFill>
                  <a:srgbClr val="FF0000"/>
                </a:solidFill>
              </a:rPr>
              <a:t>신청화면의 </a:t>
            </a:r>
            <a:r>
              <a:rPr lang="en-US" altLang="ko-KR" sz="1200" b="1" dirty="0">
                <a:solidFill>
                  <a:srgbClr val="FF0000"/>
                </a:solidFill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</a:rPr>
              <a:t>컨설팅기관정보</a:t>
            </a:r>
            <a:r>
              <a:rPr lang="en-US" altLang="ko-KR" sz="1200" b="1" dirty="0">
                <a:solidFill>
                  <a:srgbClr val="FF0000"/>
                </a:solidFill>
              </a:rPr>
              <a:t>’</a:t>
            </a:r>
            <a:r>
              <a:rPr lang="ko-KR" altLang="en-US" sz="1200" dirty="0"/>
              <a:t>에 자동 표출되어 </a:t>
            </a:r>
            <a:r>
              <a:rPr lang="ko-KR" altLang="en-US" sz="1200" dirty="0" err="1"/>
              <a:t>있사오니</a:t>
            </a:r>
            <a:r>
              <a:rPr lang="en-US" altLang="ko-KR" sz="1200" dirty="0"/>
              <a:t>, </a:t>
            </a:r>
            <a:r>
              <a:rPr lang="ko-KR" altLang="en-US" sz="1200" dirty="0"/>
              <a:t>이를 확인 후 선택하시면 됩니다</a:t>
            </a:r>
            <a:r>
              <a:rPr lang="en-US" altLang="ko-KR" sz="1200" dirty="0"/>
              <a:t>. </a:t>
            </a:r>
          </a:p>
          <a:p>
            <a:pPr marL="171450" indent="-171450">
              <a:lnSpc>
                <a:spcPct val="150000"/>
              </a:lnSpc>
              <a:buFontTx/>
              <a:buChar char="-"/>
            </a:pPr>
            <a:r>
              <a:rPr lang="ko-KR" altLang="en-US" sz="1200" dirty="0"/>
              <a:t>그리고 나서 공란에 아래 내용 삽입해 주세요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</a:rPr>
              <a:t>   · </a:t>
            </a:r>
            <a:r>
              <a:rPr lang="ko-KR" altLang="en-US" sz="1200" b="1" dirty="0">
                <a:solidFill>
                  <a:srgbClr val="FF0000"/>
                </a:solidFill>
              </a:rPr>
              <a:t>직위 </a:t>
            </a:r>
            <a:r>
              <a:rPr lang="en-US" altLang="ko-KR" sz="1200" b="1" dirty="0">
                <a:solidFill>
                  <a:srgbClr val="FF0000"/>
                </a:solidFill>
              </a:rPr>
              <a:t>: </a:t>
            </a:r>
            <a:r>
              <a:rPr lang="ko-KR" altLang="en-US" sz="1200" b="1" dirty="0">
                <a:solidFill>
                  <a:srgbClr val="FF0000"/>
                </a:solidFill>
              </a:rPr>
              <a:t>대표</a:t>
            </a:r>
            <a:r>
              <a:rPr lang="en-US" altLang="ko-KR" sz="1200" b="1" dirty="0">
                <a:solidFill>
                  <a:srgbClr val="FF0000"/>
                </a:solidFill>
              </a:rPr>
              <a:t/>
            </a:r>
            <a:br>
              <a:rPr lang="en-US" altLang="ko-KR" sz="1200" b="1" dirty="0">
                <a:solidFill>
                  <a:srgbClr val="FF0000"/>
                </a:solidFill>
              </a:rPr>
            </a:br>
            <a:r>
              <a:rPr lang="en-US" altLang="ko-KR" sz="1200" b="1" dirty="0">
                <a:solidFill>
                  <a:srgbClr val="FF0000"/>
                </a:solidFill>
              </a:rPr>
              <a:t>   · </a:t>
            </a:r>
            <a:r>
              <a:rPr lang="ko-KR" altLang="en-US" sz="1200" b="1" dirty="0">
                <a:solidFill>
                  <a:srgbClr val="FF0000"/>
                </a:solidFill>
              </a:rPr>
              <a:t>전화 </a:t>
            </a:r>
            <a:r>
              <a:rPr lang="en-US" altLang="ko-KR" sz="1200" b="1" dirty="0">
                <a:solidFill>
                  <a:srgbClr val="FF0000"/>
                </a:solidFill>
              </a:rPr>
              <a:t>: 02-123-1234</a:t>
            </a:r>
            <a:br>
              <a:rPr lang="en-US" altLang="ko-KR" sz="1200" b="1" dirty="0">
                <a:solidFill>
                  <a:srgbClr val="FF0000"/>
                </a:solidFill>
              </a:rPr>
            </a:br>
            <a:r>
              <a:rPr lang="en-US" altLang="ko-KR" sz="1200" b="1" dirty="0">
                <a:solidFill>
                  <a:srgbClr val="FF0000"/>
                </a:solidFill>
              </a:rPr>
              <a:t>   · </a:t>
            </a:r>
            <a:r>
              <a:rPr lang="ko-KR" altLang="en-US" sz="1200" b="1" dirty="0">
                <a:solidFill>
                  <a:srgbClr val="FF0000"/>
                </a:solidFill>
              </a:rPr>
              <a:t>직위 </a:t>
            </a:r>
            <a:r>
              <a:rPr lang="en-US" altLang="ko-KR" sz="1200" b="1" dirty="0">
                <a:solidFill>
                  <a:srgbClr val="FF0000"/>
                </a:solidFill>
              </a:rPr>
              <a:t>: 02-123-5678</a:t>
            </a:r>
          </a:p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FF0000"/>
                </a:solidFill>
              </a:rPr>
              <a:t>   · MD</a:t>
            </a:r>
            <a:r>
              <a:rPr lang="ko-KR" altLang="en-US" sz="1200" b="1" dirty="0">
                <a:solidFill>
                  <a:srgbClr val="FF0000"/>
                </a:solidFill>
              </a:rPr>
              <a:t> </a:t>
            </a:r>
            <a:r>
              <a:rPr lang="en-US" altLang="ko-KR" sz="1200" b="1" dirty="0">
                <a:solidFill>
                  <a:srgbClr val="FF0000"/>
                </a:solidFill>
              </a:rPr>
              <a:t>: 5</a:t>
            </a:r>
            <a:endParaRPr lang="ko-KR" altLang="en-US" sz="1200" b="1" dirty="0">
              <a:solidFill>
                <a:srgbClr val="FF0000"/>
              </a:solidFill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="" xmlns:a16="http://schemas.microsoft.com/office/drawing/2014/main" id="{177B23E0-0DE7-464E-B618-45068656639D}"/>
              </a:ext>
            </a:extLst>
          </p:cNvPr>
          <p:cNvSpPr/>
          <p:nvPr/>
        </p:nvSpPr>
        <p:spPr>
          <a:xfrm>
            <a:off x="6052878" y="1999258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7C6F9C11-477D-4AC5-8A70-E73B6DFB3A0B}"/>
              </a:ext>
            </a:extLst>
          </p:cNvPr>
          <p:cNvSpPr/>
          <p:nvPr/>
        </p:nvSpPr>
        <p:spPr>
          <a:xfrm>
            <a:off x="4736978" y="2557003"/>
            <a:ext cx="936104" cy="2739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타원 22">
            <a:extLst>
              <a:ext uri="{FF2B5EF4-FFF2-40B4-BE49-F238E27FC236}">
                <a16:creationId xmlns="" xmlns:a16="http://schemas.microsoft.com/office/drawing/2014/main" id="{34C10052-10F2-4FE1-8D2A-CB54604E29D3}"/>
              </a:ext>
            </a:extLst>
          </p:cNvPr>
          <p:cNvSpPr/>
          <p:nvPr/>
        </p:nvSpPr>
        <p:spPr>
          <a:xfrm>
            <a:off x="4628966" y="2433225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C08FFF39-F2FD-4A8F-A309-E15151440291}"/>
              </a:ext>
            </a:extLst>
          </p:cNvPr>
          <p:cNvSpPr/>
          <p:nvPr/>
        </p:nvSpPr>
        <p:spPr>
          <a:xfrm>
            <a:off x="776536" y="1733753"/>
            <a:ext cx="1748397" cy="4714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="" xmlns:a16="http://schemas.microsoft.com/office/drawing/2014/main" id="{C9BC9E86-527F-4AE9-8FD8-0A19C6A44FE1}"/>
              </a:ext>
            </a:extLst>
          </p:cNvPr>
          <p:cNvSpPr/>
          <p:nvPr/>
        </p:nvSpPr>
        <p:spPr>
          <a:xfrm>
            <a:off x="3312615" y="1961747"/>
            <a:ext cx="1748397" cy="2434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="" xmlns:a16="http://schemas.microsoft.com/office/drawing/2014/main" id="{C46286FA-873B-456E-8FAB-BD0610D52DA2}"/>
              </a:ext>
            </a:extLst>
          </p:cNvPr>
          <p:cNvSpPr/>
          <p:nvPr/>
        </p:nvSpPr>
        <p:spPr>
          <a:xfrm>
            <a:off x="3872434" y="3023258"/>
            <a:ext cx="936104" cy="2434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920419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매뉴얼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67" y="1412776"/>
            <a:ext cx="5924461" cy="4867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CDD00CF0-487C-47F8-9CBA-9D525DF5FDF0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2. </a:t>
            </a:r>
            <a:r>
              <a:rPr lang="ko-KR" altLang="en-US" sz="2400" b="1" dirty="0"/>
              <a:t>경영컨설팅 신청 </a:t>
            </a:r>
            <a:r>
              <a:rPr lang="en-US" altLang="ko-KR" b="1" dirty="0"/>
              <a:t>_ ⑦ </a:t>
            </a:r>
            <a:r>
              <a:rPr lang="ko-KR" altLang="en-US" b="1" dirty="0"/>
              <a:t>첨부 파일</a:t>
            </a:r>
            <a:endParaRPr lang="ko-KR" altLang="en-US" sz="2400" b="1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90FBE9D-0541-4EAE-9A88-1180B6858D4A}"/>
              </a:ext>
            </a:extLst>
          </p:cNvPr>
          <p:cNvSpPr txBox="1"/>
          <p:nvPr/>
        </p:nvSpPr>
        <p:spPr>
          <a:xfrm>
            <a:off x="6196894" y="1052736"/>
            <a:ext cx="3520128" cy="299969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algn="ctr"/>
            <a:r>
              <a:rPr lang="ko-KR" altLang="en-US" sz="1200" b="1" dirty="0" smtClean="0"/>
              <a:t>첨부파일</a:t>
            </a:r>
            <a:endParaRPr lang="en-US" altLang="ko-KR" sz="1200" b="1" dirty="0" smtClean="0"/>
          </a:p>
          <a:p>
            <a:r>
              <a:rPr lang="en-US" altLang="ko-KR" sz="1200" b="1" dirty="0"/>
              <a:t/>
            </a:r>
            <a:br>
              <a:rPr lang="en-US" altLang="ko-KR" sz="1200" b="1" dirty="0"/>
            </a:br>
            <a:r>
              <a:rPr lang="en-US" altLang="ko-KR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컨설팅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수행계획서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’(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표준형의 경우 신청서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dirty="0" smtClean="0"/>
              <a:t>: 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  <a:r>
              <a:rPr lang="ko-KR" altLang="en-US" sz="1200" smtClean="0"/>
              <a:t>공고문에 첨부된 별도신청서 </a:t>
            </a:r>
            <a:r>
              <a:rPr lang="ko-KR" altLang="en-US" sz="1200" dirty="0" smtClean="0"/>
              <a:t>양식활용 업로드</a:t>
            </a:r>
            <a:endParaRPr lang="en-US" altLang="ko-KR" sz="1200" dirty="0" smtClean="0"/>
          </a:p>
          <a:p>
            <a:endParaRPr lang="en-US" altLang="ko-KR" sz="500" b="1" dirty="0">
              <a:solidFill>
                <a:srgbClr val="FF0000"/>
              </a:solidFill>
            </a:endParaRPr>
          </a:p>
          <a:p>
            <a:pPr marL="171450" indent="-171450">
              <a:buFontTx/>
              <a:buChar char="-"/>
            </a:pP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기업정보 및 개인정보 활용동의서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altLang="ko-KR" sz="1200" dirty="0" smtClean="0"/>
              <a:t>:</a:t>
            </a:r>
            <a:r>
              <a:rPr lang="ko-KR" altLang="en-US" sz="1200" dirty="0" smtClean="0"/>
              <a:t> </a:t>
            </a:r>
            <a:r>
              <a:rPr lang="ko-KR" altLang="en-US" sz="1200" dirty="0"/>
              <a:t>첨부된 파일을 작성하셔서 </a:t>
            </a:r>
            <a:r>
              <a:rPr lang="ko-KR" altLang="en-US" sz="1200" dirty="0" smtClean="0"/>
              <a:t>업로드</a:t>
            </a:r>
            <a:r>
              <a:rPr lang="en-US" altLang="ko-KR" sz="1200" dirty="0" smtClean="0"/>
              <a:t> </a:t>
            </a:r>
            <a:r>
              <a:rPr lang="en-US" altLang="ko-KR" sz="1200" dirty="0" smtClean="0">
                <a:solidFill>
                  <a:srgbClr val="FF0000"/>
                </a:solidFill>
              </a:rPr>
              <a:t>(</a:t>
            </a:r>
            <a:r>
              <a:rPr lang="ko-KR" altLang="en-US" sz="1200" dirty="0">
                <a:solidFill>
                  <a:srgbClr val="FF0000"/>
                </a:solidFill>
              </a:rPr>
              <a:t>기업정보 동의서는 대표자 명의로 제출</a:t>
            </a:r>
            <a:r>
              <a:rPr lang="en-US" altLang="ko-KR" sz="1200" dirty="0">
                <a:solidFill>
                  <a:srgbClr val="FF0000"/>
                </a:solidFill>
              </a:rPr>
              <a:t>, </a:t>
            </a:r>
            <a:r>
              <a:rPr lang="ko-KR" altLang="en-US" sz="1200" dirty="0">
                <a:solidFill>
                  <a:srgbClr val="FF0000"/>
                </a:solidFill>
              </a:rPr>
              <a:t>개인정보 동의서는 대표자</a:t>
            </a:r>
            <a:r>
              <a:rPr lang="en-US" altLang="ko-KR" sz="1200" dirty="0">
                <a:solidFill>
                  <a:srgbClr val="FF0000"/>
                </a:solidFill>
              </a:rPr>
              <a:t>, </a:t>
            </a:r>
            <a:r>
              <a:rPr lang="ko-KR" altLang="en-US" sz="1200" dirty="0">
                <a:solidFill>
                  <a:srgbClr val="FF0000"/>
                </a:solidFill>
              </a:rPr>
              <a:t>총괄책임자 각각 제출</a:t>
            </a:r>
            <a:r>
              <a:rPr lang="en-US" altLang="ko-KR" sz="1200" dirty="0">
                <a:solidFill>
                  <a:srgbClr val="FF0000"/>
                </a:solidFill>
              </a:rPr>
              <a:t>(</a:t>
            </a:r>
            <a:r>
              <a:rPr lang="ko-KR" altLang="en-US" sz="1200" dirty="0">
                <a:solidFill>
                  <a:srgbClr val="FF0000"/>
                </a:solidFill>
              </a:rPr>
              <a:t>동일인일 경우 대표자 명의로 제출</a:t>
            </a:r>
            <a:r>
              <a:rPr lang="en-US" altLang="ko-KR" sz="1200" dirty="0" smtClean="0">
                <a:solidFill>
                  <a:srgbClr val="FF0000"/>
                </a:solidFill>
              </a:rPr>
              <a:t>)</a:t>
            </a:r>
          </a:p>
          <a:p>
            <a:pPr marL="171450" indent="-171450">
              <a:buFontTx/>
              <a:buChar char="-"/>
            </a:pPr>
            <a:endParaRPr lang="en-US" altLang="ko-KR" sz="500" dirty="0"/>
          </a:p>
          <a:p>
            <a:pPr marL="171450" indent="-171450">
              <a:buFontTx/>
              <a:buChar char="-"/>
            </a:pP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사업자등록증명원 또는 사업자등록</a:t>
            </a:r>
            <a:r>
              <a:rPr lang="ko-KR" altLang="en-US" sz="1200" dirty="0"/>
              <a:t>을 업로드 하십시오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500" dirty="0"/>
              <a:t/>
            </a:r>
            <a:br>
              <a:rPr lang="en-US" altLang="ko-KR" sz="500" dirty="0"/>
            </a:br>
            <a:r>
              <a:rPr lang="en-US" altLang="ko-KR" sz="1200" dirty="0" smtClean="0"/>
              <a:t>-  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최근 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개년 결산재무제표</a:t>
            </a:r>
            <a:r>
              <a:rPr lang="en-US" altLang="ko-KR" sz="1200" dirty="0"/>
              <a:t>’</a:t>
            </a:r>
            <a:r>
              <a:rPr lang="ko-KR" altLang="en-US" sz="1200" dirty="0"/>
              <a:t>를 업로드 하십시오</a:t>
            </a:r>
            <a:r>
              <a:rPr lang="en-US" altLang="ko-KR" sz="1200" dirty="0" smtClean="0"/>
              <a:t>.</a:t>
            </a:r>
          </a:p>
          <a:p>
            <a:pPr marL="171450" indent="-171450">
              <a:buFontTx/>
              <a:buChar char="-"/>
            </a:pPr>
            <a:endParaRPr lang="en-US" altLang="ko-KR" sz="500" dirty="0"/>
          </a:p>
          <a:p>
            <a:pPr marL="171450" indent="-171450">
              <a:buFontTx/>
              <a:buChar char="-"/>
            </a:pP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ko-KR" altLang="en-US" sz="1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우대가점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관련 증빙 서류</a:t>
            </a:r>
            <a:r>
              <a:rPr lang="en-US" altLang="ko-KR" sz="1200" dirty="0"/>
              <a:t>’</a:t>
            </a:r>
            <a:r>
              <a:rPr lang="ko-KR" altLang="en-US" sz="1200" dirty="0"/>
              <a:t>를 </a:t>
            </a:r>
            <a:r>
              <a:rPr lang="en-US" altLang="ko-KR" sz="1200" dirty="0"/>
              <a:t>1</a:t>
            </a:r>
            <a:r>
              <a:rPr lang="ko-KR" altLang="en-US" sz="1200" dirty="0"/>
              <a:t>개의 파일로 묶어서 업로드 하십시오</a:t>
            </a:r>
            <a:r>
              <a:rPr lang="en-US" altLang="ko-KR" sz="1200" dirty="0" smtClean="0"/>
              <a:t>.</a:t>
            </a:r>
          </a:p>
          <a:p>
            <a:pPr marL="171450" indent="-171450">
              <a:buFontTx/>
              <a:buChar char="-"/>
            </a:pPr>
            <a:endParaRPr lang="en-US" altLang="ko-KR" sz="500" dirty="0" smtClean="0"/>
          </a:p>
          <a:p>
            <a:pPr marL="171450" indent="-171450">
              <a:buFontTx/>
              <a:buChar char="-"/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컨설팅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공동형</a:t>
            </a:r>
            <a:r>
              <a:rPr lang="en-US" altLang="ko-KR" sz="1200" b="1" dirty="0"/>
              <a:t>) </a:t>
            </a:r>
            <a:r>
              <a:rPr lang="ko-KR" altLang="en-US" sz="1200" b="1" dirty="0" smtClean="0"/>
              <a:t>참여기업명단</a:t>
            </a:r>
            <a:r>
              <a:rPr lang="en-US" altLang="ko-KR" sz="1200" b="1" dirty="0" smtClean="0"/>
              <a:t>’</a:t>
            </a:r>
            <a:r>
              <a:rPr lang="ko-KR" altLang="en-US" sz="1200" b="1" dirty="0" smtClean="0"/>
              <a:t>은 제출 불필요 </a:t>
            </a:r>
            <a:endParaRPr lang="ko-KR" altLang="en-US" sz="1200" b="1" dirty="0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7280FF57-4CCA-4D29-8BCC-46BE769DBC30}"/>
              </a:ext>
            </a:extLst>
          </p:cNvPr>
          <p:cNvSpPr/>
          <p:nvPr/>
        </p:nvSpPr>
        <p:spPr>
          <a:xfrm>
            <a:off x="416496" y="1700808"/>
            <a:ext cx="5544616" cy="261407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타원 8">
            <a:extLst>
              <a:ext uri="{FF2B5EF4-FFF2-40B4-BE49-F238E27FC236}">
                <a16:creationId xmlns="" xmlns:a16="http://schemas.microsoft.com/office/drawing/2014/main" id="{50E1F0A2-5BF1-4568-920C-E0B5A59E99D5}"/>
              </a:ext>
            </a:extLst>
          </p:cNvPr>
          <p:cNvSpPr/>
          <p:nvPr/>
        </p:nvSpPr>
        <p:spPr>
          <a:xfrm>
            <a:off x="272480" y="1547170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="" xmlns:a16="http://schemas.microsoft.com/office/drawing/2014/main" id="{2F4EA267-FE84-4EE7-9653-B2B8379CF244}"/>
              </a:ext>
            </a:extLst>
          </p:cNvPr>
          <p:cNvSpPr/>
          <p:nvPr/>
        </p:nvSpPr>
        <p:spPr>
          <a:xfrm>
            <a:off x="6052878" y="980728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1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="" xmlns:a16="http://schemas.microsoft.com/office/drawing/2014/main" id="{7E064550-2581-4851-B510-A40D3588AD70}"/>
              </a:ext>
            </a:extLst>
          </p:cNvPr>
          <p:cNvSpPr/>
          <p:nvPr/>
        </p:nvSpPr>
        <p:spPr>
          <a:xfrm>
            <a:off x="200472" y="4538896"/>
            <a:ext cx="5760640" cy="10503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="" xmlns:a16="http://schemas.microsoft.com/office/drawing/2014/main" id="{E5243D7A-BD45-4F23-9276-CEFE4CF21691}"/>
              </a:ext>
            </a:extLst>
          </p:cNvPr>
          <p:cNvSpPr/>
          <p:nvPr/>
        </p:nvSpPr>
        <p:spPr>
          <a:xfrm>
            <a:off x="128464" y="4437112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0E9B5AF6-94CD-4FCD-A12C-5C9BD35F3949}"/>
              </a:ext>
            </a:extLst>
          </p:cNvPr>
          <p:cNvSpPr txBox="1"/>
          <p:nvPr/>
        </p:nvSpPr>
        <p:spPr>
          <a:xfrm>
            <a:off x="6185847" y="4314878"/>
            <a:ext cx="3520128" cy="50382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동의사항</a:t>
            </a:r>
            <a:r>
              <a:rPr lang="en-US" altLang="ko-KR" sz="1200" b="1" dirty="0"/>
              <a:t>’ 2</a:t>
            </a:r>
            <a:r>
              <a:rPr lang="ko-KR" altLang="en-US" sz="1200" b="1" dirty="0"/>
              <a:t>개 다 선택</a:t>
            </a:r>
            <a:endParaRPr lang="ko-KR" altLang="en-US" sz="1200" dirty="0"/>
          </a:p>
        </p:txBody>
      </p:sp>
      <p:sp>
        <p:nvSpPr>
          <p:cNvPr id="18" name="타원 17">
            <a:extLst>
              <a:ext uri="{FF2B5EF4-FFF2-40B4-BE49-F238E27FC236}">
                <a16:creationId xmlns="" xmlns:a16="http://schemas.microsoft.com/office/drawing/2014/main" id="{177B23E0-0DE7-464E-B618-45068656639D}"/>
              </a:ext>
            </a:extLst>
          </p:cNvPr>
          <p:cNvSpPr/>
          <p:nvPr/>
        </p:nvSpPr>
        <p:spPr>
          <a:xfrm>
            <a:off x="6063891" y="4197738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2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="" xmlns:a16="http://schemas.microsoft.com/office/drawing/2014/main" id="{7C6F9C11-477D-4AC5-8A70-E73B6DFB3A0B}"/>
              </a:ext>
            </a:extLst>
          </p:cNvPr>
          <p:cNvSpPr/>
          <p:nvPr/>
        </p:nvSpPr>
        <p:spPr>
          <a:xfrm>
            <a:off x="2504728" y="5812377"/>
            <a:ext cx="936104" cy="42493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83C1F610-06E5-440A-84F0-2B0CB4F66CB0}"/>
              </a:ext>
            </a:extLst>
          </p:cNvPr>
          <p:cNvSpPr txBox="1"/>
          <p:nvPr/>
        </p:nvSpPr>
        <p:spPr>
          <a:xfrm>
            <a:off x="6210838" y="5081150"/>
            <a:ext cx="3520128" cy="13304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/>
              <a:t>모든 입력사항을 다 입력하셨다면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등록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버튼을 클릭하시고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추가 입력사항이 있다면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임시저장</a:t>
            </a:r>
            <a:r>
              <a:rPr lang="en-US" altLang="ko-KR" sz="1200" b="1" dirty="0"/>
              <a:t>’ </a:t>
            </a:r>
            <a:r>
              <a:rPr lang="ko-KR" altLang="en-US" sz="1200" b="1" dirty="0"/>
              <a:t>하시기 바랍니다</a:t>
            </a:r>
            <a:r>
              <a:rPr lang="en-US" altLang="ko-KR" sz="1200" b="1" dirty="0"/>
              <a:t>.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/>
              <a:t>임시저장 후에는 반드시 최종적으로 등록 버튼을 </a:t>
            </a:r>
            <a:r>
              <a:rPr lang="ko-KR" altLang="en-US" sz="1200" b="1" dirty="0" err="1"/>
              <a:t>클릭하셔야</a:t>
            </a:r>
            <a:r>
              <a:rPr lang="ko-KR" altLang="en-US" sz="1200" b="1" dirty="0"/>
              <a:t> 신청이 완료됩니다</a:t>
            </a:r>
            <a:r>
              <a:rPr lang="en-US" altLang="ko-KR" sz="1200" b="1" dirty="0"/>
              <a:t>. </a:t>
            </a:r>
            <a:endParaRPr lang="ko-KR" altLang="en-US" sz="1200" dirty="0"/>
          </a:p>
        </p:txBody>
      </p:sp>
      <p:sp>
        <p:nvSpPr>
          <p:cNvPr id="20" name="타원 19">
            <a:extLst>
              <a:ext uri="{FF2B5EF4-FFF2-40B4-BE49-F238E27FC236}">
                <a16:creationId xmlns="" xmlns:a16="http://schemas.microsoft.com/office/drawing/2014/main" id="{6F1CD625-0E91-4259-BFBA-12261FFC47CF}"/>
              </a:ext>
            </a:extLst>
          </p:cNvPr>
          <p:cNvSpPr/>
          <p:nvPr/>
        </p:nvSpPr>
        <p:spPr>
          <a:xfrm>
            <a:off x="6102826" y="4973138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3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1" name="타원 20">
            <a:extLst>
              <a:ext uri="{FF2B5EF4-FFF2-40B4-BE49-F238E27FC236}">
                <a16:creationId xmlns="" xmlns:a16="http://schemas.microsoft.com/office/drawing/2014/main" id="{6F1CD625-0E91-4259-BFBA-12261FFC47CF}"/>
              </a:ext>
            </a:extLst>
          </p:cNvPr>
          <p:cNvSpPr/>
          <p:nvPr/>
        </p:nvSpPr>
        <p:spPr>
          <a:xfrm>
            <a:off x="2396716" y="5704365"/>
            <a:ext cx="216024" cy="216024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tx1"/>
                </a:solidFill>
                <a:latin typeface="+mn-ea"/>
              </a:rPr>
              <a:t>3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782817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8EE9FFF-86DB-4DCF-B996-F415ED919778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첨부 </a:t>
            </a:r>
            <a:r>
              <a:rPr lang="en-US" altLang="ko-KR" sz="2400" b="1" dirty="0"/>
              <a:t>_ </a:t>
            </a:r>
            <a:r>
              <a:rPr lang="ko-KR" altLang="en-US" sz="2400" b="1" dirty="0"/>
              <a:t>기업정보 활용 동의서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="" xmlns:a16="http://schemas.microsoft.com/office/drawing/2014/main" id="{96A0221A-A2F0-4E11-9BF5-77C6E83393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504" y="1340768"/>
            <a:ext cx="3787584" cy="467269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D605CBAE-DE37-459F-85C1-3B6DC82523E3}"/>
              </a:ext>
            </a:extLst>
          </p:cNvPr>
          <p:cNvSpPr txBox="1"/>
          <p:nvPr/>
        </p:nvSpPr>
        <p:spPr>
          <a:xfrm>
            <a:off x="5097463" y="1340769"/>
            <a:ext cx="4535487" cy="14401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/>
              <a:t>기업정보 활용 동의서는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첨부파일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에 있습니다</a:t>
            </a:r>
            <a:r>
              <a:rPr lang="en-US" altLang="ko-KR" sz="1200" b="1" dirty="0"/>
              <a:t>. 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/>
              <a:t>수진기업의 </a:t>
            </a:r>
            <a:r>
              <a:rPr lang="ko-KR" altLang="en-US" sz="1200" b="1" dirty="0">
                <a:solidFill>
                  <a:srgbClr val="FF0000"/>
                </a:solidFill>
              </a:rPr>
              <a:t>대표자 명의</a:t>
            </a:r>
            <a:r>
              <a:rPr lang="ko-KR" altLang="en-US" sz="1200" b="1" dirty="0"/>
              <a:t>로 동의서에 서명하여 제출합니다</a:t>
            </a:r>
            <a:r>
              <a:rPr lang="en-US" altLang="ko-KR" sz="1200" b="1" dirty="0"/>
              <a:t>. 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서명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은 수진기업의 </a:t>
            </a:r>
            <a:r>
              <a:rPr lang="ko-KR" altLang="en-US" sz="1200" b="1" dirty="0" err="1"/>
              <a:t>법인인감</a:t>
            </a:r>
            <a:r>
              <a:rPr lang="ko-KR" altLang="en-US" sz="1200" b="1" dirty="0"/>
              <a:t> 또는 사용인감으로 날인하십시오</a:t>
            </a:r>
            <a:r>
              <a:rPr lang="en-US" altLang="ko-KR" sz="1200" b="1" dirty="0"/>
              <a:t>.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4369275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58EE9FFF-86DB-4DCF-B996-F415ED919778}"/>
              </a:ext>
            </a:extLst>
          </p:cNvPr>
          <p:cNvSpPr txBox="1"/>
          <p:nvPr/>
        </p:nvSpPr>
        <p:spPr>
          <a:xfrm>
            <a:off x="128587" y="446385"/>
            <a:ext cx="9432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/>
              <a:t>첨부 </a:t>
            </a:r>
            <a:r>
              <a:rPr lang="en-US" altLang="ko-KR" sz="2400" b="1" dirty="0"/>
              <a:t>_ </a:t>
            </a:r>
            <a:r>
              <a:rPr lang="ko-KR" altLang="en-US" sz="2400" b="1" dirty="0"/>
              <a:t>개인정보 활용 동의서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D605CBAE-DE37-459F-85C1-3B6DC82523E3}"/>
              </a:ext>
            </a:extLst>
          </p:cNvPr>
          <p:cNvSpPr txBox="1"/>
          <p:nvPr/>
        </p:nvSpPr>
        <p:spPr>
          <a:xfrm>
            <a:off x="5097463" y="1340769"/>
            <a:ext cx="4535487" cy="33843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txBody>
          <a:bodyPr wrap="square" rtlCol="0" anchor="ctr">
            <a:noAutofit/>
          </a:bodyPr>
          <a:lstStyle/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/>
              <a:t>개인정보 활용 동의서는 </a:t>
            </a:r>
            <a:r>
              <a:rPr lang="en-US" altLang="ko-KR" sz="1200" b="1" dirty="0"/>
              <a:t>‘</a:t>
            </a:r>
            <a:r>
              <a:rPr lang="ko-KR" altLang="en-US" sz="1200" b="1" dirty="0"/>
              <a:t>첨부파일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에 있습니다</a:t>
            </a:r>
            <a:r>
              <a:rPr lang="en-US" altLang="ko-KR" sz="1200" b="1" dirty="0"/>
              <a:t>. 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>
                <a:solidFill>
                  <a:srgbClr val="FF0000"/>
                </a:solidFill>
              </a:rPr>
              <a:t>표준형 컨설팅 신청 시</a:t>
            </a:r>
            <a:r>
              <a:rPr lang="en-US" altLang="ko-KR" sz="1200" b="1" dirty="0">
                <a:solidFill>
                  <a:srgbClr val="FF0000"/>
                </a:solidFill>
              </a:rPr>
              <a:t>, ‘</a:t>
            </a:r>
            <a:r>
              <a:rPr lang="ko-KR" altLang="en-US" sz="1200" b="1" dirty="0">
                <a:solidFill>
                  <a:srgbClr val="FF0000"/>
                </a:solidFill>
              </a:rPr>
              <a:t>수진기업 총괄책임자 정보</a:t>
            </a:r>
            <a:r>
              <a:rPr lang="en-US" altLang="ko-KR" sz="1200" b="1" dirty="0">
                <a:solidFill>
                  <a:srgbClr val="FF0000"/>
                </a:solidFill>
              </a:rPr>
              <a:t>’</a:t>
            </a:r>
            <a:r>
              <a:rPr lang="ko-KR" altLang="en-US" sz="1200" b="1" dirty="0">
                <a:solidFill>
                  <a:srgbClr val="FF0000"/>
                </a:solidFill>
              </a:rPr>
              <a:t>에 </a:t>
            </a:r>
            <a:r>
              <a:rPr lang="en-US" altLang="ko-KR" sz="1200" b="1" dirty="0">
                <a:solidFill>
                  <a:srgbClr val="FF0000"/>
                </a:solidFill>
              </a:rPr>
              <a:t/>
            </a:r>
            <a:br>
              <a:rPr lang="en-US" altLang="ko-KR" sz="1200" b="1" dirty="0">
                <a:solidFill>
                  <a:srgbClr val="FF0000"/>
                </a:solidFill>
              </a:rPr>
            </a:br>
            <a:r>
              <a:rPr lang="ko-KR" altLang="en-US" sz="1200" b="1" dirty="0">
                <a:solidFill>
                  <a:srgbClr val="FF0000"/>
                </a:solidFill>
              </a:rPr>
              <a:t>귀사의 </a:t>
            </a:r>
            <a:r>
              <a:rPr lang="ko-KR" altLang="en-US" sz="1200" b="1" dirty="0">
                <a:solidFill>
                  <a:srgbClr val="0000FF"/>
                </a:solidFill>
              </a:rPr>
              <a:t>대표자 정보</a:t>
            </a:r>
            <a:r>
              <a:rPr lang="ko-KR" altLang="en-US" sz="1200" b="1" dirty="0">
                <a:solidFill>
                  <a:srgbClr val="FF0000"/>
                </a:solidFill>
              </a:rPr>
              <a:t>를 입력했다면</a:t>
            </a:r>
            <a:r>
              <a:rPr lang="en-US" altLang="ko-KR" sz="1200" b="1" dirty="0">
                <a:solidFill>
                  <a:srgbClr val="FF0000"/>
                </a:solidFill>
              </a:rPr>
              <a:t>, </a:t>
            </a:r>
            <a:r>
              <a:rPr lang="ko-KR" altLang="en-US" sz="1200" b="1" dirty="0">
                <a:solidFill>
                  <a:srgbClr val="FF0000"/>
                </a:solidFill>
              </a:rPr>
              <a:t>대표자 명의의 개인정보 활용</a:t>
            </a:r>
            <a:r>
              <a:rPr lang="en-US" altLang="ko-KR" sz="1200" b="1" dirty="0">
                <a:solidFill>
                  <a:srgbClr val="FF0000"/>
                </a:solidFill>
              </a:rPr>
              <a:t/>
            </a:r>
            <a:br>
              <a:rPr lang="en-US" altLang="ko-KR" sz="1200" b="1" dirty="0">
                <a:solidFill>
                  <a:srgbClr val="FF0000"/>
                </a:solidFill>
              </a:rPr>
            </a:br>
            <a:r>
              <a:rPr lang="ko-KR" altLang="en-US" sz="1200" b="1" dirty="0">
                <a:solidFill>
                  <a:srgbClr val="FF0000"/>
                </a:solidFill>
              </a:rPr>
              <a:t>동의서를 제출하시면 됩니다</a:t>
            </a:r>
            <a:r>
              <a:rPr lang="en-US" altLang="ko-KR" sz="1200" b="1" dirty="0">
                <a:solidFill>
                  <a:srgbClr val="FF0000"/>
                </a:solidFill>
              </a:rPr>
              <a:t>. 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200" b="1" dirty="0">
                <a:solidFill>
                  <a:srgbClr val="FF0000"/>
                </a:solidFill>
              </a:rPr>
              <a:t>‘</a:t>
            </a:r>
            <a:r>
              <a:rPr lang="ko-KR" altLang="en-US" sz="1200" b="1" dirty="0">
                <a:solidFill>
                  <a:srgbClr val="FF0000"/>
                </a:solidFill>
              </a:rPr>
              <a:t>수진기업 총괄책임자 정보</a:t>
            </a:r>
            <a:r>
              <a:rPr lang="en-US" altLang="ko-KR" sz="1200" b="1" dirty="0">
                <a:solidFill>
                  <a:srgbClr val="FF0000"/>
                </a:solidFill>
              </a:rPr>
              <a:t>’</a:t>
            </a:r>
            <a:r>
              <a:rPr lang="ko-KR" altLang="en-US" sz="1200" b="1" dirty="0">
                <a:solidFill>
                  <a:srgbClr val="FF0000"/>
                </a:solidFill>
              </a:rPr>
              <a:t>에 대표자가 아닌</a:t>
            </a:r>
            <a:r>
              <a:rPr lang="en-US" altLang="ko-KR" sz="1200" b="1" dirty="0">
                <a:solidFill>
                  <a:srgbClr val="FF0000"/>
                </a:solidFill>
              </a:rPr>
              <a:t>, </a:t>
            </a:r>
            <a:r>
              <a:rPr lang="ko-KR" altLang="en-US" sz="1200" b="1" dirty="0">
                <a:solidFill>
                  <a:srgbClr val="0000FF"/>
                </a:solidFill>
              </a:rPr>
              <a:t>회사 직원을 총괄책임자로 입력</a:t>
            </a:r>
            <a:r>
              <a:rPr lang="ko-KR" altLang="en-US" sz="1200" b="1" dirty="0">
                <a:solidFill>
                  <a:srgbClr val="FF0000"/>
                </a:solidFill>
              </a:rPr>
              <a:t>하였다면</a:t>
            </a:r>
            <a:r>
              <a:rPr lang="en-US" altLang="ko-KR" sz="1200" b="1" dirty="0">
                <a:solidFill>
                  <a:srgbClr val="FF0000"/>
                </a:solidFill>
              </a:rPr>
              <a:t>, </a:t>
            </a:r>
            <a:r>
              <a:rPr lang="ko-KR" altLang="en-US" sz="1200" b="1" dirty="0">
                <a:solidFill>
                  <a:srgbClr val="FF0000"/>
                </a:solidFill>
              </a:rPr>
              <a:t>대표자와 해당 총괄책임자 모두 개인정보 활용동의서를 </a:t>
            </a:r>
            <a:r>
              <a:rPr lang="ko-KR" altLang="en-US" sz="1200" b="1" dirty="0" err="1">
                <a:solidFill>
                  <a:srgbClr val="FF0000"/>
                </a:solidFill>
              </a:rPr>
              <a:t>제출하셔야</a:t>
            </a:r>
            <a:r>
              <a:rPr lang="ko-KR" altLang="en-US" sz="1200" b="1" dirty="0">
                <a:solidFill>
                  <a:srgbClr val="FF0000"/>
                </a:solidFill>
              </a:rPr>
              <a:t> 합니다</a:t>
            </a:r>
            <a:r>
              <a:rPr lang="en-US" altLang="ko-KR" sz="1200" b="1" dirty="0">
                <a:solidFill>
                  <a:srgbClr val="FF0000"/>
                </a:solidFill>
              </a:rPr>
              <a:t>.(</a:t>
            </a:r>
            <a:r>
              <a:rPr lang="ko-KR" altLang="en-US" sz="1200" b="1" dirty="0">
                <a:solidFill>
                  <a:srgbClr val="FF0000"/>
                </a:solidFill>
              </a:rPr>
              <a:t>이 경우 </a:t>
            </a:r>
            <a:r>
              <a:rPr lang="en-US" altLang="ko-KR" sz="1200" b="1" dirty="0">
                <a:solidFill>
                  <a:srgbClr val="FF0000"/>
                </a:solidFill>
              </a:rPr>
              <a:t>2</a:t>
            </a:r>
            <a:r>
              <a:rPr lang="ko-KR" altLang="en-US" sz="1200" b="1" dirty="0">
                <a:solidFill>
                  <a:srgbClr val="FF0000"/>
                </a:solidFill>
              </a:rPr>
              <a:t>개의 파일 업로드</a:t>
            </a:r>
            <a:r>
              <a:rPr lang="en-US" altLang="ko-KR" sz="1200" b="1" dirty="0">
                <a:solidFill>
                  <a:srgbClr val="FF0000"/>
                </a:solidFill>
              </a:rPr>
              <a:t>) 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ko-KR" altLang="en-US" sz="1200" b="1" dirty="0"/>
              <a:t>수진기업의 대표자 명의로 동의서에 서명하여 제출합니다</a:t>
            </a:r>
            <a:r>
              <a:rPr lang="en-US" altLang="ko-KR" sz="1200" b="1" dirty="0"/>
              <a:t>. </a:t>
            </a:r>
          </a:p>
          <a:p>
            <a:pPr marL="171450" indent="-1714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altLang="ko-KR" sz="1200" b="1" dirty="0"/>
              <a:t>‘</a:t>
            </a:r>
            <a:r>
              <a:rPr lang="ko-KR" altLang="en-US" sz="1200" b="1" dirty="0"/>
              <a:t>서명</a:t>
            </a:r>
            <a:r>
              <a:rPr lang="en-US" altLang="ko-KR" sz="1200" b="1" dirty="0"/>
              <a:t>’</a:t>
            </a:r>
            <a:r>
              <a:rPr lang="ko-KR" altLang="en-US" sz="1200" b="1" dirty="0"/>
              <a:t>은 개인 서명 또는 별도의 개인 도장을 날인하십시오</a:t>
            </a:r>
            <a:r>
              <a:rPr lang="en-US" altLang="ko-KR" sz="1200" b="1" dirty="0"/>
              <a:t>.</a:t>
            </a:r>
            <a:endParaRPr lang="ko-KR" altLang="en-US" sz="1200" dirty="0"/>
          </a:p>
        </p:txBody>
      </p:sp>
      <p:pic>
        <p:nvPicPr>
          <p:cNvPr id="3" name="그림 2">
            <a:extLst>
              <a:ext uri="{FF2B5EF4-FFF2-40B4-BE49-F238E27FC236}">
                <a16:creationId xmlns="" xmlns:a16="http://schemas.microsoft.com/office/drawing/2014/main" id="{6493D58B-3A4D-442F-B903-80E0569FB2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50" y="1276672"/>
            <a:ext cx="4391918" cy="517651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6" name="직사각형 5">
            <a:extLst>
              <a:ext uri="{FF2B5EF4-FFF2-40B4-BE49-F238E27FC236}">
                <a16:creationId xmlns="" xmlns:a16="http://schemas.microsoft.com/office/drawing/2014/main" id="{2AA8FD2F-ABBD-4556-B313-A9E8CB6BF376}"/>
              </a:ext>
            </a:extLst>
          </p:cNvPr>
          <p:cNvSpPr/>
          <p:nvPr/>
        </p:nvSpPr>
        <p:spPr>
          <a:xfrm>
            <a:off x="2144688" y="6199148"/>
            <a:ext cx="2232248" cy="32547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A14A48EF-55B7-4C23-80EE-BE59752091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6025" y="5124328"/>
            <a:ext cx="4535487" cy="1287287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cxnSp>
        <p:nvCxnSpPr>
          <p:cNvPr id="5" name="직선 화살표 연결선 4"/>
          <p:cNvCxnSpPr/>
          <p:nvPr/>
        </p:nvCxnSpPr>
        <p:spPr>
          <a:xfrm flipV="1">
            <a:off x="6177136" y="2492896"/>
            <a:ext cx="432048" cy="2520280"/>
          </a:xfrm>
          <a:prstGeom prst="straightConnector1">
            <a:avLst/>
          </a:prstGeom>
          <a:ln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46363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Users\SKTelecom\Desktop\Untitled-3.jpg">
            <a:extLst>
              <a:ext uri="{FF2B5EF4-FFF2-40B4-BE49-F238E27FC236}">
                <a16:creationId xmlns="" xmlns:a16="http://schemas.microsoft.com/office/drawing/2014/main" id="{1C3EDF60-542B-4850-BC09-0DC30C6D06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1" t="3957" r="3543" b="33100"/>
          <a:stretch/>
        </p:blipFill>
        <p:spPr bwMode="auto">
          <a:xfrm>
            <a:off x="0" y="3113584"/>
            <a:ext cx="990600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158278" y="2651919"/>
            <a:ext cx="35894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5400" b="1" dirty="0">
                <a:solidFill>
                  <a:schemeClr val="bg1">
                    <a:lumMod val="50000"/>
                  </a:schemeClr>
                </a:solidFill>
              </a:rPr>
              <a:t>감사합니다</a:t>
            </a:r>
            <a:r>
              <a:rPr lang="en-US" altLang="ko-KR" sz="5400" b="1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ko-KR" altLang="en-US" sz="5400" b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950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사용자 지정 1">
      <a:majorFont>
        <a:latin typeface="나눔고딕"/>
        <a:ea typeface="나눔고딕"/>
        <a:cs typeface=""/>
      </a:majorFont>
      <a:minorFont>
        <a:latin typeface="나눔고딕"/>
        <a:ea typeface="나눔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  <a:ln w="6350">
          <a:solidFill>
            <a:schemeClr val="bg1">
              <a:lumMod val="50000"/>
            </a:schemeClr>
          </a:solidFill>
        </a:ln>
      </a:spPr>
      <a:bodyPr rtlCol="0" anchor="ctr"/>
      <a:lstStyle>
        <a:defPPr algn="ctr">
          <a:defRPr sz="1100" b="1" dirty="0" smtClean="0">
            <a:solidFill>
              <a:schemeClr val="tx1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bg1">
              <a:lumMod val="50000"/>
            </a:schemeClr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noFill/>
          <a:prstDash val="dash"/>
        </a:ln>
      </a:spPr>
      <a:bodyPr wrap="square" rtlCol="0">
        <a:spAutoFit/>
      </a:bodyPr>
      <a:lstStyle>
        <a:defPPr algn="ctr">
          <a:defRPr sz="1100" dirty="0" smtClean="0"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19046</TotalTime>
  <Words>753</Words>
  <Application>Microsoft Office PowerPoint</Application>
  <PresentationFormat>A4 용지(210x297mm)</PresentationFormat>
  <Paragraphs>180</Paragraphs>
  <Slides>15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User</cp:lastModifiedBy>
  <cp:revision>1671</cp:revision>
  <cp:lastPrinted>2020-05-19T06:53:52Z</cp:lastPrinted>
  <dcterms:created xsi:type="dcterms:W3CDTF">2018-02-26T11:25:28Z</dcterms:created>
  <dcterms:modified xsi:type="dcterms:W3CDTF">2020-05-26T00:20:27Z</dcterms:modified>
</cp:coreProperties>
</file>