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3" r:id="rId2"/>
  </p:sldMasterIdLst>
  <p:notesMasterIdLst>
    <p:notesMasterId r:id="rId133"/>
  </p:notesMasterIdLst>
  <p:handoutMasterIdLst>
    <p:handoutMasterId r:id="rId134"/>
  </p:handoutMasterIdLst>
  <p:sldIdLst>
    <p:sldId id="311" r:id="rId3"/>
    <p:sldId id="312" r:id="rId4"/>
    <p:sldId id="317" r:id="rId5"/>
    <p:sldId id="412" r:id="rId6"/>
    <p:sldId id="414" r:id="rId7"/>
    <p:sldId id="413" r:id="rId8"/>
    <p:sldId id="423" r:id="rId9"/>
    <p:sldId id="424" r:id="rId10"/>
    <p:sldId id="427" r:id="rId11"/>
    <p:sldId id="429" r:id="rId12"/>
    <p:sldId id="430" r:id="rId13"/>
    <p:sldId id="431" r:id="rId14"/>
    <p:sldId id="571" r:id="rId15"/>
    <p:sldId id="499" r:id="rId16"/>
    <p:sldId id="435" r:id="rId17"/>
    <p:sldId id="498" r:id="rId18"/>
    <p:sldId id="444" r:id="rId19"/>
    <p:sldId id="445" r:id="rId20"/>
    <p:sldId id="447" r:id="rId21"/>
    <p:sldId id="500" r:id="rId22"/>
    <p:sldId id="501" r:id="rId23"/>
    <p:sldId id="572" r:id="rId24"/>
    <p:sldId id="575" r:id="rId25"/>
    <p:sldId id="576" r:id="rId26"/>
    <p:sldId id="577" r:id="rId27"/>
    <p:sldId id="578" r:id="rId28"/>
    <p:sldId id="579" r:id="rId29"/>
    <p:sldId id="581" r:id="rId30"/>
    <p:sldId id="580" r:id="rId31"/>
    <p:sldId id="582" r:id="rId32"/>
    <p:sldId id="584" r:id="rId33"/>
    <p:sldId id="585" r:id="rId34"/>
    <p:sldId id="586" r:id="rId35"/>
    <p:sldId id="583" r:id="rId36"/>
    <p:sldId id="448" r:id="rId37"/>
    <p:sldId id="504" r:id="rId38"/>
    <p:sldId id="505" r:id="rId39"/>
    <p:sldId id="563" r:id="rId40"/>
    <p:sldId id="564" r:id="rId41"/>
    <p:sldId id="565" r:id="rId42"/>
    <p:sldId id="506" r:id="rId43"/>
    <p:sldId id="507" r:id="rId44"/>
    <p:sldId id="508" r:id="rId45"/>
    <p:sldId id="509" r:id="rId46"/>
    <p:sldId id="510" r:id="rId47"/>
    <p:sldId id="512" r:id="rId48"/>
    <p:sldId id="511" r:id="rId49"/>
    <p:sldId id="513" r:id="rId50"/>
    <p:sldId id="587" r:id="rId51"/>
    <p:sldId id="588" r:id="rId52"/>
    <p:sldId id="589" r:id="rId53"/>
    <p:sldId id="590" r:id="rId54"/>
    <p:sldId id="591" r:id="rId55"/>
    <p:sldId id="592" r:id="rId56"/>
    <p:sldId id="594" r:id="rId57"/>
    <p:sldId id="595" r:id="rId58"/>
    <p:sldId id="596" r:id="rId59"/>
    <p:sldId id="597" r:id="rId60"/>
    <p:sldId id="598" r:id="rId61"/>
    <p:sldId id="599" r:id="rId62"/>
    <p:sldId id="515" r:id="rId63"/>
    <p:sldId id="516" r:id="rId64"/>
    <p:sldId id="517" r:id="rId65"/>
    <p:sldId id="518" r:id="rId66"/>
    <p:sldId id="519" r:id="rId67"/>
    <p:sldId id="521" r:id="rId68"/>
    <p:sldId id="522" r:id="rId69"/>
    <p:sldId id="523" r:id="rId70"/>
    <p:sldId id="525" r:id="rId71"/>
    <p:sldId id="526" r:id="rId72"/>
    <p:sldId id="527" r:id="rId73"/>
    <p:sldId id="528" r:id="rId74"/>
    <p:sldId id="529" r:id="rId75"/>
    <p:sldId id="530" r:id="rId76"/>
    <p:sldId id="600" r:id="rId77"/>
    <p:sldId id="601" r:id="rId78"/>
    <p:sldId id="602" r:id="rId79"/>
    <p:sldId id="603" r:id="rId80"/>
    <p:sldId id="604" r:id="rId81"/>
    <p:sldId id="605" r:id="rId82"/>
    <p:sldId id="606" r:id="rId83"/>
    <p:sldId id="607" r:id="rId84"/>
    <p:sldId id="533" r:id="rId85"/>
    <p:sldId id="534" r:id="rId86"/>
    <p:sldId id="535" r:id="rId87"/>
    <p:sldId id="536" r:id="rId88"/>
    <p:sldId id="537" r:id="rId89"/>
    <p:sldId id="538" r:id="rId90"/>
    <p:sldId id="539" r:id="rId91"/>
    <p:sldId id="540" r:id="rId92"/>
    <p:sldId id="541" r:id="rId93"/>
    <p:sldId id="542" r:id="rId94"/>
    <p:sldId id="543" r:id="rId95"/>
    <p:sldId id="544" r:id="rId96"/>
    <p:sldId id="545" r:id="rId97"/>
    <p:sldId id="546" r:id="rId98"/>
    <p:sldId id="608" r:id="rId99"/>
    <p:sldId id="609" r:id="rId100"/>
    <p:sldId id="610" r:id="rId101"/>
    <p:sldId id="611" r:id="rId102"/>
    <p:sldId id="612" r:id="rId103"/>
    <p:sldId id="613" r:id="rId104"/>
    <p:sldId id="614" r:id="rId105"/>
    <p:sldId id="615" r:id="rId106"/>
    <p:sldId id="569" r:id="rId107"/>
    <p:sldId id="570" r:id="rId108"/>
    <p:sldId id="548" r:id="rId109"/>
    <p:sldId id="549" r:id="rId110"/>
    <p:sldId id="550" r:id="rId111"/>
    <p:sldId id="551" r:id="rId112"/>
    <p:sldId id="552" r:id="rId113"/>
    <p:sldId id="553" r:id="rId114"/>
    <p:sldId id="554" r:id="rId115"/>
    <p:sldId id="555" r:id="rId116"/>
    <p:sldId id="616" r:id="rId117"/>
    <p:sldId id="617" r:id="rId118"/>
    <p:sldId id="618" r:id="rId119"/>
    <p:sldId id="619" r:id="rId120"/>
    <p:sldId id="620" r:id="rId121"/>
    <p:sldId id="621" r:id="rId122"/>
    <p:sldId id="622" r:id="rId123"/>
    <p:sldId id="623" r:id="rId124"/>
    <p:sldId id="557" r:id="rId125"/>
    <p:sldId id="558" r:id="rId126"/>
    <p:sldId id="559" r:id="rId127"/>
    <p:sldId id="566" r:id="rId128"/>
    <p:sldId id="562" r:id="rId129"/>
    <p:sldId id="561" r:id="rId130"/>
    <p:sldId id="411" r:id="rId131"/>
    <p:sldId id="497" r:id="rId132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2A41A5"/>
    <a:srgbClr val="493B9B"/>
    <a:srgbClr val="068288"/>
    <a:srgbClr val="696969"/>
    <a:srgbClr val="C97857"/>
    <a:srgbClr val="6E2828"/>
    <a:srgbClr val="BC6464"/>
    <a:srgbClr val="B2B2B2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EC20E35-A176-4012-BC5E-935CFFF8708E}" styleName="보통 스타일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03" autoAdjust="0"/>
    <p:restoredTop sz="96391" autoAdjust="0"/>
  </p:normalViewPr>
  <p:slideViewPr>
    <p:cSldViewPr>
      <p:cViewPr>
        <p:scale>
          <a:sx n="78" d="100"/>
          <a:sy n="78" d="100"/>
        </p:scale>
        <p:origin x="-2166" y="-780"/>
      </p:cViewPr>
      <p:guideLst>
        <p:guide orient="horz" pos="709"/>
        <p:guide orient="horz" pos="4201"/>
        <p:guide pos="113"/>
        <p:guide pos="437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91" d="100"/>
          <a:sy n="91" d="100"/>
        </p:scale>
        <p:origin x="-3804" y="-11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63" Type="http://schemas.openxmlformats.org/officeDocument/2006/relationships/slide" Target="slides/slide61.xml"/><Relationship Id="rId84" Type="http://schemas.openxmlformats.org/officeDocument/2006/relationships/slide" Target="slides/slide82.xml"/><Relationship Id="rId138" Type="http://schemas.openxmlformats.org/officeDocument/2006/relationships/tableStyles" Target="tableStyles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slide" Target="slides/slide121.xml"/><Relationship Id="rId128" Type="http://schemas.openxmlformats.org/officeDocument/2006/relationships/slide" Target="slides/slide126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134" Type="http://schemas.openxmlformats.org/officeDocument/2006/relationships/handoutMaster" Target="handoutMasters/handoutMaster1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24" Type="http://schemas.openxmlformats.org/officeDocument/2006/relationships/slide" Target="slides/slide122.xml"/><Relationship Id="rId129" Type="http://schemas.openxmlformats.org/officeDocument/2006/relationships/slide" Target="slides/slide127.xml"/><Relationship Id="rId54" Type="http://schemas.openxmlformats.org/officeDocument/2006/relationships/slide" Target="slides/slide52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49" Type="http://schemas.openxmlformats.org/officeDocument/2006/relationships/slide" Target="slides/slide47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44" Type="http://schemas.openxmlformats.org/officeDocument/2006/relationships/slide" Target="slides/slide42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130" Type="http://schemas.openxmlformats.org/officeDocument/2006/relationships/slide" Target="slides/slide128.xml"/><Relationship Id="rId135" Type="http://schemas.openxmlformats.org/officeDocument/2006/relationships/presProps" Target="presProps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slide" Target="slides/slide123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131" Type="http://schemas.openxmlformats.org/officeDocument/2006/relationships/slide" Target="slides/slide129.xml"/><Relationship Id="rId136" Type="http://schemas.openxmlformats.org/officeDocument/2006/relationships/viewProps" Target="viewProps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26" Type="http://schemas.openxmlformats.org/officeDocument/2006/relationships/slide" Target="slides/slide12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slide" Target="slides/slide119.xml"/><Relationship Id="rId3" Type="http://schemas.openxmlformats.org/officeDocument/2006/relationships/slide" Target="slides/slide1.xml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Relationship Id="rId116" Type="http://schemas.openxmlformats.org/officeDocument/2006/relationships/slide" Target="slides/slide114.xml"/><Relationship Id="rId13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62" Type="http://schemas.openxmlformats.org/officeDocument/2006/relationships/slide" Target="slides/slide60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111" Type="http://schemas.openxmlformats.org/officeDocument/2006/relationships/slide" Target="slides/slide109.xml"/><Relationship Id="rId132" Type="http://schemas.openxmlformats.org/officeDocument/2006/relationships/slide" Target="slides/slide130.xml"/><Relationship Id="rId15" Type="http://schemas.openxmlformats.org/officeDocument/2006/relationships/slide" Target="slides/slide13.xml"/><Relationship Id="rId36" Type="http://schemas.openxmlformats.org/officeDocument/2006/relationships/slide" Target="slides/slide34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27" Type="http://schemas.openxmlformats.org/officeDocument/2006/relationships/slide" Target="slides/slide12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52" Type="http://schemas.openxmlformats.org/officeDocument/2006/relationships/slide" Target="slides/slide50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slide" Target="slides/slide12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26" Type="http://schemas.openxmlformats.org/officeDocument/2006/relationships/slide" Target="slides/slide24.xml"/><Relationship Id="rId47" Type="http://schemas.openxmlformats.org/officeDocument/2006/relationships/slide" Target="slides/slide45.xml"/><Relationship Id="rId68" Type="http://schemas.openxmlformats.org/officeDocument/2006/relationships/slide" Target="slides/slide66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33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F62E4-C334-4750-A2B0-B5E583CE4A20}" type="datetimeFigureOut">
              <a:rPr lang="ko-KR" altLang="en-US" smtClean="0"/>
              <a:pPr/>
              <a:t>2020-01-14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C68AF8-FC8F-498E-A123-29833D33B3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35786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2474F8-DB08-47B3-878A-9B1562E56E71}" type="datetimeFigureOut">
              <a:rPr lang="ko-KR" altLang="en-US" smtClean="0"/>
              <a:pPr/>
              <a:t>2020-01-14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83AF23-4441-4054-AFEF-971051AB169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8669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83AF23-4441-4054-AFEF-971051AB1698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1863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em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em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6" Type="http://schemas.microsoft.com/office/2007/relationships/hdphoto" Target="../media/hdphoto1.wdp"/><Relationship Id="rId11" Type="http://schemas.openxmlformats.org/officeDocument/2006/relationships/image" Target="../media/image5.emf"/><Relationship Id="rId5" Type="http://schemas.openxmlformats.org/officeDocument/2006/relationships/image" Target="../media/image11.png"/><Relationship Id="rId10" Type="http://schemas.openxmlformats.org/officeDocument/2006/relationships/image" Target="../media/image4.emf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그림 8" descr="타이틀바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73608"/>
          </a:xfrm>
          <a:prstGeom prst="rect">
            <a:avLst/>
          </a:prstGeom>
        </p:spPr>
      </p:pic>
      <p:pic>
        <p:nvPicPr>
          <p:cNvPr id="8" name="그림 7" descr="타이틀바.png"/>
          <p:cNvPicPr>
            <a:picLocks noChangeAspect="1"/>
          </p:cNvPicPr>
          <p:nvPr userDrawn="1"/>
        </p:nvPicPr>
        <p:blipFill>
          <a:blip r:embed="rId3" cstate="print">
            <a:lum/>
          </a:blip>
          <a:stretch>
            <a:fillRect/>
          </a:stretch>
        </p:blipFill>
        <p:spPr>
          <a:xfrm rot="10800000">
            <a:off x="0" y="6184392"/>
            <a:ext cx="9144000" cy="673608"/>
          </a:xfrm>
          <a:prstGeom prst="rect">
            <a:avLst/>
          </a:prstGeom>
        </p:spPr>
      </p:pic>
      <p:sp>
        <p:nvSpPr>
          <p:cNvPr id="7" name="직사각형 6"/>
          <p:cNvSpPr/>
          <p:nvPr userDrawn="1"/>
        </p:nvSpPr>
        <p:spPr>
          <a:xfrm>
            <a:off x="0" y="2132856"/>
            <a:ext cx="9144000" cy="1728192"/>
          </a:xfrm>
          <a:prstGeom prst="rect">
            <a:avLst/>
          </a:prstGeom>
          <a:solidFill>
            <a:srgbClr val="2A41A5">
              <a:alpha val="64706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제목 개체 틀 1"/>
          <p:cNvSpPr>
            <a:spLocks noGrp="1"/>
          </p:cNvSpPr>
          <p:nvPr>
            <p:ph type="title"/>
          </p:nvPr>
        </p:nvSpPr>
        <p:spPr>
          <a:xfrm>
            <a:off x="467544" y="2564904"/>
            <a:ext cx="8229600" cy="850106"/>
          </a:xfrm>
          <a:prstGeom prst="round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grpSp>
        <p:nvGrpSpPr>
          <p:cNvPr id="10" name="그룹 9"/>
          <p:cNvGrpSpPr/>
          <p:nvPr userDrawn="1"/>
        </p:nvGrpSpPr>
        <p:grpSpPr>
          <a:xfrm>
            <a:off x="6228185" y="188640"/>
            <a:ext cx="2808312" cy="327656"/>
            <a:chOff x="6228185" y="188640"/>
            <a:chExt cx="2808312" cy="327656"/>
          </a:xfrm>
        </p:grpSpPr>
        <p:pic>
          <p:nvPicPr>
            <p:cNvPr id="11" name="그림 10"/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8185" y="219120"/>
              <a:ext cx="1152128" cy="297176"/>
            </a:xfrm>
            <a:prstGeom prst="rect">
              <a:avLst/>
            </a:prstGeom>
          </p:spPr>
        </p:pic>
        <p:pic>
          <p:nvPicPr>
            <p:cNvPr id="12" name="그림 11"/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81781" y="188640"/>
              <a:ext cx="1454716" cy="32373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16557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그림 8" descr="타이틀바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73608"/>
          </a:xfrm>
          <a:prstGeom prst="rect">
            <a:avLst/>
          </a:prstGeom>
        </p:spPr>
      </p:pic>
      <p:pic>
        <p:nvPicPr>
          <p:cNvPr id="8" name="그림 7" descr="타이틀바.png"/>
          <p:cNvPicPr>
            <a:picLocks noChangeAspect="1"/>
          </p:cNvPicPr>
          <p:nvPr userDrawn="1"/>
        </p:nvPicPr>
        <p:blipFill>
          <a:blip r:embed="rId3" cstate="print">
            <a:lum/>
          </a:blip>
          <a:stretch>
            <a:fillRect/>
          </a:stretch>
        </p:blipFill>
        <p:spPr>
          <a:xfrm rot="10800000">
            <a:off x="0" y="6184392"/>
            <a:ext cx="9144000" cy="673608"/>
          </a:xfrm>
          <a:prstGeom prst="rect">
            <a:avLst/>
          </a:prstGeom>
        </p:spPr>
      </p:pic>
      <p:sp>
        <p:nvSpPr>
          <p:cNvPr id="7" name="직사각형 6"/>
          <p:cNvSpPr/>
          <p:nvPr userDrawn="1"/>
        </p:nvSpPr>
        <p:spPr>
          <a:xfrm>
            <a:off x="0" y="2132856"/>
            <a:ext cx="9144000" cy="1728192"/>
          </a:xfrm>
          <a:prstGeom prst="rect">
            <a:avLst/>
          </a:prstGeom>
          <a:solidFill>
            <a:srgbClr val="2A41A5">
              <a:alpha val="64706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제목 개체 틀 1"/>
          <p:cNvSpPr>
            <a:spLocks noGrp="1"/>
          </p:cNvSpPr>
          <p:nvPr>
            <p:ph type="title"/>
          </p:nvPr>
        </p:nvSpPr>
        <p:spPr>
          <a:xfrm>
            <a:off x="467544" y="2564904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grpSp>
        <p:nvGrpSpPr>
          <p:cNvPr id="10" name="그룹 9"/>
          <p:cNvGrpSpPr/>
          <p:nvPr userDrawn="1"/>
        </p:nvGrpSpPr>
        <p:grpSpPr>
          <a:xfrm>
            <a:off x="6228185" y="188640"/>
            <a:ext cx="2808312" cy="327656"/>
            <a:chOff x="6228185" y="188640"/>
            <a:chExt cx="2808312" cy="327656"/>
          </a:xfrm>
        </p:grpSpPr>
        <p:pic>
          <p:nvPicPr>
            <p:cNvPr id="11" name="그림 10"/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8185" y="219120"/>
              <a:ext cx="1152128" cy="297176"/>
            </a:xfrm>
            <a:prstGeom prst="rect">
              <a:avLst/>
            </a:prstGeom>
          </p:spPr>
        </p:pic>
        <p:pic>
          <p:nvPicPr>
            <p:cNvPr id="12" name="그림 11"/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81781" y="188640"/>
              <a:ext cx="1454716" cy="32373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16557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gradFill>
            <a:gsLst>
              <a:gs pos="0">
                <a:schemeClr val="accent5"/>
              </a:gs>
              <a:gs pos="100000">
                <a:schemeClr val="accent5">
                  <a:lumMod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 descr="타이틀바.png"/>
          <p:cNvPicPr>
            <a:picLocks noChangeAspect="1"/>
          </p:cNvPicPr>
          <p:nvPr userDrawn="1"/>
        </p:nvPicPr>
        <p:blipFill>
          <a:blip r:embed="rId2" cstate="print"/>
          <a:srcRect r="8299"/>
          <a:stretch>
            <a:fillRect/>
          </a:stretch>
        </p:blipFill>
        <p:spPr>
          <a:xfrm>
            <a:off x="0" y="0"/>
            <a:ext cx="9144000" cy="673608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 userDrawn="1"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>
            <a:lvl1pPr>
              <a:defRPr lang="ko-KR" altLang="en-US" sz="3500" dirty="0">
                <a:solidFill>
                  <a:schemeClr val="bg1"/>
                </a:solidFill>
              </a:defRPr>
            </a:lvl1pPr>
          </a:lstStyle>
          <a:p>
            <a:pPr marL="0" lvl="0"/>
            <a:r>
              <a:rPr lang="ko-KR" altLang="en-US" dirty="0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37AD499C-B34A-43C4-8F7C-C4D37E7D17CB}" type="datetimeFigureOut">
              <a:rPr lang="ko-KR" altLang="en-US" smtClean="0"/>
              <a:pPr/>
              <a:t>2020-01-14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3B0D63F2-5BDE-4C82-B540-971C93FAC9C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3"/>
          </p:nvPr>
        </p:nvSpPr>
        <p:spPr>
          <a:xfrm>
            <a:off x="539750" y="1341438"/>
            <a:ext cx="8064500" cy="47513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grpSp>
        <p:nvGrpSpPr>
          <p:cNvPr id="10" name="그룹 9"/>
          <p:cNvGrpSpPr/>
          <p:nvPr userDrawn="1"/>
        </p:nvGrpSpPr>
        <p:grpSpPr>
          <a:xfrm>
            <a:off x="6732239" y="221024"/>
            <a:ext cx="2376265" cy="327656"/>
            <a:chOff x="6228185" y="188640"/>
            <a:chExt cx="2808312" cy="327656"/>
          </a:xfrm>
        </p:grpSpPr>
        <p:pic>
          <p:nvPicPr>
            <p:cNvPr id="11" name="그림 10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8185" y="219120"/>
              <a:ext cx="1152128" cy="297176"/>
            </a:xfrm>
            <a:prstGeom prst="rect">
              <a:avLst/>
            </a:prstGeom>
          </p:spPr>
        </p:pic>
        <p:pic>
          <p:nvPicPr>
            <p:cNvPr id="14" name="그림 13"/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81781" y="188640"/>
              <a:ext cx="1454716" cy="32373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54698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gradFill>
            <a:gsLst>
              <a:gs pos="0">
                <a:schemeClr val="accent5"/>
              </a:gs>
              <a:gs pos="100000">
                <a:schemeClr val="accent5">
                  <a:lumMod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 descr="타이틀바.png"/>
          <p:cNvPicPr>
            <a:picLocks noChangeAspect="1"/>
          </p:cNvPicPr>
          <p:nvPr userDrawn="1"/>
        </p:nvPicPr>
        <p:blipFill>
          <a:blip r:embed="rId2" cstate="print"/>
          <a:srcRect r="8299"/>
          <a:stretch>
            <a:fillRect/>
          </a:stretch>
        </p:blipFill>
        <p:spPr>
          <a:xfrm>
            <a:off x="0" y="0"/>
            <a:ext cx="9144000" cy="673608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 userDrawn="1"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>
            <a:lvl1pPr>
              <a:defRPr lang="ko-KR" altLang="en-US" sz="3500" dirty="0">
                <a:solidFill>
                  <a:schemeClr val="bg1"/>
                </a:solidFill>
              </a:defRPr>
            </a:lvl1pPr>
          </a:lstStyle>
          <a:p>
            <a:pPr marL="0" lvl="0"/>
            <a:r>
              <a:rPr lang="ko-KR" altLang="en-US" dirty="0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37AD499C-B34A-43C4-8F7C-C4D37E7D17CB}" type="datetimeFigureOut">
              <a:rPr lang="ko-KR" altLang="en-US" smtClean="0"/>
              <a:pPr/>
              <a:t>2020-01-14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3B0D63F2-5BDE-4C82-B540-971C93FAC9C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grpSp>
        <p:nvGrpSpPr>
          <p:cNvPr id="9" name="그룹 8"/>
          <p:cNvGrpSpPr/>
          <p:nvPr userDrawn="1"/>
        </p:nvGrpSpPr>
        <p:grpSpPr>
          <a:xfrm>
            <a:off x="6660231" y="188640"/>
            <a:ext cx="2376265" cy="327656"/>
            <a:chOff x="6228185" y="188640"/>
            <a:chExt cx="2808312" cy="327656"/>
          </a:xfrm>
        </p:grpSpPr>
        <p:pic>
          <p:nvPicPr>
            <p:cNvPr id="10" name="그림 9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8185" y="219120"/>
              <a:ext cx="1152128" cy="297176"/>
            </a:xfrm>
            <a:prstGeom prst="rect">
              <a:avLst/>
            </a:prstGeom>
          </p:spPr>
        </p:pic>
        <p:pic>
          <p:nvPicPr>
            <p:cNvPr id="11" name="그림 10"/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81781" y="188640"/>
              <a:ext cx="1454716" cy="32373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54698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gradFill>
            <a:gsLst>
              <a:gs pos="0">
                <a:schemeClr val="accent5"/>
              </a:gs>
              <a:gs pos="100000">
                <a:schemeClr val="accent5">
                  <a:lumMod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 descr="타이틀바.png"/>
          <p:cNvPicPr>
            <a:picLocks noChangeAspect="1"/>
          </p:cNvPicPr>
          <p:nvPr userDrawn="1"/>
        </p:nvPicPr>
        <p:blipFill>
          <a:blip r:embed="rId2" cstate="print"/>
          <a:srcRect r="8299"/>
          <a:stretch>
            <a:fillRect/>
          </a:stretch>
        </p:blipFill>
        <p:spPr>
          <a:xfrm>
            <a:off x="0" y="0"/>
            <a:ext cx="9144000" cy="673608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 userDrawn="1"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>
            <a:lvl1pPr>
              <a:defRPr lang="ko-KR" altLang="en-US" sz="3500" dirty="0">
                <a:solidFill>
                  <a:schemeClr val="bg1"/>
                </a:solidFill>
              </a:defRPr>
            </a:lvl1pPr>
          </a:lstStyle>
          <a:p>
            <a:pPr marL="0" lvl="0"/>
            <a:r>
              <a:rPr lang="ko-KR" altLang="en-US" dirty="0"/>
              <a:t>마스터 제목 스타일 편집</a:t>
            </a:r>
          </a:p>
        </p:txBody>
      </p:sp>
      <p:sp>
        <p:nvSpPr>
          <p:cNvPr id="9" name="직사각형 8"/>
          <p:cNvSpPr/>
          <p:nvPr userDrawn="1"/>
        </p:nvSpPr>
        <p:spPr>
          <a:xfrm>
            <a:off x="7092280" y="980728"/>
            <a:ext cx="2051720" cy="5877272"/>
          </a:xfrm>
          <a:prstGeom prst="rect">
            <a:avLst/>
          </a:prstGeom>
          <a:ln>
            <a:noFill/>
          </a:ln>
          <a:scene3d>
            <a:camera prst="perspective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ko-KR" altLang="en-US">
              <a:ln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 hasCustomPrompt="1"/>
          </p:nvPr>
        </p:nvSpPr>
        <p:spPr>
          <a:xfrm>
            <a:off x="7164288" y="1124744"/>
            <a:ext cx="1872208" cy="5543550"/>
          </a:xfrm>
          <a:prstGeom prst="rect">
            <a:avLst/>
          </a:prstGeom>
        </p:spPr>
        <p:txBody>
          <a:bodyPr/>
          <a:lstStyle>
            <a:lvl1pPr marL="72000" indent="-97200" algn="l">
              <a:buFont typeface="+mj-ea"/>
              <a:buAutoNum type="circleNumDbPlain"/>
              <a:defRPr sz="1200">
                <a:solidFill>
                  <a:schemeClr val="accent5">
                    <a:lumMod val="75000"/>
                  </a:schemeClr>
                </a:solidFill>
              </a:defRPr>
            </a:lvl1pPr>
            <a:lvl2pPr marL="144000" indent="0">
              <a:spcBef>
                <a:spcPts val="24"/>
              </a:spcBef>
              <a:buFont typeface="+mj-lt"/>
              <a:buAutoNum type="arabicParenR"/>
              <a:defRPr sz="1200">
                <a:solidFill>
                  <a:schemeClr val="accent5">
                    <a:lumMod val="75000"/>
                  </a:schemeClr>
                </a:solidFill>
              </a:defRPr>
            </a:lvl2pPr>
          </a:lstStyle>
          <a:p>
            <a:pPr lvl="0"/>
            <a:r>
              <a:rPr lang="ko-KR" altLang="en-US" dirty="0"/>
              <a:t> 마스터 텍스트 스타일을 편집합니다</a:t>
            </a:r>
            <a:endParaRPr lang="en-US" altLang="ko-KR" dirty="0"/>
          </a:p>
          <a:p>
            <a:pPr lvl="1"/>
            <a:r>
              <a:rPr lang="ko-KR" altLang="en-US" dirty="0"/>
              <a:t>둘째 수준</a:t>
            </a:r>
          </a:p>
        </p:txBody>
      </p:sp>
      <p:grpSp>
        <p:nvGrpSpPr>
          <p:cNvPr id="10" name="그룹 9"/>
          <p:cNvGrpSpPr/>
          <p:nvPr userDrawn="1"/>
        </p:nvGrpSpPr>
        <p:grpSpPr>
          <a:xfrm>
            <a:off x="6660231" y="188640"/>
            <a:ext cx="2376265" cy="327656"/>
            <a:chOff x="6228185" y="188640"/>
            <a:chExt cx="2808312" cy="327656"/>
          </a:xfrm>
        </p:grpSpPr>
        <p:pic>
          <p:nvPicPr>
            <p:cNvPr id="11" name="그림 10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8185" y="219120"/>
              <a:ext cx="1152128" cy="297176"/>
            </a:xfrm>
            <a:prstGeom prst="rect">
              <a:avLst/>
            </a:prstGeom>
          </p:spPr>
        </p:pic>
        <p:pic>
          <p:nvPicPr>
            <p:cNvPr id="12" name="그림 11"/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81781" y="188640"/>
              <a:ext cx="1454716" cy="32373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54698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gradFill>
            <a:gsLst>
              <a:gs pos="0">
                <a:schemeClr val="accent5"/>
              </a:gs>
              <a:gs pos="100000">
                <a:schemeClr val="accent5">
                  <a:lumMod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 descr="타이틀바.png"/>
          <p:cNvPicPr>
            <a:picLocks noChangeAspect="1"/>
          </p:cNvPicPr>
          <p:nvPr userDrawn="1"/>
        </p:nvPicPr>
        <p:blipFill>
          <a:blip r:embed="rId2" cstate="print"/>
          <a:srcRect r="8299"/>
          <a:stretch>
            <a:fillRect/>
          </a:stretch>
        </p:blipFill>
        <p:spPr>
          <a:xfrm>
            <a:off x="0" y="0"/>
            <a:ext cx="9144000" cy="673608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 userDrawn="1"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>
            <a:lvl1pPr>
              <a:defRPr lang="ko-KR" altLang="en-US" sz="3500" dirty="0">
                <a:solidFill>
                  <a:schemeClr val="bg1"/>
                </a:solidFill>
              </a:defRPr>
            </a:lvl1pPr>
          </a:lstStyle>
          <a:p>
            <a:pPr marL="0" lvl="0"/>
            <a:r>
              <a:rPr lang="ko-KR" altLang="en-US" dirty="0"/>
              <a:t>마스터 제목 스타일 편집</a:t>
            </a:r>
          </a:p>
        </p:txBody>
      </p:sp>
      <p:sp>
        <p:nvSpPr>
          <p:cNvPr id="9" name="직사각형 8"/>
          <p:cNvSpPr/>
          <p:nvPr userDrawn="1"/>
        </p:nvSpPr>
        <p:spPr>
          <a:xfrm>
            <a:off x="7092280" y="980728"/>
            <a:ext cx="2051720" cy="5877272"/>
          </a:xfrm>
          <a:prstGeom prst="rect">
            <a:avLst/>
          </a:prstGeom>
          <a:ln>
            <a:noFill/>
          </a:ln>
          <a:scene3d>
            <a:camera prst="perspective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ko-KR" altLang="en-US">
              <a:ln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 hasCustomPrompt="1"/>
          </p:nvPr>
        </p:nvSpPr>
        <p:spPr>
          <a:xfrm>
            <a:off x="7164288" y="2132856"/>
            <a:ext cx="1872208" cy="4535438"/>
          </a:xfrm>
          <a:prstGeom prst="rect">
            <a:avLst/>
          </a:prstGeom>
        </p:spPr>
        <p:txBody>
          <a:bodyPr/>
          <a:lstStyle>
            <a:lvl1pPr marL="72000" indent="-97200" algn="l">
              <a:buFont typeface="+mj-ea"/>
              <a:buAutoNum type="circleNumDbPlain"/>
              <a:defRPr sz="1200">
                <a:solidFill>
                  <a:schemeClr val="accent5">
                    <a:lumMod val="75000"/>
                  </a:schemeClr>
                </a:solidFill>
              </a:defRPr>
            </a:lvl1pPr>
            <a:lvl2pPr marL="144000" indent="0">
              <a:spcBef>
                <a:spcPts val="24"/>
              </a:spcBef>
              <a:buFont typeface="+mj-lt"/>
              <a:buAutoNum type="arabicParenR"/>
              <a:defRPr sz="1200">
                <a:solidFill>
                  <a:schemeClr val="accent5">
                    <a:lumMod val="75000"/>
                  </a:schemeClr>
                </a:solidFill>
              </a:defRPr>
            </a:lvl2pPr>
          </a:lstStyle>
          <a:p>
            <a:pPr lvl="0"/>
            <a:r>
              <a:rPr lang="ko-KR" altLang="en-US" dirty="0"/>
              <a:t> 마스터 텍스트 스타일을 편집합니다</a:t>
            </a:r>
            <a:endParaRPr lang="en-US" altLang="ko-KR" dirty="0"/>
          </a:p>
          <a:p>
            <a:pPr lvl="1"/>
            <a:r>
              <a:rPr lang="ko-KR" altLang="en-US" dirty="0"/>
              <a:t>둘째 수준</a:t>
            </a:r>
          </a:p>
        </p:txBody>
      </p:sp>
      <p:sp>
        <p:nvSpPr>
          <p:cNvPr id="12" name="내용 개체 틀 11"/>
          <p:cNvSpPr>
            <a:spLocks noGrp="1"/>
          </p:cNvSpPr>
          <p:nvPr>
            <p:ph sz="quarter" idx="11"/>
          </p:nvPr>
        </p:nvSpPr>
        <p:spPr>
          <a:xfrm>
            <a:off x="7092950" y="981075"/>
            <a:ext cx="2051050" cy="1079500"/>
          </a:xfrm>
          <a:prstGeom prst="rect">
            <a:avLst/>
          </a:prstGeom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none"/>
        </p:style>
        <p:txBody>
          <a:bodyPr anchor="ctr"/>
          <a:lstStyle>
            <a:lvl1pPr marL="0" indent="0" algn="ctr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grpSp>
        <p:nvGrpSpPr>
          <p:cNvPr id="15" name="그룹 14"/>
          <p:cNvGrpSpPr/>
          <p:nvPr userDrawn="1"/>
        </p:nvGrpSpPr>
        <p:grpSpPr>
          <a:xfrm>
            <a:off x="6660231" y="188640"/>
            <a:ext cx="2376265" cy="327656"/>
            <a:chOff x="6228185" y="188640"/>
            <a:chExt cx="2808312" cy="327656"/>
          </a:xfrm>
        </p:grpSpPr>
        <p:pic>
          <p:nvPicPr>
            <p:cNvPr id="16" name="그림 15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8185" y="219120"/>
              <a:ext cx="1152128" cy="297176"/>
            </a:xfrm>
            <a:prstGeom prst="rect">
              <a:avLst/>
            </a:prstGeom>
          </p:spPr>
        </p:pic>
        <p:pic>
          <p:nvPicPr>
            <p:cNvPr id="17" name="그림 16"/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81781" y="188640"/>
              <a:ext cx="1454716" cy="32373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54698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gradFill>
            <a:gsLst>
              <a:gs pos="0">
                <a:schemeClr val="accent5"/>
              </a:gs>
              <a:gs pos="100000">
                <a:schemeClr val="accent5">
                  <a:lumMod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 descr="타이틀바.png"/>
          <p:cNvPicPr>
            <a:picLocks noChangeAspect="1"/>
          </p:cNvPicPr>
          <p:nvPr userDrawn="1"/>
        </p:nvPicPr>
        <p:blipFill>
          <a:blip r:embed="rId2" cstate="print"/>
          <a:srcRect r="8299"/>
          <a:stretch>
            <a:fillRect/>
          </a:stretch>
        </p:blipFill>
        <p:spPr>
          <a:xfrm>
            <a:off x="0" y="0"/>
            <a:ext cx="9144000" cy="673608"/>
          </a:xfrm>
          <a:prstGeom prst="rect">
            <a:avLst/>
          </a:prstGeom>
        </p:spPr>
      </p:pic>
      <p:sp>
        <p:nvSpPr>
          <p:cNvPr id="9" name="직사각형 8"/>
          <p:cNvSpPr/>
          <p:nvPr userDrawn="1"/>
        </p:nvSpPr>
        <p:spPr>
          <a:xfrm>
            <a:off x="0" y="5301208"/>
            <a:ext cx="9144000" cy="1556792"/>
          </a:xfrm>
          <a:prstGeom prst="rect">
            <a:avLst/>
          </a:prstGeom>
          <a:ln>
            <a:noFill/>
          </a:ln>
          <a:scene3d>
            <a:camera prst="perspective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ko-KR" altLang="en-US">
              <a:ln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  <p:sp>
        <p:nvSpPr>
          <p:cNvPr id="12" name="제목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0"/>
          </p:nvPr>
        </p:nvSpPr>
        <p:spPr>
          <a:xfrm>
            <a:off x="0" y="5301208"/>
            <a:ext cx="9144000" cy="4318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>
            <a:lvl1pPr>
              <a:buFontTx/>
              <a:buNone/>
              <a:defRPr sz="1800">
                <a:solidFill>
                  <a:schemeClr val="bg1"/>
                </a:solidFill>
              </a:defRPr>
            </a:lvl1pPr>
            <a:lvl2pPr>
              <a:buFontTx/>
              <a:buNone/>
              <a:defRPr sz="1800">
                <a:solidFill>
                  <a:schemeClr val="bg1"/>
                </a:solidFill>
              </a:defRPr>
            </a:lvl2pPr>
          </a:lstStyle>
          <a:p>
            <a:pPr lvl="1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18" name="텍스트 개체 틀 16"/>
          <p:cNvSpPr>
            <a:spLocks noGrp="1"/>
          </p:cNvSpPr>
          <p:nvPr>
            <p:ph type="body" sz="quarter" idx="11"/>
          </p:nvPr>
        </p:nvSpPr>
        <p:spPr>
          <a:xfrm>
            <a:off x="323528" y="5805263"/>
            <a:ext cx="8496622" cy="863825"/>
          </a:xfrm>
          <a:prstGeom prst="rect">
            <a:avLst/>
          </a:prstGeom>
        </p:spPr>
        <p:txBody>
          <a:bodyPr/>
          <a:lstStyle>
            <a:lvl1pPr marL="108000" indent="0">
              <a:buFont typeface="Arial" pitchFamily="34" charset="0"/>
              <a:buChar char="•"/>
              <a:defRPr sz="1400">
                <a:solidFill>
                  <a:schemeClr val="accent5">
                    <a:lumMod val="75000"/>
                  </a:schemeClr>
                </a:solidFill>
              </a:defRPr>
            </a:lvl1pPr>
            <a:lvl2pPr marL="360000" indent="0">
              <a:buFont typeface="+mj-lt"/>
              <a:buAutoNum type="arabicParenR"/>
              <a:defRPr sz="1200">
                <a:solidFill>
                  <a:schemeClr val="accent5">
                    <a:lumMod val="75000"/>
                  </a:schemeClr>
                </a:solidFill>
              </a:defRPr>
            </a:lvl2pPr>
            <a:lvl3pPr>
              <a:buFontTx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buFontTx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buFontTx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ko-KR" altLang="en-US" dirty="0"/>
              <a:t>마스터 텍스트 스타일을 편집합니다</a:t>
            </a:r>
            <a:endParaRPr lang="en-US" altLang="ko-KR" dirty="0"/>
          </a:p>
          <a:p>
            <a:pPr lvl="1"/>
            <a:r>
              <a:rPr lang="ko-KR" altLang="en-US" dirty="0"/>
              <a:t>마스터 텍스트 스타일을 편집합니다</a:t>
            </a:r>
            <a:endParaRPr lang="en-US" altLang="ko-KR" dirty="0"/>
          </a:p>
          <a:p>
            <a:pPr lvl="1"/>
            <a:endParaRPr lang="ko-KR" altLang="en-US" dirty="0"/>
          </a:p>
        </p:txBody>
      </p:sp>
      <p:grpSp>
        <p:nvGrpSpPr>
          <p:cNvPr id="10" name="그룹 9"/>
          <p:cNvGrpSpPr/>
          <p:nvPr userDrawn="1"/>
        </p:nvGrpSpPr>
        <p:grpSpPr>
          <a:xfrm>
            <a:off x="6660231" y="188640"/>
            <a:ext cx="2376265" cy="327656"/>
            <a:chOff x="6228185" y="188640"/>
            <a:chExt cx="2808312" cy="327656"/>
          </a:xfrm>
        </p:grpSpPr>
        <p:pic>
          <p:nvPicPr>
            <p:cNvPr id="11" name="그림 10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8185" y="219120"/>
              <a:ext cx="1152128" cy="297176"/>
            </a:xfrm>
            <a:prstGeom prst="rect">
              <a:avLst/>
            </a:prstGeom>
          </p:spPr>
        </p:pic>
        <p:pic>
          <p:nvPicPr>
            <p:cNvPr id="14" name="그림 13"/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81781" y="188640"/>
              <a:ext cx="1454716" cy="32373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54698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gradFill>
            <a:gsLst>
              <a:gs pos="0">
                <a:schemeClr val="accent5"/>
              </a:gs>
              <a:gs pos="100000">
                <a:schemeClr val="accent5">
                  <a:lumMod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 descr="타이틀바.png"/>
          <p:cNvPicPr>
            <a:picLocks noChangeAspect="1"/>
          </p:cNvPicPr>
          <p:nvPr userDrawn="1"/>
        </p:nvPicPr>
        <p:blipFill>
          <a:blip r:embed="rId2" cstate="print"/>
          <a:srcRect r="8299"/>
          <a:stretch>
            <a:fillRect/>
          </a:stretch>
        </p:blipFill>
        <p:spPr>
          <a:xfrm>
            <a:off x="0" y="0"/>
            <a:ext cx="9144000" cy="673608"/>
          </a:xfrm>
          <a:prstGeom prst="rect">
            <a:avLst/>
          </a:prstGeom>
        </p:spPr>
      </p:pic>
      <p:sp>
        <p:nvSpPr>
          <p:cNvPr id="9" name="직사각형 8"/>
          <p:cNvSpPr/>
          <p:nvPr userDrawn="1"/>
        </p:nvSpPr>
        <p:spPr>
          <a:xfrm>
            <a:off x="0" y="4941168"/>
            <a:ext cx="9144000" cy="1916832"/>
          </a:xfrm>
          <a:prstGeom prst="rect">
            <a:avLst/>
          </a:prstGeom>
          <a:ln>
            <a:noFill/>
          </a:ln>
          <a:scene3d>
            <a:camera prst="perspective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ko-KR" altLang="en-US">
              <a:ln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  <p:sp>
        <p:nvSpPr>
          <p:cNvPr id="12" name="제목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17" name="텍스트 개체 틀 16"/>
          <p:cNvSpPr>
            <a:spLocks noGrp="1"/>
          </p:cNvSpPr>
          <p:nvPr>
            <p:ph type="body" sz="quarter" idx="11"/>
          </p:nvPr>
        </p:nvSpPr>
        <p:spPr>
          <a:xfrm>
            <a:off x="323528" y="5229201"/>
            <a:ext cx="8496622" cy="1439888"/>
          </a:xfrm>
          <a:prstGeom prst="rect">
            <a:avLst/>
          </a:prstGeom>
        </p:spPr>
        <p:txBody>
          <a:bodyPr/>
          <a:lstStyle>
            <a:lvl1pPr marL="108000" indent="0">
              <a:buFont typeface="+mj-ea"/>
              <a:buAutoNum type="circleNumDbPlain"/>
              <a:defRPr sz="1400">
                <a:solidFill>
                  <a:schemeClr val="accent5">
                    <a:lumMod val="75000"/>
                  </a:schemeClr>
                </a:solidFill>
              </a:defRPr>
            </a:lvl1pPr>
            <a:lvl2pPr marL="388800" indent="0">
              <a:buFont typeface="+mj-lt"/>
              <a:buAutoNum type="arabicParenR"/>
              <a:defRPr sz="1200">
                <a:solidFill>
                  <a:schemeClr val="accent5">
                    <a:lumMod val="75000"/>
                  </a:schemeClr>
                </a:solidFill>
              </a:defRPr>
            </a:lvl2pPr>
            <a:lvl3pPr>
              <a:buFontTx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buFontTx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buFontTx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ko-KR" altLang="en-US" dirty="0"/>
              <a:t>마스터 텍스트 스타일을 편집합니다</a:t>
            </a:r>
            <a:endParaRPr lang="en-US" altLang="ko-KR" dirty="0"/>
          </a:p>
          <a:p>
            <a:pPr lvl="1"/>
            <a:r>
              <a:rPr lang="ko-KR" altLang="en-US" dirty="0"/>
              <a:t>마스터 텍스트 스타일을 편집합니다</a:t>
            </a:r>
            <a:endParaRPr lang="en-US" altLang="ko-KR" dirty="0"/>
          </a:p>
          <a:p>
            <a:pPr lvl="1"/>
            <a:endParaRPr lang="ko-KR" altLang="en-US" dirty="0"/>
          </a:p>
        </p:txBody>
      </p:sp>
      <p:grpSp>
        <p:nvGrpSpPr>
          <p:cNvPr id="10" name="그룹 9"/>
          <p:cNvGrpSpPr/>
          <p:nvPr userDrawn="1"/>
        </p:nvGrpSpPr>
        <p:grpSpPr>
          <a:xfrm>
            <a:off x="6660231" y="188640"/>
            <a:ext cx="2376265" cy="327656"/>
            <a:chOff x="6228185" y="188640"/>
            <a:chExt cx="2808312" cy="327656"/>
          </a:xfrm>
        </p:grpSpPr>
        <p:pic>
          <p:nvPicPr>
            <p:cNvPr id="11" name="그림 10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8185" y="219120"/>
              <a:ext cx="1152128" cy="297176"/>
            </a:xfrm>
            <a:prstGeom prst="rect">
              <a:avLst/>
            </a:prstGeom>
          </p:spPr>
        </p:pic>
        <p:pic>
          <p:nvPicPr>
            <p:cNvPr id="14" name="그림 13"/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81781" y="188640"/>
              <a:ext cx="1454716" cy="32373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54698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배경그레이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그림 3" descr="타이틀바.png"/>
          <p:cNvPicPr>
            <a:picLocks noChangeAspect="1"/>
          </p:cNvPicPr>
          <p:nvPr userDrawn="1"/>
        </p:nvPicPr>
        <p:blipFill>
          <a:blip r:embed="rId3" cstate="print"/>
          <a:srcRect r="8299"/>
          <a:stretch>
            <a:fillRect/>
          </a:stretch>
        </p:blipFill>
        <p:spPr>
          <a:xfrm>
            <a:off x="0" y="0"/>
            <a:ext cx="9144000" cy="67360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188640"/>
            <a:ext cx="1482165" cy="290752"/>
          </a:xfrm>
          <a:prstGeom prst="rect">
            <a:avLst/>
          </a:prstGeom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467544" y="980728"/>
            <a:ext cx="8208912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날짜 개체 틀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D499C-B34A-43C4-8F7C-C4D37E7D17CB}" type="datetimeFigureOut">
              <a:rPr lang="ko-KR" altLang="en-US" smtClean="0"/>
              <a:pPr/>
              <a:t>2020-01-14</a:t>
            </a:fld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B0D63F2-5BDE-4C82-B540-971C93FAC9C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78320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editphoto\Desktop\3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15" y="-9939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그룹 8"/>
          <p:cNvGrpSpPr/>
          <p:nvPr userDrawn="1"/>
        </p:nvGrpSpPr>
        <p:grpSpPr>
          <a:xfrm>
            <a:off x="6400799" y="0"/>
            <a:ext cx="2669579" cy="1078576"/>
            <a:chOff x="6400799" y="0"/>
            <a:chExt cx="2669579" cy="1078576"/>
          </a:xfrm>
        </p:grpSpPr>
        <p:pic>
          <p:nvPicPr>
            <p:cNvPr id="10" name="Picture 3" descr="C:\Users\editphoto\Desktop\1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814938" y="154732"/>
              <a:ext cx="1255440" cy="9238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C:\Users\editphoto\Desktop\4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912"/>
            <a:stretch/>
          </p:blipFill>
          <p:spPr bwMode="auto">
            <a:xfrm>
              <a:off x="7850460" y="0"/>
              <a:ext cx="653339" cy="6398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5" descr="C:\Users\editphoto\Desktop\3.pn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aturation sat="3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6319"/>
            <a:stretch/>
          </p:blipFill>
          <p:spPr bwMode="auto">
            <a:xfrm rot="20999599">
              <a:off x="7950785" y="18950"/>
              <a:ext cx="539764" cy="3835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3" name="그룹 12"/>
            <p:cNvGrpSpPr/>
            <p:nvPr/>
          </p:nvGrpSpPr>
          <p:grpSpPr>
            <a:xfrm>
              <a:off x="6400799" y="141685"/>
              <a:ext cx="1391988" cy="823499"/>
              <a:chOff x="6543306" y="203446"/>
              <a:chExt cx="1173282" cy="694113"/>
            </a:xfrm>
          </p:grpSpPr>
          <p:pic>
            <p:nvPicPr>
              <p:cNvPr id="14" name="Picture 8" descr="C:\Users\editphoto\Desktop\5.png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543306" y="203446"/>
                <a:ext cx="506635" cy="548026"/>
              </a:xfrm>
              <a:prstGeom prst="rect">
                <a:avLst/>
              </a:prstGeom>
              <a:noFill/>
              <a:effectLst>
                <a:reflection blurRad="6350" stA="32000" endPos="24000" dist="38100" dir="5400000" sy="-100000" algn="bl" rotWithShape="0"/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C:\Users\editphoto\Desktop\6.png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122290" y="603776"/>
                <a:ext cx="422313" cy="293783"/>
              </a:xfrm>
              <a:prstGeom prst="rect">
                <a:avLst/>
              </a:prstGeom>
              <a:noFill/>
              <a:effectLst>
                <a:reflection blurRad="6350" stA="49000" endPos="30000" dist="25400" dir="5400000" sy="-100000" algn="bl" rotWithShape="0"/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10" descr="C:\Users\editphoto\Desktop\7.png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467870" y="314243"/>
                <a:ext cx="248718" cy="233529"/>
              </a:xfrm>
              <a:prstGeom prst="rect">
                <a:avLst/>
              </a:prstGeom>
              <a:noFill/>
              <a:effectLst>
                <a:outerShdw blurRad="101600" dist="38100" dir="8100000" algn="tr" rotWithShape="0">
                  <a:prstClr val="black">
                    <a:alpha val="2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" name="제목 1"/>
          <p:cNvSpPr>
            <a:spLocks noGrp="1"/>
          </p:cNvSpPr>
          <p:nvPr userDrawn="1">
            <p:ph type="title"/>
          </p:nvPr>
        </p:nvSpPr>
        <p:spPr>
          <a:xfrm>
            <a:off x="467544" y="148843"/>
            <a:ext cx="8229599" cy="850106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ko-KR" altLang="en-US" sz="3500" dirty="0">
                <a:solidFill>
                  <a:srgbClr val="068288"/>
                </a:solidFill>
              </a:defRPr>
            </a:lvl1pPr>
          </a:lstStyle>
          <a:p>
            <a:pPr marL="0" lvl="0"/>
            <a:r>
              <a:rPr lang="ko-KR" altLang="en-US" dirty="0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37AD499C-B34A-43C4-8F7C-C4D37E7D17CB}" type="datetimeFigureOut">
              <a:rPr lang="ko-KR" altLang="en-US" smtClean="0"/>
              <a:pPr/>
              <a:t>2020-01-14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3B0D63F2-5BDE-4C82-B540-971C93FAC9C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grpSp>
        <p:nvGrpSpPr>
          <p:cNvPr id="18" name="그룹 17"/>
          <p:cNvGrpSpPr/>
          <p:nvPr userDrawn="1"/>
        </p:nvGrpSpPr>
        <p:grpSpPr>
          <a:xfrm>
            <a:off x="6457114" y="6413712"/>
            <a:ext cx="2376265" cy="327656"/>
            <a:chOff x="6228185" y="188640"/>
            <a:chExt cx="2808312" cy="327656"/>
          </a:xfrm>
        </p:grpSpPr>
        <p:pic>
          <p:nvPicPr>
            <p:cNvPr id="19" name="그림 18"/>
            <p:cNvPicPr>
              <a:picLocks noChangeAspect="1"/>
            </p:cNvPicPr>
            <p:nvPr userDrawn="1"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8185" y="219120"/>
              <a:ext cx="1152128" cy="297176"/>
            </a:xfrm>
            <a:prstGeom prst="rect">
              <a:avLst/>
            </a:prstGeom>
          </p:spPr>
        </p:pic>
        <p:pic>
          <p:nvPicPr>
            <p:cNvPr id="20" name="그림 19"/>
            <p:cNvPicPr>
              <a:picLocks noChangeAspect="1"/>
            </p:cNvPicPr>
            <p:nvPr userDrawn="1"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81781" y="188640"/>
              <a:ext cx="1454716" cy="32373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22094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D499C-B34A-43C4-8F7C-C4D37E7D17CB}" type="datetimeFigureOut">
              <a:rPr lang="ko-KR" altLang="en-US" smtClean="0"/>
              <a:pPr/>
              <a:t>2020-01-14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D63F2-5BDE-4C82-B540-971C93FAC9C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88662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2570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37AD499C-B34A-43C4-8F7C-C4D37E7D17CB}" type="datetimeFigureOut">
              <a:rPr lang="ko-KR" altLang="en-US" smtClean="0"/>
              <a:pPr/>
              <a:t>2020-01-14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3B0D63F2-5BDE-4C82-B540-971C93FAC9C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56168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50" r:id="rId3"/>
    <p:sldLayoutId id="2147483657" r:id="rId4"/>
    <p:sldLayoutId id="2147483659" r:id="rId5"/>
    <p:sldLayoutId id="2147483662" r:id="rId6"/>
    <p:sldLayoutId id="2147483660" r:id="rId7"/>
    <p:sldLayoutId id="2147483661" r:id="rId8"/>
    <p:sldLayoutId id="2147483655" r:id="rId9"/>
    <p:sldLayoutId id="2147483651" r:id="rId10"/>
    <p:sldLayoutId id="2147483652" r:id="rId11"/>
  </p:sldLayoutIdLst>
  <p:txStyles>
    <p:titleStyle>
      <a:lvl1pPr algn="l" defTabSz="914400" rtl="0" eaLnBrk="1" latinLnBrk="1" hangingPunct="1">
        <a:spcBef>
          <a:spcPct val="0"/>
        </a:spcBef>
        <a:buNone/>
        <a:defRPr sz="3600" b="1" kern="1200">
          <a:solidFill>
            <a:schemeClr val="bg1"/>
          </a:solidFill>
          <a:effectLst/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8291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6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0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7.pn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1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9.png"/><Relationship Id="rId4" Type="http://schemas.openxmlformats.org/officeDocument/2006/relationships/image" Target="../media/image77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2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4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6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8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0.png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6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6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6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6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7.png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0.png"/><Relationship Id="rId4" Type="http://schemas.openxmlformats.org/officeDocument/2006/relationships/image" Target="../media/image97.pn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7.pn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0.pn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6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4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6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6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6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0.png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6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6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6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6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6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86011" y="2729131"/>
            <a:ext cx="8371979" cy="707886"/>
          </a:xfrm>
          <a:prstGeom prst="rect">
            <a:avLst/>
          </a:prstGeom>
          <a:noFill/>
          <a:effectLst>
            <a:outerShdw blurRad="50800" dist="38100" dir="5400000" algn="t" rotWithShape="0">
              <a:srgbClr val="2A41A5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b="1" dirty="0" smtClean="0">
                <a:solidFill>
                  <a:schemeClr val="bg1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2020</a:t>
            </a:r>
            <a:r>
              <a:rPr lang="ko-KR" altLang="en-US" sz="4000" b="1" dirty="0" smtClean="0">
                <a:solidFill>
                  <a:schemeClr val="bg1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년</a:t>
            </a:r>
            <a:r>
              <a:rPr lang="en-US" altLang="ko-KR" sz="4000" b="1" dirty="0" smtClean="0">
                <a:solidFill>
                  <a:schemeClr val="bg1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 </a:t>
            </a:r>
            <a:r>
              <a:rPr lang="ko-KR" altLang="en-US" sz="4000" b="1" dirty="0" err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사회적기업</a:t>
            </a:r>
            <a:r>
              <a:rPr lang="ko-KR" altLang="en-US" sz="4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ko-KR" altLang="en-US" sz="4000" b="1" dirty="0">
                <a:solidFill>
                  <a:srgbClr val="FFFF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통합정보시스템</a:t>
            </a:r>
            <a:endParaRPr lang="en-US" altLang="ko-KR" sz="4000" b="1" dirty="0">
              <a:solidFill>
                <a:srgbClr val="FFFF0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pic>
        <p:nvPicPr>
          <p:cNvPr id="17" name="Picture 5" descr="C:\Users\editphoto\Desktop\1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348880"/>
            <a:ext cx="1030139" cy="213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83568" y="6329416"/>
            <a:ext cx="16119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accent5">
                    <a:lumMod val="75000"/>
                  </a:schemeClr>
                </a:solidFill>
              </a:rPr>
              <a:t>www.seis.or.kr</a:t>
            </a:r>
            <a:endParaRPr lang="ko-KR" altLang="en-US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8514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그룹 84"/>
          <p:cNvGrpSpPr/>
          <p:nvPr/>
        </p:nvGrpSpPr>
        <p:grpSpPr>
          <a:xfrm>
            <a:off x="539552" y="1285496"/>
            <a:ext cx="8242205" cy="919368"/>
            <a:chOff x="827584" y="1553426"/>
            <a:chExt cx="7776864" cy="867462"/>
          </a:xfrm>
        </p:grpSpPr>
        <p:sp>
          <p:nvSpPr>
            <p:cNvPr id="81" name="모서리가 둥근 직사각형 80"/>
            <p:cNvSpPr/>
            <p:nvPr/>
          </p:nvSpPr>
          <p:spPr>
            <a:xfrm>
              <a:off x="1187624" y="1772816"/>
              <a:ext cx="7200800" cy="648072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53" name="그룹 52"/>
            <p:cNvGrpSpPr/>
            <p:nvPr/>
          </p:nvGrpSpPr>
          <p:grpSpPr>
            <a:xfrm>
              <a:off x="827584" y="1553426"/>
              <a:ext cx="7776864" cy="497481"/>
              <a:chOff x="2118696" y="1636018"/>
              <a:chExt cx="6485752" cy="414889"/>
            </a:xfrm>
          </p:grpSpPr>
          <p:sp>
            <p:nvSpPr>
              <p:cNvPr id="33" name="모서리가 둥근 직사각형 32"/>
              <p:cNvSpPr/>
              <p:nvPr/>
            </p:nvSpPr>
            <p:spPr>
              <a:xfrm>
                <a:off x="2118696" y="1636018"/>
                <a:ext cx="6485752" cy="414889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  <a:ln w="9525">
                <a:solidFill>
                  <a:schemeClr val="accent1">
                    <a:lumMod val="75000"/>
                  </a:schemeClr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8" name="타원 37"/>
              <p:cNvSpPr/>
              <p:nvPr/>
            </p:nvSpPr>
            <p:spPr>
              <a:xfrm>
                <a:off x="2241675" y="1801043"/>
                <a:ext cx="84839" cy="84839"/>
              </a:xfrm>
              <a:prstGeom prst="ellipse">
                <a:avLst/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chemeClr val="accent1">
                    <a:lumMod val="75000"/>
                  </a:schemeClr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6" name="직사각형 35"/>
            <p:cNvSpPr/>
            <p:nvPr/>
          </p:nvSpPr>
          <p:spPr>
            <a:xfrm>
              <a:off x="2883618" y="1641984"/>
              <a:ext cx="3479801" cy="348480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ko-KR" altLang="en-US" sz="24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개요</a:t>
              </a:r>
              <a:endParaRPr lang="en-US" altLang="ko-KR" sz="2400" dirty="0">
                <a:solidFill>
                  <a:schemeClr val="bg1"/>
                </a:solidFill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1167528" y="1699136"/>
              <a:ext cx="250064" cy="230832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en-US" altLang="ko-KR" sz="1500" b="1" dirty="0">
                  <a:solidFill>
                    <a:srgbClr val="FFFFFF"/>
                  </a:solidFill>
                  <a:effectLst>
                    <a:outerShdw blurRad="127000" algn="ctr" rotWithShape="0">
                      <a:prstClr val="black">
                        <a:alpha val="40000"/>
                      </a:prstClr>
                    </a:outerShdw>
                  </a:effectLst>
                  <a:latin typeface="Arial" pitchFamily="34" charset="0"/>
                  <a:ea typeface="HY견고딕" pitchFamily="18" charset="-127"/>
                  <a:cs typeface="Arial" pitchFamily="34" charset="0"/>
                </a:rPr>
                <a:t>01</a:t>
              </a: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1703400" y="2060848"/>
              <a:ext cx="5840236" cy="3049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altLang="ko-KR" sz="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endParaRPr>
            </a:p>
            <a:p>
              <a:pPr algn="ctr"/>
              <a:r>
                <a:rPr lang="ko-KR" alt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cs typeface="Arial" pitchFamily="34" charset="0"/>
                </a:rPr>
                <a:t>추진배경</a:t>
              </a:r>
              <a:r>
                <a:rPr lang="en-US" altLang="ko-KR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cs typeface="Arial" pitchFamily="34" charset="0"/>
                </a:rPr>
                <a:t>,</a:t>
              </a:r>
              <a:r>
                <a:rPr lang="ko-KR" alt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cs typeface="Arial" pitchFamily="34" charset="0"/>
                </a:rPr>
                <a:t>근거 및 경과</a:t>
              </a:r>
            </a:p>
          </p:txBody>
        </p:sp>
      </p:grpSp>
      <p:sp>
        <p:nvSpPr>
          <p:cNvPr id="31" name="제목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교육순서</a:t>
            </a:r>
          </a:p>
        </p:txBody>
      </p:sp>
      <p:grpSp>
        <p:nvGrpSpPr>
          <p:cNvPr id="86" name="그룹 85"/>
          <p:cNvGrpSpPr/>
          <p:nvPr/>
        </p:nvGrpSpPr>
        <p:grpSpPr>
          <a:xfrm>
            <a:off x="539552" y="2350172"/>
            <a:ext cx="8242209" cy="898072"/>
            <a:chOff x="827584" y="2608500"/>
            <a:chExt cx="7776864" cy="847368"/>
          </a:xfrm>
        </p:grpSpPr>
        <p:sp>
          <p:nvSpPr>
            <p:cNvPr id="82" name="모서리가 둥근 직사각형 81"/>
            <p:cNvSpPr/>
            <p:nvPr/>
          </p:nvSpPr>
          <p:spPr>
            <a:xfrm>
              <a:off x="1187624" y="2807796"/>
              <a:ext cx="7200800" cy="648072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55" name="그룹 54"/>
            <p:cNvGrpSpPr/>
            <p:nvPr/>
          </p:nvGrpSpPr>
          <p:grpSpPr>
            <a:xfrm>
              <a:off x="827584" y="2608500"/>
              <a:ext cx="7776864" cy="497481"/>
              <a:chOff x="2118696" y="1636016"/>
              <a:chExt cx="6485752" cy="414889"/>
            </a:xfrm>
          </p:grpSpPr>
          <p:sp>
            <p:nvSpPr>
              <p:cNvPr id="56" name="모서리가 둥근 직사각형 55"/>
              <p:cNvSpPr/>
              <p:nvPr/>
            </p:nvSpPr>
            <p:spPr>
              <a:xfrm>
                <a:off x="2118696" y="1636016"/>
                <a:ext cx="6485752" cy="414889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chemeClr val="accent6">
                      <a:lumMod val="75000"/>
                    </a:schemeClr>
                  </a:gs>
                  <a:gs pos="100000">
                    <a:schemeClr val="accent6">
                      <a:lumMod val="50000"/>
                    </a:schemeClr>
                  </a:gs>
                </a:gsLst>
                <a:lin ang="5400000" scaled="0"/>
              </a:gradFill>
              <a:ln w="9525">
                <a:solidFill>
                  <a:schemeClr val="accent6">
                    <a:lumMod val="75000"/>
                  </a:schemeClr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9" name="타원 58"/>
              <p:cNvSpPr/>
              <p:nvPr/>
            </p:nvSpPr>
            <p:spPr>
              <a:xfrm>
                <a:off x="2241675" y="1801043"/>
                <a:ext cx="84839" cy="84839"/>
              </a:xfrm>
              <a:prstGeom prst="ellipse">
                <a:avLst/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chemeClr val="accent6">
                    <a:lumMod val="75000"/>
                  </a:schemeClr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42" name="직사각형 41"/>
            <p:cNvSpPr/>
            <p:nvPr/>
          </p:nvSpPr>
          <p:spPr>
            <a:xfrm>
              <a:off x="2373869" y="2678568"/>
              <a:ext cx="4499297" cy="348480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ko-KR" altLang="en-US" sz="2400" dirty="0">
                  <a:solidFill>
                    <a:schemeClr val="bg1"/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교육목적</a:t>
              </a:r>
              <a:endParaRPr lang="en-US" altLang="ko-KR" sz="2400" dirty="0">
                <a:solidFill>
                  <a:schemeClr val="bg1"/>
                </a:solidFill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1703400" y="3105835"/>
              <a:ext cx="5840236" cy="3049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altLang="ko-KR" sz="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Arial" pitchFamily="34" charset="0"/>
              </a:endParaRPr>
            </a:p>
            <a:p>
              <a:pPr algn="ctr"/>
              <a:r>
                <a:rPr lang="en-US" altLang="ko-KR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Arial" pitchFamily="34" charset="0"/>
                </a:rPr>
                <a:t> </a:t>
              </a:r>
              <a:r>
                <a:rPr lang="ko-KR" alt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Arial" pitchFamily="34" charset="0"/>
                </a:rPr>
                <a:t>교육의 목적 및 기대효과</a:t>
              </a:r>
              <a:endPara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Arial" pitchFamily="34" charset="0"/>
              </a:endParaRPr>
            </a:p>
          </p:txBody>
        </p:sp>
        <p:sp>
          <p:nvSpPr>
            <p:cNvPr id="77" name="직사각형 76"/>
            <p:cNvSpPr/>
            <p:nvPr/>
          </p:nvSpPr>
          <p:spPr>
            <a:xfrm>
              <a:off x="1167528" y="2754213"/>
              <a:ext cx="250064" cy="230832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en-US" altLang="ko-KR" sz="1500" b="1" dirty="0">
                  <a:solidFill>
                    <a:srgbClr val="FFFFFF"/>
                  </a:solidFill>
                  <a:effectLst>
                    <a:outerShdw blurRad="127000" algn="ctr" rotWithShape="0">
                      <a:prstClr val="black">
                        <a:alpha val="40000"/>
                      </a:prstClr>
                    </a:outerShdw>
                  </a:effectLst>
                  <a:latin typeface="Arial" pitchFamily="34" charset="0"/>
                  <a:ea typeface="HY견고딕" pitchFamily="18" charset="-127"/>
                  <a:cs typeface="Arial" pitchFamily="34" charset="0"/>
                </a:rPr>
                <a:t>02</a:t>
              </a:r>
            </a:p>
          </p:txBody>
        </p:sp>
      </p:grpSp>
      <p:grpSp>
        <p:nvGrpSpPr>
          <p:cNvPr id="87" name="그룹 86"/>
          <p:cNvGrpSpPr/>
          <p:nvPr/>
        </p:nvGrpSpPr>
        <p:grpSpPr>
          <a:xfrm>
            <a:off x="539553" y="3393552"/>
            <a:ext cx="8242204" cy="915331"/>
            <a:chOff x="827584" y="3645024"/>
            <a:chExt cx="7776864" cy="863654"/>
          </a:xfrm>
        </p:grpSpPr>
        <p:sp>
          <p:nvSpPr>
            <p:cNvPr id="83" name="모서리가 둥근 직사각형 82"/>
            <p:cNvSpPr/>
            <p:nvPr/>
          </p:nvSpPr>
          <p:spPr>
            <a:xfrm>
              <a:off x="1187624" y="3860606"/>
              <a:ext cx="7200800" cy="648072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60" name="그룹 59"/>
            <p:cNvGrpSpPr/>
            <p:nvPr/>
          </p:nvGrpSpPr>
          <p:grpSpPr>
            <a:xfrm>
              <a:off x="827584" y="3645024"/>
              <a:ext cx="7776864" cy="497481"/>
              <a:chOff x="2118696" y="1636018"/>
              <a:chExt cx="6485752" cy="414889"/>
            </a:xfrm>
          </p:grpSpPr>
          <p:sp>
            <p:nvSpPr>
              <p:cNvPr id="63" name="모서리가 둥근 직사각형 62"/>
              <p:cNvSpPr/>
              <p:nvPr/>
            </p:nvSpPr>
            <p:spPr>
              <a:xfrm>
                <a:off x="2118696" y="1636018"/>
                <a:ext cx="6485752" cy="414889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  <a:ln w="9525">
                <a:solidFill>
                  <a:schemeClr val="accent1">
                    <a:lumMod val="75000"/>
                  </a:schemeClr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7" name="타원 66"/>
              <p:cNvSpPr/>
              <p:nvPr/>
            </p:nvSpPr>
            <p:spPr>
              <a:xfrm>
                <a:off x="2241675" y="1801043"/>
                <a:ext cx="84839" cy="84839"/>
              </a:xfrm>
              <a:prstGeom prst="ellipse">
                <a:avLst/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chemeClr val="accent1">
                    <a:lumMod val="75000"/>
                  </a:schemeClr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48" name="직사각형 47"/>
            <p:cNvSpPr/>
            <p:nvPr/>
          </p:nvSpPr>
          <p:spPr>
            <a:xfrm>
              <a:off x="2441810" y="3718403"/>
              <a:ext cx="4363415" cy="34848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ko-KR" altLang="en-US" sz="2400" dirty="0">
                  <a:solidFill>
                    <a:schemeClr val="bg1"/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회원가입</a:t>
              </a:r>
              <a:endParaRPr lang="en-US" altLang="ko-KR" sz="2400" dirty="0">
                <a:solidFill>
                  <a:schemeClr val="bg1"/>
                </a:solidFill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1703400" y="4149080"/>
              <a:ext cx="5840236" cy="3049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altLang="ko-KR" sz="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Arial" pitchFamily="34" charset="0"/>
              </a:endParaRPr>
            </a:p>
            <a:p>
              <a:pPr algn="ctr"/>
              <a:r>
                <a:rPr lang="ko-KR" alt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Arial" pitchFamily="34" charset="0"/>
                </a:rPr>
                <a:t>통합 정보시스템 가입 절차</a:t>
              </a:r>
              <a:endPara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Arial" pitchFamily="34" charset="0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1167528" y="3779145"/>
              <a:ext cx="250064" cy="230832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en-US" altLang="ko-KR" sz="1500" b="1" dirty="0">
                  <a:solidFill>
                    <a:srgbClr val="FFFFFF"/>
                  </a:solidFill>
                  <a:effectLst>
                    <a:outerShdw blurRad="127000" algn="ctr" rotWithShape="0">
                      <a:prstClr val="black">
                        <a:alpha val="40000"/>
                      </a:prstClr>
                    </a:outerShdw>
                  </a:effectLst>
                  <a:latin typeface="Arial" pitchFamily="34" charset="0"/>
                  <a:ea typeface="HY견고딕" pitchFamily="18" charset="-127"/>
                  <a:cs typeface="Arial" pitchFamily="34" charset="0"/>
                </a:rPr>
                <a:t>03</a:t>
              </a:r>
            </a:p>
          </p:txBody>
        </p:sp>
      </p:grpSp>
      <p:grpSp>
        <p:nvGrpSpPr>
          <p:cNvPr id="88" name="그룹 87"/>
          <p:cNvGrpSpPr/>
          <p:nvPr/>
        </p:nvGrpSpPr>
        <p:grpSpPr>
          <a:xfrm>
            <a:off x="539553" y="4454191"/>
            <a:ext cx="8242208" cy="917734"/>
            <a:chOff x="827584" y="4680004"/>
            <a:chExt cx="7776864" cy="865920"/>
          </a:xfrm>
        </p:grpSpPr>
        <p:sp>
          <p:nvSpPr>
            <p:cNvPr id="84" name="모서리가 둥근 직사각형 83"/>
            <p:cNvSpPr/>
            <p:nvPr/>
          </p:nvSpPr>
          <p:spPr>
            <a:xfrm>
              <a:off x="1187624" y="4897852"/>
              <a:ext cx="7200800" cy="648072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70" name="그룹 69"/>
            <p:cNvGrpSpPr/>
            <p:nvPr/>
          </p:nvGrpSpPr>
          <p:grpSpPr>
            <a:xfrm>
              <a:off x="827584" y="4680004"/>
              <a:ext cx="7776864" cy="497481"/>
              <a:chOff x="2118696" y="1636018"/>
              <a:chExt cx="6485752" cy="414889"/>
            </a:xfrm>
          </p:grpSpPr>
          <p:sp>
            <p:nvSpPr>
              <p:cNvPr id="72" name="모서리가 둥근 직사각형 71"/>
              <p:cNvSpPr/>
              <p:nvPr/>
            </p:nvSpPr>
            <p:spPr>
              <a:xfrm>
                <a:off x="2118696" y="1636018"/>
                <a:ext cx="6485752" cy="414889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chemeClr val="accent6">
                      <a:lumMod val="75000"/>
                    </a:schemeClr>
                  </a:gs>
                  <a:gs pos="100000">
                    <a:schemeClr val="accent6">
                      <a:lumMod val="50000"/>
                    </a:schemeClr>
                  </a:gs>
                </a:gsLst>
                <a:lin ang="5400000" scaled="0"/>
              </a:gradFill>
              <a:ln w="9525">
                <a:solidFill>
                  <a:schemeClr val="accent6">
                    <a:lumMod val="75000"/>
                  </a:schemeClr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6" name="타원 75"/>
              <p:cNvSpPr/>
              <p:nvPr/>
            </p:nvSpPr>
            <p:spPr>
              <a:xfrm>
                <a:off x="2241675" y="1801043"/>
                <a:ext cx="84839" cy="84839"/>
              </a:xfrm>
              <a:prstGeom prst="ellipse">
                <a:avLst/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chemeClr val="accent1">
                    <a:lumMod val="75000"/>
                  </a:schemeClr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61" name="직사각형 60"/>
            <p:cNvSpPr/>
            <p:nvPr/>
          </p:nvSpPr>
          <p:spPr>
            <a:xfrm>
              <a:off x="2883617" y="4785741"/>
              <a:ext cx="3479801" cy="348480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ko-KR" altLang="en-US" sz="2400" dirty="0">
                  <a:solidFill>
                    <a:schemeClr val="bg1"/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재정지원</a:t>
              </a:r>
              <a:endParaRPr lang="en-US" altLang="ko-KR" sz="2400" dirty="0">
                <a:solidFill>
                  <a:schemeClr val="bg1"/>
                </a:solidFill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1703400" y="5194067"/>
              <a:ext cx="5840236" cy="3049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altLang="ko-KR" sz="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Arial" pitchFamily="34" charset="0"/>
              </a:endParaRPr>
            </a:p>
            <a:p>
              <a:pPr algn="ctr"/>
              <a:r>
                <a:rPr lang="en-US" altLang="ko-KR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Arial" pitchFamily="34" charset="0"/>
                </a:rPr>
                <a:t>(</a:t>
              </a:r>
              <a:r>
                <a:rPr lang="ko-KR" alt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Arial" pitchFamily="34" charset="0"/>
                </a:rPr>
                <a:t>예비</a:t>
              </a:r>
              <a:r>
                <a:rPr lang="en-US" altLang="ko-KR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Arial" pitchFamily="34" charset="0"/>
                </a:rPr>
                <a:t>)</a:t>
              </a:r>
              <a:r>
                <a:rPr lang="ko-KR" altLang="en-US" sz="12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Arial" pitchFamily="34" charset="0"/>
                </a:rPr>
                <a:t>사회적기업</a:t>
              </a:r>
              <a:r>
                <a:rPr lang="ko-KR" alt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Arial" pitchFamily="34" charset="0"/>
                </a:rPr>
                <a:t> 재정지원</a:t>
              </a:r>
              <a:endPara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Arial" pitchFamily="34" charset="0"/>
              </a:endParaRPr>
            </a:p>
          </p:txBody>
        </p:sp>
        <p:sp>
          <p:nvSpPr>
            <p:cNvPr id="80" name="직사각형 79"/>
            <p:cNvSpPr/>
            <p:nvPr/>
          </p:nvSpPr>
          <p:spPr>
            <a:xfrm>
              <a:off x="1167528" y="4824173"/>
              <a:ext cx="250064" cy="230832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en-US" altLang="ko-KR" sz="1500" b="1" dirty="0">
                  <a:solidFill>
                    <a:srgbClr val="FFFFFF"/>
                  </a:solidFill>
                  <a:effectLst>
                    <a:outerShdw blurRad="127000" algn="ctr" rotWithShape="0">
                      <a:prstClr val="black">
                        <a:alpha val="40000"/>
                      </a:prstClr>
                    </a:outerShdw>
                  </a:effectLst>
                  <a:latin typeface="Arial" pitchFamily="34" charset="0"/>
                  <a:ea typeface="HY견고딕" pitchFamily="18" charset="-127"/>
                  <a:cs typeface="Arial" pitchFamily="34" charset="0"/>
                </a:rPr>
                <a:t>04</a:t>
              </a:r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539553" y="5517232"/>
            <a:ext cx="8242204" cy="915331"/>
            <a:chOff x="827584" y="3645024"/>
            <a:chExt cx="7776864" cy="863654"/>
          </a:xfrm>
        </p:grpSpPr>
        <p:sp>
          <p:nvSpPr>
            <p:cNvPr id="39" name="모서리가 둥근 직사각형 38"/>
            <p:cNvSpPr/>
            <p:nvPr/>
          </p:nvSpPr>
          <p:spPr>
            <a:xfrm>
              <a:off x="1187624" y="3860606"/>
              <a:ext cx="7200800" cy="648072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40" name="그룹 39"/>
            <p:cNvGrpSpPr/>
            <p:nvPr/>
          </p:nvGrpSpPr>
          <p:grpSpPr>
            <a:xfrm>
              <a:off x="827584" y="3645024"/>
              <a:ext cx="7776864" cy="497481"/>
              <a:chOff x="2118696" y="1636018"/>
              <a:chExt cx="6485752" cy="414889"/>
            </a:xfrm>
          </p:grpSpPr>
          <p:sp>
            <p:nvSpPr>
              <p:cNvPr id="45" name="모서리가 둥근 직사각형 44"/>
              <p:cNvSpPr/>
              <p:nvPr/>
            </p:nvSpPr>
            <p:spPr>
              <a:xfrm>
                <a:off x="2118696" y="1636018"/>
                <a:ext cx="6485752" cy="414889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  <a:ln w="9525">
                <a:solidFill>
                  <a:schemeClr val="accent1">
                    <a:lumMod val="75000"/>
                  </a:schemeClr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6" name="타원 45"/>
              <p:cNvSpPr/>
              <p:nvPr/>
            </p:nvSpPr>
            <p:spPr>
              <a:xfrm>
                <a:off x="2241675" y="1801043"/>
                <a:ext cx="84839" cy="84839"/>
              </a:xfrm>
              <a:prstGeom prst="ellipse">
                <a:avLst/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chemeClr val="accent1">
                    <a:lumMod val="75000"/>
                  </a:schemeClr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41" name="직사각형 40"/>
            <p:cNvSpPr/>
            <p:nvPr/>
          </p:nvSpPr>
          <p:spPr>
            <a:xfrm>
              <a:off x="2441810" y="3718403"/>
              <a:ext cx="4363415" cy="34848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ko-KR" altLang="en-US" sz="2400" dirty="0">
                  <a:solidFill>
                    <a:schemeClr val="bg1"/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지정업무</a:t>
              </a:r>
              <a:endParaRPr lang="en-US" altLang="ko-KR" sz="2400" dirty="0">
                <a:solidFill>
                  <a:schemeClr val="bg1"/>
                </a:solidFill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703400" y="4149080"/>
              <a:ext cx="5840236" cy="3049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altLang="ko-KR" sz="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Arial" pitchFamily="34" charset="0"/>
              </a:endParaRPr>
            </a:p>
            <a:p>
              <a:pPr algn="ctr"/>
              <a:r>
                <a:rPr lang="ko-KR" altLang="en-US" sz="12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Arial" pitchFamily="34" charset="0"/>
                </a:rPr>
                <a:t>예비사회적기업</a:t>
              </a:r>
              <a:r>
                <a:rPr lang="ko-KR" alt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Arial" pitchFamily="34" charset="0"/>
                </a:rPr>
                <a:t> 지정업무</a:t>
              </a:r>
              <a:endPara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Arial" pitchFamily="34" charset="0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1167528" y="3785661"/>
              <a:ext cx="250064" cy="217800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en-US" altLang="ko-KR" sz="1500" b="1" dirty="0">
                  <a:solidFill>
                    <a:srgbClr val="FFFFFF"/>
                  </a:solidFill>
                  <a:effectLst>
                    <a:outerShdw blurRad="127000" algn="ctr" rotWithShape="0">
                      <a:prstClr val="black">
                        <a:alpha val="40000"/>
                      </a:prstClr>
                    </a:outerShdw>
                  </a:effectLst>
                  <a:latin typeface="Arial" pitchFamily="34" charset="0"/>
                  <a:ea typeface="HY견고딕" pitchFamily="18" charset="-127"/>
                  <a:cs typeface="Arial" pitchFamily="34" charset="0"/>
                </a:rPr>
                <a:t>05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74846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683568" y="6329416"/>
            <a:ext cx="16119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accent5">
                    <a:lumMod val="75000"/>
                  </a:schemeClr>
                </a:solidFill>
              </a:rPr>
              <a:t>www.seis.or.kr</a:t>
            </a:r>
            <a:endParaRPr lang="ko-KR" altLang="en-US" dirty="0">
              <a:solidFill>
                <a:schemeClr val="accent5">
                  <a:lumMod val="75000"/>
                </a:schemeClr>
              </a:solidFill>
            </a:endParaRPr>
          </a:p>
        </p:txBody>
      </p:sp>
      <p:grpSp>
        <p:nvGrpSpPr>
          <p:cNvPr id="24" name="그룹 23"/>
          <p:cNvGrpSpPr>
            <a:grpSpLocks noChangeAspect="1"/>
          </p:cNvGrpSpPr>
          <p:nvPr/>
        </p:nvGrpSpPr>
        <p:grpSpPr>
          <a:xfrm>
            <a:off x="238165" y="2492896"/>
            <a:ext cx="8654315" cy="965336"/>
            <a:chOff x="827584" y="1553426"/>
            <a:chExt cx="7776864" cy="867462"/>
          </a:xfrm>
        </p:grpSpPr>
        <p:sp>
          <p:nvSpPr>
            <p:cNvPr id="25" name="모서리가 둥근 직사각형 24"/>
            <p:cNvSpPr/>
            <p:nvPr/>
          </p:nvSpPr>
          <p:spPr>
            <a:xfrm>
              <a:off x="1187624" y="1772816"/>
              <a:ext cx="7200800" cy="648072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6" name="그룹 52"/>
            <p:cNvGrpSpPr/>
            <p:nvPr/>
          </p:nvGrpSpPr>
          <p:grpSpPr>
            <a:xfrm>
              <a:off x="827584" y="1553426"/>
              <a:ext cx="7776864" cy="497481"/>
              <a:chOff x="2118696" y="1636018"/>
              <a:chExt cx="6485752" cy="414889"/>
            </a:xfrm>
          </p:grpSpPr>
          <p:sp>
            <p:nvSpPr>
              <p:cNvPr id="30" name="모서리가 둥근 직사각형 29"/>
              <p:cNvSpPr/>
              <p:nvPr/>
            </p:nvSpPr>
            <p:spPr>
              <a:xfrm>
                <a:off x="2118696" y="1636018"/>
                <a:ext cx="6485752" cy="414889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  <a:ln w="9525">
                <a:solidFill>
                  <a:schemeClr val="accent1">
                    <a:lumMod val="75000"/>
                  </a:schemeClr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" name="타원 30"/>
              <p:cNvSpPr/>
              <p:nvPr/>
            </p:nvSpPr>
            <p:spPr>
              <a:xfrm>
                <a:off x="2241675" y="1801043"/>
                <a:ext cx="84839" cy="84839"/>
              </a:xfrm>
              <a:prstGeom prst="ellipse">
                <a:avLst/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chemeClr val="accent1">
                    <a:lumMod val="75000"/>
                  </a:schemeClr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7" name="직사각형 26"/>
            <p:cNvSpPr/>
            <p:nvPr/>
          </p:nvSpPr>
          <p:spPr>
            <a:xfrm>
              <a:off x="2982117" y="1650281"/>
              <a:ext cx="3479801" cy="33188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ko-KR" altLang="en-US" sz="2400" dirty="0">
                  <a:solidFill>
                    <a:schemeClr val="bg1"/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개요</a:t>
              </a:r>
              <a:endParaRPr lang="en-US" altLang="ko-KR" sz="2400" dirty="0">
                <a:solidFill>
                  <a:schemeClr val="bg1"/>
                </a:solidFill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1167528" y="1699136"/>
              <a:ext cx="250064" cy="230832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en-US" altLang="ko-KR" sz="1500" b="1" dirty="0">
                  <a:solidFill>
                    <a:srgbClr val="FFFFFF"/>
                  </a:solidFill>
                  <a:effectLst>
                    <a:outerShdw blurRad="127000" algn="ctr" rotWithShape="0">
                      <a:prstClr val="black">
                        <a:alpha val="40000"/>
                      </a:prstClr>
                    </a:outerShdw>
                  </a:effectLst>
                  <a:latin typeface="Arial" pitchFamily="34" charset="0"/>
                  <a:ea typeface="HY견고딕" pitchFamily="18" charset="-127"/>
                  <a:cs typeface="Arial" pitchFamily="34" charset="0"/>
                </a:rPr>
                <a:t>01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801899" y="2060848"/>
              <a:ext cx="5840236" cy="2904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altLang="ko-KR" sz="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endParaRPr>
            </a:p>
            <a:p>
              <a:pPr algn="ctr"/>
              <a:r>
                <a:rPr lang="ko-KR" alt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cs typeface="Arial" pitchFamily="34" charset="0"/>
                </a:rPr>
                <a:t>추진배경</a:t>
              </a:r>
              <a:r>
                <a:rPr lang="en-US" altLang="ko-KR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cs typeface="Arial" pitchFamily="34" charset="0"/>
                </a:rPr>
                <a:t>, </a:t>
              </a:r>
              <a:r>
                <a:rPr lang="ko-KR" alt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cs typeface="Arial" pitchFamily="34" charset="0"/>
                </a:rPr>
                <a:t>근거 및 경과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93177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추진배경 및 순서</a:t>
            </a:r>
          </a:p>
        </p:txBody>
      </p:sp>
      <p:grpSp>
        <p:nvGrpSpPr>
          <p:cNvPr id="40" name="그룹 39"/>
          <p:cNvGrpSpPr>
            <a:grpSpLocks noChangeAspect="1"/>
          </p:cNvGrpSpPr>
          <p:nvPr/>
        </p:nvGrpSpPr>
        <p:grpSpPr>
          <a:xfrm>
            <a:off x="238165" y="1628800"/>
            <a:ext cx="8654315" cy="553611"/>
            <a:chOff x="827584" y="1553426"/>
            <a:chExt cx="7776864" cy="497481"/>
          </a:xfrm>
        </p:grpSpPr>
        <p:grpSp>
          <p:nvGrpSpPr>
            <p:cNvPr id="42" name="그룹 52"/>
            <p:cNvGrpSpPr/>
            <p:nvPr/>
          </p:nvGrpSpPr>
          <p:grpSpPr>
            <a:xfrm>
              <a:off x="827584" y="1553426"/>
              <a:ext cx="7776864" cy="497481"/>
              <a:chOff x="2118696" y="1636018"/>
              <a:chExt cx="6485752" cy="414889"/>
            </a:xfrm>
          </p:grpSpPr>
          <p:sp>
            <p:nvSpPr>
              <p:cNvPr id="46" name="모서리가 둥근 직사각형 45"/>
              <p:cNvSpPr/>
              <p:nvPr/>
            </p:nvSpPr>
            <p:spPr>
              <a:xfrm>
                <a:off x="2118696" y="1636018"/>
                <a:ext cx="6485752" cy="414889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  <a:ln w="9525">
                <a:solidFill>
                  <a:schemeClr val="accent1">
                    <a:lumMod val="75000"/>
                  </a:schemeClr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7" name="타원 46"/>
              <p:cNvSpPr/>
              <p:nvPr/>
            </p:nvSpPr>
            <p:spPr>
              <a:xfrm>
                <a:off x="2241675" y="1801043"/>
                <a:ext cx="84839" cy="84839"/>
              </a:xfrm>
              <a:prstGeom prst="ellipse">
                <a:avLst/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chemeClr val="accent1">
                    <a:lumMod val="75000"/>
                  </a:schemeClr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43" name="직사각형 42"/>
            <p:cNvSpPr/>
            <p:nvPr/>
          </p:nvSpPr>
          <p:spPr>
            <a:xfrm>
              <a:off x="2982117" y="1650281"/>
              <a:ext cx="3479801" cy="33188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ko-KR" altLang="en-US" sz="2400" dirty="0">
                  <a:solidFill>
                    <a:schemeClr val="bg1"/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추진배경</a:t>
              </a:r>
              <a:endParaRPr lang="en-US" altLang="ko-KR" sz="2400" dirty="0">
                <a:solidFill>
                  <a:schemeClr val="bg1"/>
                </a:solidFill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1167528" y="1699136"/>
              <a:ext cx="250064" cy="230832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en-US" altLang="ko-KR" sz="1500" b="1" dirty="0">
                  <a:solidFill>
                    <a:srgbClr val="FFFFFF"/>
                  </a:solidFill>
                  <a:effectLst>
                    <a:outerShdw blurRad="127000" algn="ctr" rotWithShape="0">
                      <a:prstClr val="black">
                        <a:alpha val="40000"/>
                      </a:prstClr>
                    </a:outerShdw>
                  </a:effectLst>
                  <a:latin typeface="Arial" pitchFamily="34" charset="0"/>
                  <a:ea typeface="HY견고딕" pitchFamily="18" charset="-127"/>
                  <a:cs typeface="Arial" pitchFamily="34" charset="0"/>
                </a:rPr>
                <a:t>01</a:t>
              </a:r>
            </a:p>
          </p:txBody>
        </p:sp>
      </p:grpSp>
      <p:grpSp>
        <p:nvGrpSpPr>
          <p:cNvPr id="50" name="그룹 49"/>
          <p:cNvGrpSpPr>
            <a:grpSpLocks noChangeAspect="1"/>
          </p:cNvGrpSpPr>
          <p:nvPr/>
        </p:nvGrpSpPr>
        <p:grpSpPr>
          <a:xfrm>
            <a:off x="244841" y="4005067"/>
            <a:ext cx="8654319" cy="553612"/>
            <a:chOff x="827584" y="2608500"/>
            <a:chExt cx="7776864" cy="497481"/>
          </a:xfrm>
        </p:grpSpPr>
        <p:grpSp>
          <p:nvGrpSpPr>
            <p:cNvPr id="52" name="그룹 54"/>
            <p:cNvGrpSpPr/>
            <p:nvPr/>
          </p:nvGrpSpPr>
          <p:grpSpPr>
            <a:xfrm>
              <a:off x="827584" y="2608500"/>
              <a:ext cx="7776864" cy="497481"/>
              <a:chOff x="2118696" y="1636016"/>
              <a:chExt cx="6485752" cy="414889"/>
            </a:xfrm>
          </p:grpSpPr>
          <p:sp>
            <p:nvSpPr>
              <p:cNvPr id="56" name="모서리가 둥근 직사각형 55"/>
              <p:cNvSpPr/>
              <p:nvPr/>
            </p:nvSpPr>
            <p:spPr>
              <a:xfrm>
                <a:off x="2118696" y="1636016"/>
                <a:ext cx="6485752" cy="414889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chemeClr val="accent6">
                      <a:lumMod val="75000"/>
                    </a:schemeClr>
                  </a:gs>
                  <a:gs pos="100000">
                    <a:schemeClr val="accent6">
                      <a:lumMod val="50000"/>
                    </a:schemeClr>
                  </a:gs>
                </a:gsLst>
                <a:lin ang="5400000" scaled="0"/>
              </a:gradFill>
              <a:ln w="9525">
                <a:solidFill>
                  <a:schemeClr val="accent6">
                    <a:lumMod val="75000"/>
                  </a:schemeClr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7" name="타원 56"/>
              <p:cNvSpPr/>
              <p:nvPr/>
            </p:nvSpPr>
            <p:spPr>
              <a:xfrm>
                <a:off x="2241675" y="1801043"/>
                <a:ext cx="84839" cy="84839"/>
              </a:xfrm>
              <a:prstGeom prst="ellipse">
                <a:avLst/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chemeClr val="accent6">
                    <a:lumMod val="75000"/>
                  </a:schemeClr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53" name="직사각형 52"/>
            <p:cNvSpPr/>
            <p:nvPr/>
          </p:nvSpPr>
          <p:spPr>
            <a:xfrm>
              <a:off x="2976116" y="2686866"/>
              <a:ext cx="3479801" cy="33188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ko-KR" altLang="en-US" sz="2400" dirty="0">
                  <a:solidFill>
                    <a:schemeClr val="bg1"/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추진근거</a:t>
              </a:r>
            </a:p>
          </p:txBody>
        </p:sp>
        <p:sp>
          <p:nvSpPr>
            <p:cNvPr id="55" name="직사각형 54"/>
            <p:cNvSpPr/>
            <p:nvPr/>
          </p:nvSpPr>
          <p:spPr>
            <a:xfrm>
              <a:off x="1167528" y="2754213"/>
              <a:ext cx="250064" cy="230832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en-US" altLang="ko-KR" sz="1500" b="1" dirty="0">
                  <a:solidFill>
                    <a:srgbClr val="FFFFFF"/>
                  </a:solidFill>
                  <a:effectLst>
                    <a:outerShdw blurRad="127000" algn="ctr" rotWithShape="0">
                      <a:prstClr val="black">
                        <a:alpha val="40000"/>
                      </a:prstClr>
                    </a:outerShdw>
                  </a:effectLst>
                  <a:latin typeface="Arial" pitchFamily="34" charset="0"/>
                  <a:ea typeface="HY견고딕" pitchFamily="18" charset="-127"/>
                  <a:cs typeface="Arial" pitchFamily="34" charset="0"/>
                </a:rPr>
                <a:t>02</a:t>
              </a:r>
            </a:p>
          </p:txBody>
        </p:sp>
      </p:grpSp>
      <p:sp>
        <p:nvSpPr>
          <p:cNvPr id="60" name="모서리가 둥근 직사각형 59"/>
          <p:cNvSpPr/>
          <p:nvPr/>
        </p:nvSpPr>
        <p:spPr>
          <a:xfrm>
            <a:off x="251520" y="2420888"/>
            <a:ext cx="8654315" cy="553611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모서리가 둥근 직사각형 60"/>
          <p:cNvSpPr/>
          <p:nvPr/>
        </p:nvSpPr>
        <p:spPr>
          <a:xfrm>
            <a:off x="251520" y="3114224"/>
            <a:ext cx="8654315" cy="553611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모서리가 둥근 직사각형 63"/>
          <p:cNvSpPr/>
          <p:nvPr/>
        </p:nvSpPr>
        <p:spPr>
          <a:xfrm>
            <a:off x="251520" y="4691815"/>
            <a:ext cx="8654315" cy="553611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TextBox 47"/>
          <p:cNvSpPr txBox="1"/>
          <p:nvPr/>
        </p:nvSpPr>
        <p:spPr>
          <a:xfrm>
            <a:off x="539553" y="2420888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고용노동부와 기초자치단체에서 수작업으로 관리하던 </a:t>
            </a:r>
            <a:r>
              <a:rPr lang="ko-KR" alt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사회적기업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정보 및 각종 지원 현황을 효율적으로 관리해야 할 필요성 증대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39553" y="3124273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고용노동부와 기초자치단체의 역할을 명확히 하고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업무처리 표준화 통해 </a:t>
            </a:r>
            <a:r>
              <a:rPr lang="ko-KR" alt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사회적기업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육성서비스의 질을 높이기 위해 합리적인 정보시스템 구축 및 운영이 필요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39553" y="4797152"/>
            <a:ext cx="80648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사회적기업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홈페이지 및 통합정보시스템 구축 운영</a:t>
            </a:r>
          </a:p>
        </p:txBody>
      </p:sp>
      <p:grpSp>
        <p:nvGrpSpPr>
          <p:cNvPr id="21" name="그룹 20"/>
          <p:cNvGrpSpPr>
            <a:grpSpLocks noChangeAspect="1"/>
          </p:cNvGrpSpPr>
          <p:nvPr/>
        </p:nvGrpSpPr>
        <p:grpSpPr>
          <a:xfrm>
            <a:off x="251520" y="5501009"/>
            <a:ext cx="8654319" cy="553612"/>
            <a:chOff x="827584" y="2608500"/>
            <a:chExt cx="7776864" cy="497481"/>
          </a:xfrm>
        </p:grpSpPr>
        <p:grpSp>
          <p:nvGrpSpPr>
            <p:cNvPr id="22" name="그룹 54"/>
            <p:cNvGrpSpPr/>
            <p:nvPr/>
          </p:nvGrpSpPr>
          <p:grpSpPr>
            <a:xfrm>
              <a:off x="827584" y="2608500"/>
              <a:ext cx="7776864" cy="497481"/>
              <a:chOff x="2118696" y="1636016"/>
              <a:chExt cx="6485752" cy="414889"/>
            </a:xfrm>
          </p:grpSpPr>
          <p:sp>
            <p:nvSpPr>
              <p:cNvPr id="25" name="모서리가 둥근 직사각형 24"/>
              <p:cNvSpPr/>
              <p:nvPr/>
            </p:nvSpPr>
            <p:spPr>
              <a:xfrm>
                <a:off x="2118696" y="1636016"/>
                <a:ext cx="6485752" cy="414889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chemeClr val="accent6">
                      <a:lumMod val="75000"/>
                    </a:schemeClr>
                  </a:gs>
                  <a:gs pos="100000">
                    <a:schemeClr val="accent6">
                      <a:lumMod val="50000"/>
                    </a:schemeClr>
                  </a:gs>
                </a:gsLst>
                <a:lin ang="5400000" scaled="0"/>
              </a:gradFill>
              <a:ln w="9525">
                <a:solidFill>
                  <a:schemeClr val="accent6">
                    <a:lumMod val="75000"/>
                  </a:schemeClr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" name="타원 25"/>
              <p:cNvSpPr/>
              <p:nvPr/>
            </p:nvSpPr>
            <p:spPr>
              <a:xfrm>
                <a:off x="2241675" y="1801043"/>
                <a:ext cx="84839" cy="84839"/>
              </a:xfrm>
              <a:prstGeom prst="ellipse">
                <a:avLst/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chemeClr val="accent6">
                    <a:lumMod val="75000"/>
                  </a:schemeClr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3" name="직사각형 22"/>
            <p:cNvSpPr/>
            <p:nvPr/>
          </p:nvSpPr>
          <p:spPr>
            <a:xfrm>
              <a:off x="2976116" y="2686866"/>
              <a:ext cx="3479801" cy="33188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ko-KR" altLang="en-US" sz="2400" dirty="0" smtClean="0">
                  <a:solidFill>
                    <a:schemeClr val="bg1"/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통합정보시스템 이용 의무화</a:t>
              </a:r>
              <a:endParaRPr lang="ko-KR" altLang="en-US" sz="2400" dirty="0">
                <a:solidFill>
                  <a:schemeClr val="bg1"/>
                </a:solidFill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1167528" y="2765915"/>
              <a:ext cx="250064" cy="207428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en-US" altLang="ko-KR" sz="1500" b="1" dirty="0" smtClean="0">
                  <a:solidFill>
                    <a:srgbClr val="FFFFFF"/>
                  </a:solidFill>
                  <a:effectLst>
                    <a:outerShdw blurRad="127000" algn="ctr" rotWithShape="0">
                      <a:prstClr val="black">
                        <a:alpha val="40000"/>
                      </a:prstClr>
                    </a:outerShdw>
                  </a:effectLst>
                  <a:latin typeface="Arial" pitchFamily="34" charset="0"/>
                  <a:ea typeface="HY견고딕" pitchFamily="18" charset="-127"/>
                  <a:cs typeface="Arial" pitchFamily="34" charset="0"/>
                </a:rPr>
                <a:t>03</a:t>
              </a:r>
              <a:endParaRPr lang="en-US" altLang="ko-KR" sz="1500" b="1" dirty="0">
                <a:solidFill>
                  <a:srgbClr val="FFFFFF"/>
                </a:solidFill>
                <a:effectLst>
                  <a:outerShdw blurRad="127000" algn="ctr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</p:txBody>
        </p:sp>
      </p:grpSp>
      <p:sp>
        <p:nvSpPr>
          <p:cNvPr id="27" name="모서리가 둥근 직사각형 26"/>
          <p:cNvSpPr/>
          <p:nvPr/>
        </p:nvSpPr>
        <p:spPr>
          <a:xfrm>
            <a:off x="258199" y="6187757"/>
            <a:ext cx="8654315" cy="553611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546232" y="6293094"/>
            <a:ext cx="80648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년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재정지원 및 지정 </a:t>
            </a:r>
            <a:r>
              <a:rPr lang="ko-KR" alt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반사항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통합정보시템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이용 필수</a:t>
            </a:r>
            <a:endParaRPr lang="ko-KR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944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>
            <a:grpSpLocks noChangeAspect="1"/>
          </p:cNvGrpSpPr>
          <p:nvPr/>
        </p:nvGrpSpPr>
        <p:grpSpPr>
          <a:xfrm>
            <a:off x="244841" y="2538743"/>
            <a:ext cx="8654319" cy="1061280"/>
            <a:chOff x="827584" y="2608500"/>
            <a:chExt cx="7776864" cy="953677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1187624" y="2807796"/>
              <a:ext cx="7200800" cy="648072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7" name="그룹 54"/>
            <p:cNvGrpSpPr/>
            <p:nvPr/>
          </p:nvGrpSpPr>
          <p:grpSpPr>
            <a:xfrm>
              <a:off x="827584" y="2608500"/>
              <a:ext cx="7776864" cy="497481"/>
              <a:chOff x="2118696" y="1636016"/>
              <a:chExt cx="6485752" cy="414889"/>
            </a:xfrm>
          </p:grpSpPr>
          <p:sp>
            <p:nvSpPr>
              <p:cNvPr id="24" name="모서리가 둥근 직사각형 23"/>
              <p:cNvSpPr/>
              <p:nvPr/>
            </p:nvSpPr>
            <p:spPr>
              <a:xfrm>
                <a:off x="2118696" y="1636016"/>
                <a:ext cx="6485752" cy="414889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chemeClr val="accent6">
                      <a:lumMod val="75000"/>
                    </a:schemeClr>
                  </a:gs>
                  <a:gs pos="100000">
                    <a:schemeClr val="accent6">
                      <a:lumMod val="50000"/>
                    </a:schemeClr>
                  </a:gs>
                </a:gsLst>
                <a:lin ang="5400000" scaled="0"/>
              </a:gradFill>
              <a:ln w="9525">
                <a:solidFill>
                  <a:schemeClr val="accent6">
                    <a:lumMod val="75000"/>
                  </a:schemeClr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5" name="타원 24"/>
              <p:cNvSpPr/>
              <p:nvPr/>
            </p:nvSpPr>
            <p:spPr>
              <a:xfrm>
                <a:off x="2241675" y="1801043"/>
                <a:ext cx="84839" cy="84839"/>
              </a:xfrm>
              <a:prstGeom prst="ellipse">
                <a:avLst/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chemeClr val="accent6">
                    <a:lumMod val="75000"/>
                  </a:schemeClr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1" name="직사각형 20"/>
            <p:cNvSpPr/>
            <p:nvPr/>
          </p:nvSpPr>
          <p:spPr>
            <a:xfrm>
              <a:off x="2976116" y="2686866"/>
              <a:ext cx="3479801" cy="33188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ko-KR" altLang="en-US" sz="2400" dirty="0">
                  <a:solidFill>
                    <a:schemeClr val="bg1"/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교육목적</a:t>
              </a:r>
              <a:endParaRPr lang="en-US" altLang="ko-KR" sz="2400" dirty="0">
                <a:solidFill>
                  <a:schemeClr val="bg1"/>
                </a:solidFill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795898" y="3105835"/>
              <a:ext cx="5840236" cy="4563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altLang="ko-KR" sz="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endParaRPr>
            </a:p>
            <a:p>
              <a:pPr algn="ctr"/>
              <a:r>
                <a:rPr lang="en-US" altLang="ko-KR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 </a:t>
              </a:r>
              <a:r>
                <a:rPr lang="ko-KR" altLang="en-US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Arial" pitchFamily="34" charset="0"/>
                </a:rPr>
                <a:t>교육의 목적 및 기대효과</a:t>
              </a:r>
            </a:p>
            <a:p>
              <a:pPr algn="ctr"/>
              <a:endPara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Arial" pitchFamily="34" charset="0"/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1167528" y="2754213"/>
              <a:ext cx="250064" cy="230832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en-US" altLang="ko-KR" sz="1500" b="1" dirty="0">
                  <a:solidFill>
                    <a:srgbClr val="FFFFFF"/>
                  </a:solidFill>
                  <a:effectLst>
                    <a:outerShdw blurRad="127000" algn="ctr" rotWithShape="0">
                      <a:prstClr val="black">
                        <a:alpha val="40000"/>
                      </a:prstClr>
                    </a:outerShdw>
                  </a:effectLst>
                  <a:latin typeface="Arial" pitchFamily="34" charset="0"/>
                  <a:ea typeface="HY견고딕" pitchFamily="18" charset="-127"/>
                  <a:cs typeface="Arial" pitchFamily="34" charset="0"/>
                </a:rPr>
                <a:t>02</a:t>
              </a: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683568" y="6329416"/>
            <a:ext cx="16119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accent5">
                    <a:lumMod val="75000"/>
                  </a:schemeClr>
                </a:solidFill>
              </a:rPr>
              <a:t>www.seis.or.kr</a:t>
            </a:r>
            <a:endParaRPr lang="ko-KR" altLang="en-US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177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그림 95" descr="지구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4149080"/>
            <a:ext cx="2529460" cy="2169666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교육목표</a:t>
            </a:r>
          </a:p>
        </p:txBody>
      </p:sp>
      <p:pic>
        <p:nvPicPr>
          <p:cNvPr id="111" name="Picture 4" descr="C:\Users\editphoto\Desktop\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6227126"/>
            <a:ext cx="2386013" cy="12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" name="Freeform 53"/>
          <p:cNvSpPr>
            <a:spLocks/>
          </p:cNvSpPr>
          <p:nvPr/>
        </p:nvSpPr>
        <p:spPr bwMode="auto">
          <a:xfrm>
            <a:off x="3153871" y="5743240"/>
            <a:ext cx="1157018" cy="963888"/>
          </a:xfrm>
          <a:custGeom>
            <a:avLst/>
            <a:gdLst>
              <a:gd name="T0" fmla="*/ 0 w 1318"/>
              <a:gd name="T1" fmla="*/ 0 h 1098"/>
              <a:gd name="T2" fmla="*/ 14 w 1318"/>
              <a:gd name="T3" fmla="*/ 15 h 1098"/>
              <a:gd name="T4" fmla="*/ 691 w 1318"/>
              <a:gd name="T5" fmla="*/ 580 h 1098"/>
              <a:gd name="T6" fmla="*/ 1299 w 1318"/>
              <a:gd name="T7" fmla="*/ 1084 h 1098"/>
              <a:gd name="T8" fmla="*/ 1318 w 1318"/>
              <a:gd name="T9" fmla="*/ 1098 h 1098"/>
              <a:gd name="T10" fmla="*/ 1301 w 1318"/>
              <a:gd name="T11" fmla="*/ 1082 h 1098"/>
              <a:gd name="T12" fmla="*/ 698 w 1318"/>
              <a:gd name="T13" fmla="*/ 573 h 1098"/>
              <a:gd name="T14" fmla="*/ 19 w 1318"/>
              <a:gd name="T15" fmla="*/ 12 h 1098"/>
              <a:gd name="T16" fmla="*/ 0 w 1318"/>
              <a:gd name="T17" fmla="*/ 0 h 10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18" h="1098">
                <a:moveTo>
                  <a:pt x="0" y="0"/>
                </a:moveTo>
                <a:lnTo>
                  <a:pt x="14" y="15"/>
                </a:lnTo>
                <a:lnTo>
                  <a:pt x="691" y="580"/>
                </a:lnTo>
                <a:lnTo>
                  <a:pt x="1299" y="1084"/>
                </a:lnTo>
                <a:lnTo>
                  <a:pt x="1318" y="1098"/>
                </a:lnTo>
                <a:lnTo>
                  <a:pt x="1301" y="1082"/>
                </a:lnTo>
                <a:lnTo>
                  <a:pt x="698" y="573"/>
                </a:lnTo>
                <a:lnTo>
                  <a:pt x="19" y="1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C0C0C0"/>
              </a:gs>
              <a:gs pos="100000">
                <a:srgbClr val="FFFFFF"/>
              </a:gs>
            </a:gsLst>
            <a:lin ang="5400000" scaled="0"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lt1"/>
              </a:solidFill>
            </a:endParaRPr>
          </a:p>
        </p:txBody>
      </p:sp>
      <p:sp>
        <p:nvSpPr>
          <p:cNvPr id="114" name="Freeform 37"/>
          <p:cNvSpPr>
            <a:spLocks/>
          </p:cNvSpPr>
          <p:nvPr/>
        </p:nvSpPr>
        <p:spPr bwMode="auto">
          <a:xfrm>
            <a:off x="109160" y="5789530"/>
            <a:ext cx="1140148" cy="357629"/>
          </a:xfrm>
          <a:custGeom>
            <a:avLst/>
            <a:gdLst>
              <a:gd name="T0" fmla="*/ 217 w 695"/>
              <a:gd name="T1" fmla="*/ 4 h 218"/>
              <a:gd name="T2" fmla="*/ 0 w 695"/>
              <a:gd name="T3" fmla="*/ 218 h 218"/>
              <a:gd name="T4" fmla="*/ 513 w 695"/>
              <a:gd name="T5" fmla="*/ 218 h 218"/>
              <a:gd name="T6" fmla="*/ 695 w 695"/>
              <a:gd name="T7" fmla="*/ 0 h 218"/>
              <a:gd name="T8" fmla="*/ 217 w 695"/>
              <a:gd name="T9" fmla="*/ 4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5" h="218">
                <a:moveTo>
                  <a:pt x="217" y="4"/>
                </a:moveTo>
                <a:lnTo>
                  <a:pt x="0" y="218"/>
                </a:lnTo>
                <a:lnTo>
                  <a:pt x="513" y="218"/>
                </a:lnTo>
                <a:lnTo>
                  <a:pt x="695" y="0"/>
                </a:lnTo>
                <a:lnTo>
                  <a:pt x="217" y="4"/>
                </a:lnTo>
                <a:close/>
              </a:path>
            </a:pathLst>
          </a:cu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16200000" scaled="1"/>
            <a:tileRect/>
          </a:gra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lt1"/>
              </a:solidFill>
            </a:endParaRPr>
          </a:p>
        </p:txBody>
      </p:sp>
      <p:sp>
        <p:nvSpPr>
          <p:cNvPr id="115" name="Freeform 33"/>
          <p:cNvSpPr>
            <a:spLocks/>
          </p:cNvSpPr>
          <p:nvPr/>
        </p:nvSpPr>
        <p:spPr bwMode="auto">
          <a:xfrm>
            <a:off x="479499" y="5784255"/>
            <a:ext cx="1351532" cy="475937"/>
          </a:xfrm>
          <a:custGeom>
            <a:avLst/>
            <a:gdLst>
              <a:gd name="T0" fmla="*/ 0 w 605"/>
              <a:gd name="T1" fmla="*/ 3 h 212"/>
              <a:gd name="T2" fmla="*/ 299 w 605"/>
              <a:gd name="T3" fmla="*/ 212 h 212"/>
              <a:gd name="T4" fmla="*/ 605 w 605"/>
              <a:gd name="T5" fmla="*/ 209 h 212"/>
              <a:gd name="T6" fmla="*/ 353 w 605"/>
              <a:gd name="T7" fmla="*/ 0 h 212"/>
              <a:gd name="T8" fmla="*/ 0 w 605"/>
              <a:gd name="T9" fmla="*/ 3 h 2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5" h="212">
                <a:moveTo>
                  <a:pt x="0" y="3"/>
                </a:moveTo>
                <a:cubicBezTo>
                  <a:pt x="42" y="189"/>
                  <a:pt x="178" y="212"/>
                  <a:pt x="299" y="212"/>
                </a:cubicBezTo>
                <a:cubicBezTo>
                  <a:pt x="440" y="212"/>
                  <a:pt x="536" y="209"/>
                  <a:pt x="605" y="209"/>
                </a:cubicBezTo>
                <a:cubicBezTo>
                  <a:pt x="452" y="207"/>
                  <a:pt x="380" y="147"/>
                  <a:pt x="353" y="0"/>
                </a:cubicBezTo>
                <a:cubicBezTo>
                  <a:pt x="264" y="0"/>
                  <a:pt x="85" y="3"/>
                  <a:pt x="0" y="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16200000" scaled="1"/>
            <a:tileRect/>
          </a:gra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lt1"/>
              </a:solidFill>
            </a:endParaRPr>
          </a:p>
        </p:txBody>
      </p:sp>
      <p:sp>
        <p:nvSpPr>
          <p:cNvPr id="116" name="Freeform 25"/>
          <p:cNvSpPr>
            <a:spLocks/>
          </p:cNvSpPr>
          <p:nvPr/>
        </p:nvSpPr>
        <p:spPr bwMode="auto">
          <a:xfrm>
            <a:off x="2416085" y="2132368"/>
            <a:ext cx="1384820" cy="1113515"/>
          </a:xfrm>
          <a:custGeom>
            <a:avLst/>
            <a:gdLst>
              <a:gd name="T0" fmla="*/ 16 w 832"/>
              <a:gd name="T1" fmla="*/ 666 h 669"/>
              <a:gd name="T2" fmla="*/ 832 w 832"/>
              <a:gd name="T3" fmla="*/ 669 h 669"/>
              <a:gd name="T4" fmla="*/ 812 w 832"/>
              <a:gd name="T5" fmla="*/ 599 h 669"/>
              <a:gd name="T6" fmla="*/ 816 w 832"/>
              <a:gd name="T7" fmla="*/ 0 h 669"/>
              <a:gd name="T8" fmla="*/ 790 w 832"/>
              <a:gd name="T9" fmla="*/ 6 h 669"/>
              <a:gd name="T10" fmla="*/ 0 w 832"/>
              <a:gd name="T11" fmla="*/ 644 h 669"/>
              <a:gd name="T12" fmla="*/ 16 w 832"/>
              <a:gd name="T13" fmla="*/ 666 h 6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32" h="669">
                <a:moveTo>
                  <a:pt x="16" y="666"/>
                </a:moveTo>
                <a:lnTo>
                  <a:pt x="832" y="669"/>
                </a:lnTo>
                <a:lnTo>
                  <a:pt x="812" y="599"/>
                </a:lnTo>
                <a:lnTo>
                  <a:pt x="816" y="0"/>
                </a:lnTo>
                <a:lnTo>
                  <a:pt x="790" y="6"/>
                </a:lnTo>
                <a:lnTo>
                  <a:pt x="0" y="644"/>
                </a:lnTo>
                <a:lnTo>
                  <a:pt x="16" y="666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0"/>
          </a:gra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lt1"/>
              </a:solidFill>
            </a:endParaRPr>
          </a:p>
        </p:txBody>
      </p:sp>
      <p:sp>
        <p:nvSpPr>
          <p:cNvPr id="117" name="Freeform 21"/>
          <p:cNvSpPr>
            <a:spLocks/>
          </p:cNvSpPr>
          <p:nvPr/>
        </p:nvSpPr>
        <p:spPr bwMode="auto">
          <a:xfrm>
            <a:off x="1066218" y="2132368"/>
            <a:ext cx="2922769" cy="4127825"/>
          </a:xfrm>
          <a:custGeom>
            <a:avLst/>
            <a:gdLst>
              <a:gd name="T0" fmla="*/ 730 w 1324"/>
              <a:gd name="T1" fmla="*/ 1491 h 1870"/>
              <a:gd name="T2" fmla="*/ 532 w 1324"/>
              <a:gd name="T3" fmla="*/ 1786 h 1870"/>
              <a:gd name="T4" fmla="*/ 354 w 1324"/>
              <a:gd name="T5" fmla="*/ 1870 h 1870"/>
              <a:gd name="T6" fmla="*/ 0 w 1324"/>
              <a:gd name="T7" fmla="*/ 1870 h 1870"/>
              <a:gd name="T8" fmla="*/ 167 w 1324"/>
              <a:gd name="T9" fmla="*/ 1798 h 1870"/>
              <a:gd name="T10" fmla="*/ 400 w 1324"/>
              <a:gd name="T11" fmla="*/ 1445 h 1870"/>
              <a:gd name="T12" fmla="*/ 804 w 1324"/>
              <a:gd name="T13" fmla="*/ 507 h 1870"/>
              <a:gd name="T14" fmla="*/ 624 w 1324"/>
              <a:gd name="T15" fmla="*/ 503 h 1870"/>
              <a:gd name="T16" fmla="*/ 1228 w 1324"/>
              <a:gd name="T17" fmla="*/ 0 h 1870"/>
              <a:gd name="T18" fmla="*/ 1324 w 1324"/>
              <a:gd name="T19" fmla="*/ 535 h 1870"/>
              <a:gd name="T20" fmla="*/ 1204 w 1324"/>
              <a:gd name="T21" fmla="*/ 530 h 1870"/>
              <a:gd name="T22" fmla="*/ 730 w 1324"/>
              <a:gd name="T23" fmla="*/ 1491 h 18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324" h="1870">
                <a:moveTo>
                  <a:pt x="730" y="1491"/>
                </a:moveTo>
                <a:cubicBezTo>
                  <a:pt x="672" y="1596"/>
                  <a:pt x="602" y="1712"/>
                  <a:pt x="532" y="1786"/>
                </a:cubicBezTo>
                <a:cubicBezTo>
                  <a:pt x="472" y="1850"/>
                  <a:pt x="382" y="1870"/>
                  <a:pt x="354" y="1870"/>
                </a:cubicBezTo>
                <a:cubicBezTo>
                  <a:pt x="284" y="1870"/>
                  <a:pt x="0" y="1870"/>
                  <a:pt x="0" y="1870"/>
                </a:cubicBezTo>
                <a:cubicBezTo>
                  <a:pt x="0" y="1870"/>
                  <a:pt x="90" y="1860"/>
                  <a:pt x="167" y="1798"/>
                </a:cubicBezTo>
                <a:cubicBezTo>
                  <a:pt x="247" y="1734"/>
                  <a:pt x="346" y="1565"/>
                  <a:pt x="400" y="1445"/>
                </a:cubicBezTo>
                <a:cubicBezTo>
                  <a:pt x="692" y="858"/>
                  <a:pt x="804" y="507"/>
                  <a:pt x="804" y="507"/>
                </a:cubicBezTo>
                <a:cubicBezTo>
                  <a:pt x="624" y="503"/>
                  <a:pt x="624" y="503"/>
                  <a:pt x="624" y="503"/>
                </a:cubicBezTo>
                <a:cubicBezTo>
                  <a:pt x="1228" y="0"/>
                  <a:pt x="1228" y="0"/>
                  <a:pt x="1228" y="0"/>
                </a:cubicBezTo>
                <a:cubicBezTo>
                  <a:pt x="1324" y="535"/>
                  <a:pt x="1324" y="535"/>
                  <a:pt x="1324" y="535"/>
                </a:cubicBezTo>
                <a:cubicBezTo>
                  <a:pt x="1204" y="530"/>
                  <a:pt x="1204" y="530"/>
                  <a:pt x="1204" y="530"/>
                </a:cubicBezTo>
                <a:cubicBezTo>
                  <a:pt x="1204" y="530"/>
                  <a:pt x="933" y="1126"/>
                  <a:pt x="730" y="1491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0"/>
          </a:gra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lt1"/>
              </a:solidFill>
            </a:endParaRPr>
          </a:p>
        </p:txBody>
      </p:sp>
      <p:sp>
        <p:nvSpPr>
          <p:cNvPr id="118" name="Freeform 29"/>
          <p:cNvSpPr>
            <a:spLocks/>
          </p:cNvSpPr>
          <p:nvPr/>
        </p:nvSpPr>
        <p:spPr bwMode="auto">
          <a:xfrm>
            <a:off x="115486" y="3247726"/>
            <a:ext cx="2762982" cy="3010982"/>
          </a:xfrm>
          <a:custGeom>
            <a:avLst/>
            <a:gdLst>
              <a:gd name="T0" fmla="*/ 410 w 1254"/>
              <a:gd name="T1" fmla="*/ 1364 h 1366"/>
              <a:gd name="T2" fmla="*/ 282 w 1254"/>
              <a:gd name="T3" fmla="*/ 1332 h 1366"/>
              <a:gd name="T4" fmla="*/ 159 w 1254"/>
              <a:gd name="T5" fmla="*/ 1161 h 1366"/>
              <a:gd name="T6" fmla="*/ 1 w 1254"/>
              <a:gd name="T7" fmla="*/ 1311 h 1366"/>
              <a:gd name="T8" fmla="*/ 0 w 1254"/>
              <a:gd name="T9" fmla="*/ 1309 h 1366"/>
              <a:gd name="T10" fmla="*/ 157 w 1254"/>
              <a:gd name="T11" fmla="*/ 1155 h 1366"/>
              <a:gd name="T12" fmla="*/ 165 w 1254"/>
              <a:gd name="T13" fmla="*/ 1155 h 1366"/>
              <a:gd name="T14" fmla="*/ 286 w 1254"/>
              <a:gd name="T15" fmla="*/ 1326 h 1366"/>
              <a:gd name="T16" fmla="*/ 410 w 1254"/>
              <a:gd name="T17" fmla="*/ 1356 h 1366"/>
              <a:gd name="T18" fmla="*/ 544 w 1254"/>
              <a:gd name="T19" fmla="*/ 1326 h 1366"/>
              <a:gd name="T20" fmla="*/ 544 w 1254"/>
              <a:gd name="T21" fmla="*/ 1326 h 1366"/>
              <a:gd name="T22" fmla="*/ 721 w 1254"/>
              <a:gd name="T23" fmla="*/ 1136 h 1366"/>
              <a:gd name="T24" fmla="*/ 721 w 1254"/>
              <a:gd name="T25" fmla="*/ 1136 h 1366"/>
              <a:gd name="T26" fmla="*/ 1222 w 1254"/>
              <a:gd name="T27" fmla="*/ 0 h 1366"/>
              <a:gd name="T28" fmla="*/ 1254 w 1254"/>
              <a:gd name="T29" fmla="*/ 1 h 1366"/>
              <a:gd name="T30" fmla="*/ 731 w 1254"/>
              <a:gd name="T31" fmla="*/ 1141 h 1366"/>
              <a:gd name="T32" fmla="*/ 731 w 1254"/>
              <a:gd name="T33" fmla="*/ 1141 h 1366"/>
              <a:gd name="T34" fmla="*/ 549 w 1254"/>
              <a:gd name="T35" fmla="*/ 1334 h 1366"/>
              <a:gd name="T36" fmla="*/ 549 w 1254"/>
              <a:gd name="T37" fmla="*/ 1334 h 1366"/>
              <a:gd name="T38" fmla="*/ 410 w 1254"/>
              <a:gd name="T39" fmla="*/ 1364 h 1366"/>
              <a:gd name="T40" fmla="*/ 410 w 1254"/>
              <a:gd name="T41" fmla="*/ 1364 h 1366"/>
              <a:gd name="T42" fmla="*/ 410 w 1254"/>
              <a:gd name="T43" fmla="*/ 1364 h 1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254" h="1366">
                <a:moveTo>
                  <a:pt x="410" y="1364"/>
                </a:moveTo>
                <a:cubicBezTo>
                  <a:pt x="380" y="1364"/>
                  <a:pt x="322" y="1353"/>
                  <a:pt x="282" y="1332"/>
                </a:cubicBezTo>
                <a:cubicBezTo>
                  <a:pt x="243" y="1310"/>
                  <a:pt x="177" y="1250"/>
                  <a:pt x="159" y="1161"/>
                </a:cubicBezTo>
                <a:cubicBezTo>
                  <a:pt x="1" y="1311"/>
                  <a:pt x="1" y="1311"/>
                  <a:pt x="1" y="1311"/>
                </a:cubicBezTo>
                <a:cubicBezTo>
                  <a:pt x="0" y="1309"/>
                  <a:pt x="0" y="1309"/>
                  <a:pt x="0" y="1309"/>
                </a:cubicBezTo>
                <a:cubicBezTo>
                  <a:pt x="157" y="1155"/>
                  <a:pt x="157" y="1155"/>
                  <a:pt x="157" y="1155"/>
                </a:cubicBezTo>
                <a:cubicBezTo>
                  <a:pt x="165" y="1155"/>
                  <a:pt x="165" y="1155"/>
                  <a:pt x="165" y="1155"/>
                </a:cubicBezTo>
                <a:cubicBezTo>
                  <a:pt x="181" y="1246"/>
                  <a:pt x="243" y="1304"/>
                  <a:pt x="286" y="1326"/>
                </a:cubicBezTo>
                <a:cubicBezTo>
                  <a:pt x="328" y="1349"/>
                  <a:pt x="372" y="1356"/>
                  <a:pt x="410" y="1356"/>
                </a:cubicBezTo>
                <a:cubicBezTo>
                  <a:pt x="441" y="1356"/>
                  <a:pt x="491" y="1356"/>
                  <a:pt x="544" y="1326"/>
                </a:cubicBezTo>
                <a:cubicBezTo>
                  <a:pt x="544" y="1326"/>
                  <a:pt x="544" y="1326"/>
                  <a:pt x="544" y="1326"/>
                </a:cubicBezTo>
                <a:cubicBezTo>
                  <a:pt x="596" y="1295"/>
                  <a:pt x="656" y="1239"/>
                  <a:pt x="721" y="1136"/>
                </a:cubicBezTo>
                <a:cubicBezTo>
                  <a:pt x="721" y="1136"/>
                  <a:pt x="721" y="1136"/>
                  <a:pt x="721" y="1136"/>
                </a:cubicBezTo>
                <a:cubicBezTo>
                  <a:pt x="908" y="834"/>
                  <a:pt x="1222" y="0"/>
                  <a:pt x="1222" y="0"/>
                </a:cubicBezTo>
                <a:cubicBezTo>
                  <a:pt x="1254" y="1"/>
                  <a:pt x="1254" y="1"/>
                  <a:pt x="1254" y="1"/>
                </a:cubicBezTo>
                <a:cubicBezTo>
                  <a:pt x="1254" y="1"/>
                  <a:pt x="946" y="795"/>
                  <a:pt x="731" y="1141"/>
                </a:cubicBezTo>
                <a:cubicBezTo>
                  <a:pt x="731" y="1141"/>
                  <a:pt x="731" y="1141"/>
                  <a:pt x="731" y="1141"/>
                </a:cubicBezTo>
                <a:cubicBezTo>
                  <a:pt x="667" y="1246"/>
                  <a:pt x="603" y="1303"/>
                  <a:pt x="549" y="1334"/>
                </a:cubicBezTo>
                <a:cubicBezTo>
                  <a:pt x="549" y="1334"/>
                  <a:pt x="549" y="1334"/>
                  <a:pt x="549" y="1334"/>
                </a:cubicBezTo>
                <a:cubicBezTo>
                  <a:pt x="495" y="1366"/>
                  <a:pt x="447" y="1364"/>
                  <a:pt x="410" y="1364"/>
                </a:cubicBezTo>
                <a:cubicBezTo>
                  <a:pt x="410" y="1364"/>
                  <a:pt x="410" y="1364"/>
                  <a:pt x="410" y="1364"/>
                </a:cubicBezTo>
                <a:cubicBezTo>
                  <a:pt x="410" y="1364"/>
                  <a:pt x="410" y="1364"/>
                  <a:pt x="410" y="1364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16200000" scaled="1"/>
            <a:tileRect/>
          </a:gra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lt1"/>
              </a:solidFill>
            </a:endParaRPr>
          </a:p>
        </p:txBody>
      </p:sp>
      <p:sp>
        <p:nvSpPr>
          <p:cNvPr id="120" name="Freeform 6"/>
          <p:cNvSpPr>
            <a:spLocks noEditPoints="1"/>
          </p:cNvSpPr>
          <p:nvPr/>
        </p:nvSpPr>
        <p:spPr bwMode="auto">
          <a:xfrm>
            <a:off x="1129853" y="3236954"/>
            <a:ext cx="1749491" cy="3011589"/>
          </a:xfrm>
          <a:custGeom>
            <a:avLst/>
            <a:gdLst>
              <a:gd name="T0" fmla="*/ 789 w 789"/>
              <a:gd name="T1" fmla="*/ 0 h 1361"/>
              <a:gd name="T2" fmla="*/ 777 w 789"/>
              <a:gd name="T3" fmla="*/ 28 h 1361"/>
              <a:gd name="T4" fmla="*/ 607 w 789"/>
              <a:gd name="T5" fmla="*/ 440 h 1361"/>
              <a:gd name="T6" fmla="*/ 265 w 789"/>
              <a:gd name="T7" fmla="*/ 1139 h 1361"/>
              <a:gd name="T8" fmla="*/ 265 w 789"/>
              <a:gd name="T9" fmla="*/ 1139 h 1361"/>
              <a:gd name="T10" fmla="*/ 83 w 789"/>
              <a:gd name="T11" fmla="*/ 1333 h 1361"/>
              <a:gd name="T12" fmla="*/ 0 w 789"/>
              <a:gd name="T13" fmla="*/ 1361 h 1361"/>
              <a:gd name="T14" fmla="*/ 85 w 789"/>
              <a:gd name="T15" fmla="*/ 1335 h 1361"/>
              <a:gd name="T16" fmla="*/ 268 w 789"/>
              <a:gd name="T17" fmla="*/ 1141 h 1361"/>
              <a:gd name="T18" fmla="*/ 610 w 789"/>
              <a:gd name="T19" fmla="*/ 441 h 1361"/>
              <a:gd name="T20" fmla="*/ 739 w 789"/>
              <a:gd name="T21" fmla="*/ 130 h 1361"/>
              <a:gd name="T22" fmla="*/ 777 w 789"/>
              <a:gd name="T23" fmla="*/ 35 h 1361"/>
              <a:gd name="T24" fmla="*/ 789 w 789"/>
              <a:gd name="T25" fmla="*/ 0 h 1361"/>
              <a:gd name="T26" fmla="*/ 789 w 789"/>
              <a:gd name="T27" fmla="*/ 0 h 1361"/>
              <a:gd name="T28" fmla="*/ 789 w 789"/>
              <a:gd name="T29" fmla="*/ 0 h 1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89" h="1361">
                <a:moveTo>
                  <a:pt x="789" y="0"/>
                </a:moveTo>
                <a:cubicBezTo>
                  <a:pt x="777" y="28"/>
                  <a:pt x="777" y="28"/>
                  <a:pt x="777" y="28"/>
                </a:cubicBezTo>
                <a:cubicBezTo>
                  <a:pt x="776" y="29"/>
                  <a:pt x="710" y="198"/>
                  <a:pt x="607" y="440"/>
                </a:cubicBezTo>
                <a:cubicBezTo>
                  <a:pt x="503" y="681"/>
                  <a:pt x="372" y="966"/>
                  <a:pt x="265" y="1139"/>
                </a:cubicBezTo>
                <a:cubicBezTo>
                  <a:pt x="265" y="1139"/>
                  <a:pt x="265" y="1139"/>
                  <a:pt x="265" y="1139"/>
                </a:cubicBezTo>
                <a:cubicBezTo>
                  <a:pt x="200" y="1244"/>
                  <a:pt x="137" y="1302"/>
                  <a:pt x="83" y="1333"/>
                </a:cubicBezTo>
                <a:cubicBezTo>
                  <a:pt x="83" y="1333"/>
                  <a:pt x="42" y="1357"/>
                  <a:pt x="0" y="1361"/>
                </a:cubicBezTo>
                <a:cubicBezTo>
                  <a:pt x="45" y="1358"/>
                  <a:pt x="85" y="1335"/>
                  <a:pt x="85" y="1335"/>
                </a:cubicBezTo>
                <a:cubicBezTo>
                  <a:pt x="139" y="1303"/>
                  <a:pt x="203" y="1246"/>
                  <a:pt x="268" y="1141"/>
                </a:cubicBezTo>
                <a:cubicBezTo>
                  <a:pt x="375" y="968"/>
                  <a:pt x="506" y="683"/>
                  <a:pt x="610" y="441"/>
                </a:cubicBezTo>
                <a:cubicBezTo>
                  <a:pt x="662" y="320"/>
                  <a:pt x="707" y="210"/>
                  <a:pt x="739" y="130"/>
                </a:cubicBezTo>
                <a:cubicBezTo>
                  <a:pt x="755" y="90"/>
                  <a:pt x="768" y="58"/>
                  <a:pt x="777" y="35"/>
                </a:cubicBezTo>
                <a:cubicBezTo>
                  <a:pt x="781" y="24"/>
                  <a:pt x="789" y="0"/>
                  <a:pt x="789" y="0"/>
                </a:cubicBezTo>
                <a:moveTo>
                  <a:pt x="789" y="0"/>
                </a:moveTo>
                <a:cubicBezTo>
                  <a:pt x="789" y="0"/>
                  <a:pt x="789" y="0"/>
                  <a:pt x="789" y="0"/>
                </a:cubicBezTo>
              </a:path>
            </a:pathLst>
          </a:cu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62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21" name="Freeform 11"/>
          <p:cNvSpPr>
            <a:spLocks/>
          </p:cNvSpPr>
          <p:nvPr/>
        </p:nvSpPr>
        <p:spPr bwMode="auto">
          <a:xfrm>
            <a:off x="2447709" y="2138010"/>
            <a:ext cx="1321572" cy="1102231"/>
          </a:xfrm>
          <a:custGeom>
            <a:avLst/>
            <a:gdLst>
              <a:gd name="T0" fmla="*/ 1434 w 1434"/>
              <a:gd name="T1" fmla="*/ 0 h 1196"/>
              <a:gd name="T2" fmla="*/ 1392 w 1434"/>
              <a:gd name="T3" fmla="*/ 36 h 1196"/>
              <a:gd name="T4" fmla="*/ 703 w 1434"/>
              <a:gd name="T5" fmla="*/ 601 h 1196"/>
              <a:gd name="T6" fmla="*/ 52 w 1434"/>
              <a:gd name="T7" fmla="*/ 1146 h 1196"/>
              <a:gd name="T8" fmla="*/ 0 w 1434"/>
              <a:gd name="T9" fmla="*/ 1196 h 1196"/>
              <a:gd name="T10" fmla="*/ 57 w 1434"/>
              <a:gd name="T11" fmla="*/ 1151 h 1196"/>
              <a:gd name="T12" fmla="*/ 710 w 1434"/>
              <a:gd name="T13" fmla="*/ 609 h 1196"/>
              <a:gd name="T14" fmla="*/ 1392 w 1434"/>
              <a:gd name="T15" fmla="*/ 38 h 1196"/>
              <a:gd name="T16" fmla="*/ 1434 w 1434"/>
              <a:gd name="T17" fmla="*/ 0 h 1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34" h="1196">
                <a:moveTo>
                  <a:pt x="1434" y="0"/>
                </a:moveTo>
                <a:lnTo>
                  <a:pt x="1392" y="36"/>
                </a:lnTo>
                <a:lnTo>
                  <a:pt x="703" y="601"/>
                </a:lnTo>
                <a:lnTo>
                  <a:pt x="52" y="1146"/>
                </a:lnTo>
                <a:lnTo>
                  <a:pt x="0" y="1196"/>
                </a:lnTo>
                <a:lnTo>
                  <a:pt x="57" y="1151"/>
                </a:lnTo>
                <a:lnTo>
                  <a:pt x="710" y="609"/>
                </a:lnTo>
                <a:lnTo>
                  <a:pt x="1392" y="38"/>
                </a:lnTo>
                <a:lnTo>
                  <a:pt x="1434" y="0"/>
                </a:lnTo>
                <a:close/>
              </a:path>
            </a:pathLst>
          </a:custGeom>
          <a:gradFill>
            <a:gsLst>
              <a:gs pos="0">
                <a:srgbClr val="E6F4D8"/>
              </a:gs>
              <a:gs pos="100000">
                <a:srgbClr val="E6F4D8"/>
              </a:gs>
            </a:gsLst>
            <a:lin ang="162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44" name="직사각형 143"/>
          <p:cNvSpPr/>
          <p:nvPr/>
        </p:nvSpPr>
        <p:spPr>
          <a:xfrm>
            <a:off x="5256584" y="3389163"/>
            <a:ext cx="413995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spc="-15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</a:t>
            </a:r>
            <a:r>
              <a:rPr lang="ko-KR" altLang="en-US" sz="1100" spc="-15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예비</a:t>
            </a:r>
            <a:r>
              <a:rPr lang="en-US" altLang="ko-KR" sz="1100" spc="-15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  <a:r>
              <a:rPr lang="ko-KR" altLang="en-US" sz="1100" spc="-15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사회적 기업 관리</a:t>
            </a:r>
          </a:p>
        </p:txBody>
      </p:sp>
      <p:grpSp>
        <p:nvGrpSpPr>
          <p:cNvPr id="5" name="그룹 1"/>
          <p:cNvGrpSpPr/>
          <p:nvPr/>
        </p:nvGrpSpPr>
        <p:grpSpPr>
          <a:xfrm>
            <a:off x="4562082" y="2820234"/>
            <a:ext cx="4185678" cy="661695"/>
            <a:chOff x="4562786" y="1994589"/>
            <a:chExt cx="4185678" cy="661695"/>
          </a:xfrm>
        </p:grpSpPr>
        <p:grpSp>
          <p:nvGrpSpPr>
            <p:cNvPr id="6" name="그룹 138"/>
            <p:cNvGrpSpPr/>
            <p:nvPr/>
          </p:nvGrpSpPr>
          <p:grpSpPr>
            <a:xfrm>
              <a:off x="4928251" y="2144948"/>
              <a:ext cx="3820213" cy="360976"/>
              <a:chOff x="2483768" y="1863591"/>
              <a:chExt cx="8503684" cy="414889"/>
            </a:xfrm>
          </p:grpSpPr>
          <p:sp>
            <p:nvSpPr>
              <p:cNvPr id="140" name="모서리가 둥근 직사각형 139"/>
              <p:cNvSpPr/>
              <p:nvPr/>
            </p:nvSpPr>
            <p:spPr>
              <a:xfrm>
                <a:off x="2483768" y="1863591"/>
                <a:ext cx="8503684" cy="414889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  <a:ln w="9525">
                <a:solidFill>
                  <a:schemeClr val="accent1">
                    <a:lumMod val="50000"/>
                  </a:schemeClr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1" name="양쪽 모서리가 둥근 사각형 140"/>
              <p:cNvSpPr/>
              <p:nvPr/>
            </p:nvSpPr>
            <p:spPr>
              <a:xfrm>
                <a:off x="2483768" y="1863591"/>
                <a:ext cx="8338490" cy="209132"/>
              </a:xfrm>
              <a:prstGeom prst="round2SameRect">
                <a:avLst>
                  <a:gd name="adj1" fmla="val 50000"/>
                  <a:gd name="adj2" fmla="val 50000"/>
                </a:avLst>
              </a:prstGeom>
              <a:solidFill>
                <a:srgbClr val="FFFFFF">
                  <a:alpha val="1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2" name="직사각형 141"/>
              <p:cNvSpPr/>
              <p:nvPr/>
            </p:nvSpPr>
            <p:spPr>
              <a:xfrm>
                <a:off x="3022665" y="1877314"/>
                <a:ext cx="6018408" cy="18000"/>
              </a:xfrm>
              <a:prstGeom prst="rect">
                <a:avLst/>
              </a:prstGeom>
              <a:gradFill>
                <a:gsLst>
                  <a:gs pos="49600">
                    <a:srgbClr val="FFFFFF"/>
                  </a:gs>
                  <a:gs pos="0">
                    <a:srgbClr val="333333">
                      <a:alpha val="0"/>
                    </a:srgbClr>
                  </a:gs>
                  <a:gs pos="100000">
                    <a:srgbClr val="5F5F5F">
                      <a:alpha val="0"/>
                    </a:srgbClr>
                  </a:gs>
                </a:gsLst>
                <a:lin ang="10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43" name="TextBox 142"/>
            <p:cNvSpPr txBox="1"/>
            <p:nvPr/>
          </p:nvSpPr>
          <p:spPr>
            <a:xfrm>
              <a:off x="5273656" y="2186937"/>
              <a:ext cx="2755432" cy="276999"/>
            </a:xfrm>
            <a:prstGeom prst="rect">
              <a:avLst/>
            </a:prstGeom>
            <a:noFill/>
            <a:effectLst>
              <a:outerShdw blurRad="1905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ko-KR" sz="1200" dirty="0" smtClean="0">
                  <a:solidFill>
                    <a:srgbClr val="FFFFFF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Arial Black" pitchFamily="34" charset="0"/>
                  <a:ea typeface="HY견고딕" pitchFamily="18" charset="-127"/>
                  <a:cs typeface="Arial" pitchFamily="34" charset="0"/>
                </a:rPr>
                <a:t>14</a:t>
              </a:r>
              <a:r>
                <a:rPr lang="ko-KR" altLang="en-US" sz="1200" dirty="0" smtClean="0">
                  <a:solidFill>
                    <a:srgbClr val="FFFFFF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Arial Black" pitchFamily="34" charset="0"/>
                  <a:ea typeface="HY견고딕" pitchFamily="18" charset="-127"/>
                  <a:cs typeface="Arial" pitchFamily="34" charset="0"/>
                </a:rPr>
                <a:t>년 통합정보시스템  </a:t>
              </a:r>
              <a:r>
                <a:rPr lang="en-US" altLang="ko-KR" sz="1200" dirty="0" smtClean="0">
                  <a:solidFill>
                    <a:srgbClr val="FFFFFF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Arial Black" pitchFamily="34" charset="0"/>
                  <a:ea typeface="HY견고딕" pitchFamily="18" charset="-127"/>
                  <a:cs typeface="Arial" pitchFamily="34" charset="0"/>
                </a:rPr>
                <a:t>OPEN</a:t>
              </a:r>
              <a:endParaRPr lang="ko-KR" altLang="en-US" sz="1200" dirty="0">
                <a:solidFill>
                  <a:srgbClr val="FFFFFF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Arial Black" pitchFamily="34" charset="0"/>
                <a:ea typeface="HY견고딕" pitchFamily="18" charset="-127"/>
                <a:cs typeface="Arial" pitchFamily="34" charset="0"/>
              </a:endParaRPr>
            </a:p>
          </p:txBody>
        </p:sp>
        <p:grpSp>
          <p:nvGrpSpPr>
            <p:cNvPr id="7" name="그룹 144"/>
            <p:cNvGrpSpPr/>
            <p:nvPr/>
          </p:nvGrpSpPr>
          <p:grpSpPr>
            <a:xfrm>
              <a:off x="4562786" y="1994589"/>
              <a:ext cx="661696" cy="661695"/>
              <a:chOff x="5056156" y="2714277"/>
              <a:chExt cx="1147647" cy="1147645"/>
            </a:xfrm>
          </p:grpSpPr>
          <p:sp>
            <p:nvSpPr>
              <p:cNvPr id="146" name="타원 145"/>
              <p:cNvSpPr/>
              <p:nvPr/>
            </p:nvSpPr>
            <p:spPr>
              <a:xfrm flipH="1">
                <a:off x="5056156" y="2714277"/>
                <a:ext cx="1147647" cy="1147645"/>
              </a:xfrm>
              <a:prstGeom prst="ellipse">
                <a:avLst/>
              </a:prstGeom>
              <a:gradFill flip="none" rotWithShape="0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9525">
                <a:solidFill>
                  <a:schemeClr val="accent1">
                    <a:lumMod val="50000"/>
                  </a:schemeClr>
                </a:solidFill>
              </a:ln>
              <a:effectLst>
                <a:outerShdw blurRad="63500" sx="101000" sy="101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7" name="막힌 원호 146"/>
              <p:cNvSpPr/>
              <p:nvPr/>
            </p:nvSpPr>
            <p:spPr>
              <a:xfrm flipH="1" flipV="1">
                <a:off x="5061125" y="2719246"/>
                <a:ext cx="1137709" cy="1137707"/>
              </a:xfrm>
              <a:prstGeom prst="blockArc">
                <a:avLst>
                  <a:gd name="adj1" fmla="val 18258436"/>
                  <a:gd name="adj2" fmla="val 4865416"/>
                  <a:gd name="adj3" fmla="val 1058"/>
                </a:avLst>
              </a:prstGeom>
              <a:gradFill flip="none" rotWithShape="0">
                <a:gsLst>
                  <a:gs pos="46000">
                    <a:srgbClr val="FFFFFF">
                      <a:alpha val="0"/>
                    </a:srgbClr>
                  </a:gs>
                  <a:gs pos="100000">
                    <a:srgbClr val="FFFFFF">
                      <a:alpha val="70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8" name="도넛 147"/>
              <p:cNvSpPr/>
              <p:nvPr/>
            </p:nvSpPr>
            <p:spPr>
              <a:xfrm>
                <a:off x="5102111" y="2760232"/>
                <a:ext cx="1055736" cy="1055734"/>
              </a:xfrm>
              <a:prstGeom prst="donut">
                <a:avLst>
                  <a:gd name="adj" fmla="val 6567"/>
                </a:avLst>
              </a:prstGeom>
              <a:solidFill>
                <a:srgbClr val="FFFFFF">
                  <a:alpha val="15000"/>
                </a:srgb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9" name="막힌 원호 148"/>
              <p:cNvSpPr/>
              <p:nvPr/>
            </p:nvSpPr>
            <p:spPr>
              <a:xfrm rot="10134846" flipH="1" flipV="1">
                <a:off x="5061125" y="2719246"/>
                <a:ext cx="1137709" cy="1137707"/>
              </a:xfrm>
              <a:prstGeom prst="blockArc">
                <a:avLst>
                  <a:gd name="adj1" fmla="val 18258436"/>
                  <a:gd name="adj2" fmla="val 4865416"/>
                  <a:gd name="adj3" fmla="val 1058"/>
                </a:avLst>
              </a:prstGeom>
              <a:gradFill flip="none" rotWithShape="1">
                <a:gsLst>
                  <a:gs pos="46000">
                    <a:srgbClr val="FFFFFF"/>
                  </a:gs>
                  <a:gs pos="2083">
                    <a:srgbClr val="FFFFFF">
                      <a:alpha val="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50" name="타원 149"/>
              <p:cNvSpPr/>
              <p:nvPr/>
            </p:nvSpPr>
            <p:spPr>
              <a:xfrm>
                <a:off x="5167751" y="2825873"/>
                <a:ext cx="924457" cy="924453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EAEAEA"/>
                  </a:gs>
                  <a:gs pos="0">
                    <a:srgbClr val="FFFFFF"/>
                  </a:gs>
                  <a:gs pos="58000">
                    <a:srgbClr val="FFFFFF"/>
                  </a:gs>
                  <a:gs pos="30000">
                    <a:srgbClr val="FFFFFF"/>
                  </a:gs>
                </a:gsLst>
                <a:lin ang="18900000" scaled="1"/>
                <a:tileRect/>
              </a:gradFill>
              <a:ln w="9525">
                <a:solidFill>
                  <a:schemeClr val="accent1">
                    <a:lumMod val="50000"/>
                  </a:schemeClr>
                </a:solidFill>
              </a:ln>
              <a:effectLst>
                <a:innerShdw blurRad="63500" dist="12700" dir="162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1" name="막힌 원호 150"/>
              <p:cNvSpPr/>
              <p:nvPr/>
            </p:nvSpPr>
            <p:spPr>
              <a:xfrm>
                <a:off x="5149211" y="2807331"/>
                <a:ext cx="961537" cy="961537"/>
              </a:xfrm>
              <a:prstGeom prst="blockArc">
                <a:avLst>
                  <a:gd name="adj1" fmla="val 18258436"/>
                  <a:gd name="adj2" fmla="val 4865416"/>
                  <a:gd name="adj3" fmla="val 1058"/>
                </a:avLst>
              </a:prstGeom>
              <a:gradFill flip="none" rotWithShape="1">
                <a:gsLst>
                  <a:gs pos="0">
                    <a:srgbClr val="FFFFFF">
                      <a:alpha val="70000"/>
                    </a:srgbClr>
                  </a:gs>
                  <a:gs pos="52000">
                    <a:srgbClr val="FFFFFF">
                      <a:alpha val="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52" name="직사각형 151"/>
            <p:cNvSpPr/>
            <p:nvPr/>
          </p:nvSpPr>
          <p:spPr>
            <a:xfrm>
              <a:off x="4631964" y="2152850"/>
              <a:ext cx="54494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chemeClr val="accent1">
                      <a:lumMod val="75000"/>
                    </a:schemeClr>
                  </a:solidFill>
                  <a:latin typeface="Arial Black" pitchFamily="34" charset="0"/>
                  <a:ea typeface="HY견고딕" pitchFamily="18" charset="-127"/>
                  <a:cs typeface="Arial" pitchFamily="34" charset="0"/>
                </a:rPr>
                <a:t>01</a:t>
              </a:r>
            </a:p>
          </p:txBody>
        </p:sp>
      </p:grpSp>
      <p:grpSp>
        <p:nvGrpSpPr>
          <p:cNvPr id="97" name="그룹 96"/>
          <p:cNvGrpSpPr/>
          <p:nvPr/>
        </p:nvGrpSpPr>
        <p:grpSpPr>
          <a:xfrm>
            <a:off x="4562082" y="3844817"/>
            <a:ext cx="4527818" cy="831244"/>
            <a:chOff x="4562082" y="4034246"/>
            <a:chExt cx="4527818" cy="831244"/>
          </a:xfrm>
        </p:grpSpPr>
        <p:sp>
          <p:nvSpPr>
            <p:cNvPr id="153" name="모서리가 둥근 직사각형 152"/>
            <p:cNvSpPr/>
            <p:nvPr/>
          </p:nvSpPr>
          <p:spPr>
            <a:xfrm>
              <a:off x="4928251" y="4185310"/>
              <a:ext cx="3820213" cy="360976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75000"/>
                  </a:schemeClr>
                </a:gs>
              </a:gsLst>
              <a:lin ang="5400000" scaled="0"/>
            </a:gradFill>
            <a:ln w="9525">
              <a:solidFill>
                <a:schemeClr val="accent2">
                  <a:lumMod val="50000"/>
                </a:schemeClr>
              </a:solidFill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4" name="양쪽 모서리가 둥근 사각형 153"/>
            <p:cNvSpPr/>
            <p:nvPr/>
          </p:nvSpPr>
          <p:spPr>
            <a:xfrm>
              <a:off x="4928251" y="4185310"/>
              <a:ext cx="3746001" cy="181956"/>
            </a:xfrm>
            <a:prstGeom prst="round2SameRect">
              <a:avLst>
                <a:gd name="adj1" fmla="val 50000"/>
                <a:gd name="adj2" fmla="val 50000"/>
              </a:avLst>
            </a:prstGeom>
            <a:solidFill>
              <a:srgbClr val="FFFFFF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5" name="직사각형 154"/>
            <p:cNvSpPr/>
            <p:nvPr/>
          </p:nvSpPr>
          <p:spPr>
            <a:xfrm>
              <a:off x="5170346" y="4197250"/>
              <a:ext cx="2703722" cy="15661"/>
            </a:xfrm>
            <a:prstGeom prst="rect">
              <a:avLst/>
            </a:prstGeom>
            <a:gradFill>
              <a:gsLst>
                <a:gs pos="49600">
                  <a:srgbClr val="FFFFFF"/>
                </a:gs>
                <a:gs pos="0">
                  <a:srgbClr val="333333">
                    <a:alpha val="0"/>
                  </a:srgbClr>
                </a:gs>
                <a:gs pos="100000">
                  <a:srgbClr val="5F5F5F">
                    <a:alpha val="0"/>
                  </a:srgb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6" name="TextBox 155"/>
            <p:cNvSpPr txBox="1"/>
            <p:nvPr/>
          </p:nvSpPr>
          <p:spPr>
            <a:xfrm>
              <a:off x="5293752" y="4237347"/>
              <a:ext cx="2648868" cy="276999"/>
            </a:xfrm>
            <a:prstGeom prst="rect">
              <a:avLst/>
            </a:prstGeom>
            <a:noFill/>
            <a:effectLst>
              <a:outerShdw blurRad="1905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rgbClr val="FFFFFF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Arial Black" pitchFamily="34" charset="0"/>
                  <a:ea typeface="HY견고딕" pitchFamily="18" charset="-127"/>
                  <a:cs typeface="Arial" pitchFamily="34" charset="0"/>
                </a:rPr>
                <a:t>2015</a:t>
              </a:r>
              <a:r>
                <a:rPr lang="ko-KR" altLang="en-US" sz="1200" dirty="0">
                  <a:solidFill>
                    <a:srgbClr val="FFFFFF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Arial Black" pitchFamily="34" charset="0"/>
                  <a:ea typeface="HY견고딕" pitchFamily="18" charset="-127"/>
                  <a:cs typeface="Arial" pitchFamily="34" charset="0"/>
                </a:rPr>
                <a:t>년 </a:t>
              </a:r>
              <a:r>
                <a:rPr lang="ko-KR" altLang="en-US" sz="1200" dirty="0" smtClean="0">
                  <a:solidFill>
                    <a:srgbClr val="FFFFFF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Arial Black" pitchFamily="34" charset="0"/>
                  <a:ea typeface="HY견고딕" pitchFamily="18" charset="-127"/>
                  <a:cs typeface="Arial" pitchFamily="34" charset="0"/>
                </a:rPr>
                <a:t>구축  </a:t>
              </a:r>
              <a:r>
                <a:rPr lang="en-US" altLang="ko-KR" sz="1200" dirty="0" smtClean="0">
                  <a:solidFill>
                    <a:srgbClr val="FFFFFF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Arial Black" pitchFamily="34" charset="0"/>
                  <a:ea typeface="HY견고딕" pitchFamily="18" charset="-127"/>
                  <a:cs typeface="Arial" pitchFamily="34" charset="0"/>
                </a:rPr>
                <a:t>2</a:t>
              </a:r>
              <a:r>
                <a:rPr lang="ko-KR" altLang="en-US" sz="1200" dirty="0" smtClean="0">
                  <a:solidFill>
                    <a:srgbClr val="FFFFFF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Arial Black" pitchFamily="34" charset="0"/>
                  <a:ea typeface="HY견고딕" pitchFamily="18" charset="-127"/>
                  <a:cs typeface="Arial" pitchFamily="34" charset="0"/>
                </a:rPr>
                <a:t>단계</a:t>
              </a:r>
              <a:endParaRPr lang="ko-KR" altLang="en-US" sz="1200" dirty="0">
                <a:solidFill>
                  <a:srgbClr val="FFFFFF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Arial Black" pitchFamily="34" charset="0"/>
                <a:ea typeface="HY견고딕" pitchFamily="18" charset="-127"/>
                <a:cs typeface="Arial" pitchFamily="34" charset="0"/>
              </a:endParaRPr>
            </a:p>
          </p:txBody>
        </p:sp>
        <p:sp>
          <p:nvSpPr>
            <p:cNvPr id="157" name="직사각형 156"/>
            <p:cNvSpPr/>
            <p:nvPr/>
          </p:nvSpPr>
          <p:spPr>
            <a:xfrm>
              <a:off x="5250506" y="4603880"/>
              <a:ext cx="3839394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100" spc="-15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(</a:t>
              </a:r>
              <a:r>
                <a:rPr lang="ko-KR" altLang="en-US" sz="1100" spc="-15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예비</a:t>
              </a:r>
              <a:r>
                <a:rPr lang="en-US" altLang="ko-KR" sz="1100" spc="-15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)</a:t>
              </a:r>
              <a:r>
                <a:rPr lang="ko-KR" altLang="en-US" sz="1100" spc="-15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사회적 기업 재정 지원 업무기능</a:t>
              </a:r>
            </a:p>
          </p:txBody>
        </p:sp>
        <p:grpSp>
          <p:nvGrpSpPr>
            <p:cNvPr id="8" name="그룹 171"/>
            <p:cNvGrpSpPr/>
            <p:nvPr/>
          </p:nvGrpSpPr>
          <p:grpSpPr>
            <a:xfrm>
              <a:off x="4562082" y="4034246"/>
              <a:ext cx="662400" cy="662400"/>
              <a:chOff x="5056156" y="3966102"/>
              <a:chExt cx="1147647" cy="1147645"/>
            </a:xfrm>
          </p:grpSpPr>
          <p:sp>
            <p:nvSpPr>
              <p:cNvPr id="173" name="타원 172"/>
              <p:cNvSpPr/>
              <p:nvPr/>
            </p:nvSpPr>
            <p:spPr>
              <a:xfrm flipH="1">
                <a:off x="5056156" y="3966102"/>
                <a:ext cx="1147647" cy="1147645"/>
              </a:xfrm>
              <a:prstGeom prst="ellipse">
                <a:avLst/>
              </a:prstGeom>
              <a:gradFill flip="none" rotWithShape="0"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9525">
                <a:solidFill>
                  <a:schemeClr val="accent2">
                    <a:lumMod val="50000"/>
                  </a:schemeClr>
                </a:solidFill>
              </a:ln>
              <a:effectLst>
                <a:outerShdw blurRad="63500" sx="101000" sy="101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4" name="막힌 원호 173"/>
              <p:cNvSpPr/>
              <p:nvPr/>
            </p:nvSpPr>
            <p:spPr>
              <a:xfrm flipH="1" flipV="1">
                <a:off x="5061125" y="3971071"/>
                <a:ext cx="1137709" cy="1137707"/>
              </a:xfrm>
              <a:prstGeom prst="blockArc">
                <a:avLst>
                  <a:gd name="adj1" fmla="val 18258436"/>
                  <a:gd name="adj2" fmla="val 4865416"/>
                  <a:gd name="adj3" fmla="val 1058"/>
                </a:avLst>
              </a:prstGeom>
              <a:gradFill flip="none" rotWithShape="0">
                <a:gsLst>
                  <a:gs pos="46000">
                    <a:srgbClr val="FFFFFF">
                      <a:alpha val="0"/>
                    </a:srgbClr>
                  </a:gs>
                  <a:gs pos="100000">
                    <a:srgbClr val="FFFFFF">
                      <a:alpha val="70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75" name="도넛 174"/>
              <p:cNvSpPr/>
              <p:nvPr/>
            </p:nvSpPr>
            <p:spPr>
              <a:xfrm>
                <a:off x="5102111" y="4012057"/>
                <a:ext cx="1055736" cy="1055734"/>
              </a:xfrm>
              <a:prstGeom prst="donut">
                <a:avLst>
                  <a:gd name="adj" fmla="val 6567"/>
                </a:avLst>
              </a:prstGeom>
              <a:solidFill>
                <a:srgbClr val="FFFFFF">
                  <a:alpha val="15000"/>
                </a:srgb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76" name="막힌 원호 175"/>
              <p:cNvSpPr/>
              <p:nvPr/>
            </p:nvSpPr>
            <p:spPr>
              <a:xfrm rot="10134846" flipH="1" flipV="1">
                <a:off x="5061125" y="3971071"/>
                <a:ext cx="1137709" cy="1137707"/>
              </a:xfrm>
              <a:prstGeom prst="blockArc">
                <a:avLst>
                  <a:gd name="adj1" fmla="val 18258436"/>
                  <a:gd name="adj2" fmla="val 4865416"/>
                  <a:gd name="adj3" fmla="val 1058"/>
                </a:avLst>
              </a:prstGeom>
              <a:gradFill flip="none" rotWithShape="1">
                <a:gsLst>
                  <a:gs pos="46000">
                    <a:srgbClr val="FFFFFF"/>
                  </a:gs>
                  <a:gs pos="2083">
                    <a:srgbClr val="FFFFFF">
                      <a:alpha val="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77" name="타원 176"/>
              <p:cNvSpPr/>
              <p:nvPr/>
            </p:nvSpPr>
            <p:spPr>
              <a:xfrm>
                <a:off x="5167751" y="4077698"/>
                <a:ext cx="924457" cy="924453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EAEAEA"/>
                  </a:gs>
                  <a:gs pos="0">
                    <a:srgbClr val="FFFFFF"/>
                  </a:gs>
                  <a:gs pos="58000">
                    <a:srgbClr val="FFFFFF"/>
                  </a:gs>
                  <a:gs pos="30000">
                    <a:srgbClr val="FFFFFF"/>
                  </a:gs>
                </a:gsLst>
                <a:lin ang="18900000" scaled="1"/>
                <a:tileRect/>
              </a:gradFill>
              <a:ln w="9525">
                <a:solidFill>
                  <a:schemeClr val="accent2">
                    <a:lumMod val="50000"/>
                  </a:schemeClr>
                </a:solidFill>
              </a:ln>
              <a:effectLst>
                <a:innerShdw blurRad="63500" dist="12700" dir="162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8" name="막힌 원호 177"/>
              <p:cNvSpPr/>
              <p:nvPr/>
            </p:nvSpPr>
            <p:spPr>
              <a:xfrm>
                <a:off x="5149211" y="4059156"/>
                <a:ext cx="961537" cy="961537"/>
              </a:xfrm>
              <a:prstGeom prst="blockArc">
                <a:avLst>
                  <a:gd name="adj1" fmla="val 18258436"/>
                  <a:gd name="adj2" fmla="val 4865416"/>
                  <a:gd name="adj3" fmla="val 1058"/>
                </a:avLst>
              </a:prstGeom>
              <a:gradFill flip="none" rotWithShape="1">
                <a:gsLst>
                  <a:gs pos="0">
                    <a:srgbClr val="FFFFFF">
                      <a:alpha val="70000"/>
                    </a:srgbClr>
                  </a:gs>
                  <a:gs pos="52000">
                    <a:srgbClr val="FFFFFF">
                      <a:alpha val="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79" name="직사각형 178"/>
            <p:cNvSpPr/>
            <p:nvPr/>
          </p:nvSpPr>
          <p:spPr>
            <a:xfrm>
              <a:off x="4631964" y="4193212"/>
              <a:ext cx="54494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chemeClr val="accent2">
                      <a:lumMod val="75000"/>
                    </a:schemeClr>
                  </a:solidFill>
                  <a:latin typeface="Arial Black" pitchFamily="34" charset="0"/>
                  <a:ea typeface="HY견고딕" pitchFamily="18" charset="-127"/>
                  <a:cs typeface="Arial" pitchFamily="34" charset="0"/>
                </a:rPr>
                <a:t>02</a:t>
              </a:r>
            </a:p>
          </p:txBody>
        </p:sp>
      </p:grpSp>
      <p:grpSp>
        <p:nvGrpSpPr>
          <p:cNvPr id="98" name="그룹 97"/>
          <p:cNvGrpSpPr/>
          <p:nvPr/>
        </p:nvGrpSpPr>
        <p:grpSpPr>
          <a:xfrm>
            <a:off x="4562082" y="4898278"/>
            <a:ext cx="4185678" cy="859442"/>
            <a:chOff x="4562082" y="5157192"/>
            <a:chExt cx="4185678" cy="859442"/>
          </a:xfrm>
        </p:grpSpPr>
        <p:sp>
          <p:nvSpPr>
            <p:cNvPr id="80" name="직사각형 79"/>
            <p:cNvSpPr/>
            <p:nvPr/>
          </p:nvSpPr>
          <p:spPr>
            <a:xfrm>
              <a:off x="5250506" y="5755024"/>
              <a:ext cx="3353942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100" spc="-150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(</a:t>
              </a:r>
              <a:r>
                <a:rPr lang="ko-KR" altLang="en-US" sz="1100" spc="-150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예비</a:t>
              </a:r>
              <a:r>
                <a:rPr lang="en-US" altLang="ko-KR" sz="1100" spc="-150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)</a:t>
              </a:r>
              <a:r>
                <a:rPr lang="ko-KR" altLang="en-US" sz="1100" spc="-150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사회적 </a:t>
              </a:r>
              <a:r>
                <a:rPr lang="ko-KR" altLang="en-US" sz="1100" spc="-15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기업 지정 </a:t>
              </a:r>
              <a:r>
                <a:rPr lang="en-US" altLang="ko-KR" sz="1100" spc="-150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, </a:t>
              </a:r>
              <a:r>
                <a:rPr lang="ko-KR" altLang="en-US" sz="1100" spc="-150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및  재정지원 민원서식  온라인화</a:t>
              </a:r>
              <a:endParaRPr lang="ko-KR" altLang="en-US" sz="1100" spc="-15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grpSp>
          <p:nvGrpSpPr>
            <p:cNvPr id="9" name="그룹 80"/>
            <p:cNvGrpSpPr/>
            <p:nvPr/>
          </p:nvGrpSpPr>
          <p:grpSpPr>
            <a:xfrm>
              <a:off x="4562082" y="5157192"/>
              <a:ext cx="4185678" cy="661695"/>
              <a:chOff x="4562786" y="1994589"/>
              <a:chExt cx="4185678" cy="661695"/>
            </a:xfrm>
          </p:grpSpPr>
          <p:grpSp>
            <p:nvGrpSpPr>
              <p:cNvPr id="10" name="그룹 81"/>
              <p:cNvGrpSpPr/>
              <p:nvPr/>
            </p:nvGrpSpPr>
            <p:grpSpPr>
              <a:xfrm>
                <a:off x="4928251" y="2144948"/>
                <a:ext cx="3820213" cy="360976"/>
                <a:chOff x="2483768" y="1863591"/>
                <a:chExt cx="8503684" cy="414889"/>
              </a:xfrm>
            </p:grpSpPr>
            <p:sp>
              <p:nvSpPr>
                <p:cNvPr id="92" name="모서리가 둥근 직사각형 91"/>
                <p:cNvSpPr/>
                <p:nvPr/>
              </p:nvSpPr>
              <p:spPr>
                <a:xfrm>
                  <a:off x="2483768" y="1863591"/>
                  <a:ext cx="8503684" cy="414889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0">
                      <a:schemeClr val="accent3"/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 scaled="0"/>
                </a:gradFill>
                <a:ln w="9525"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3" name="양쪽 모서리가 둥근 사각형 92"/>
                <p:cNvSpPr/>
                <p:nvPr/>
              </p:nvSpPr>
              <p:spPr>
                <a:xfrm>
                  <a:off x="2483768" y="1863591"/>
                  <a:ext cx="8338490" cy="209132"/>
                </a:xfrm>
                <a:prstGeom prst="round2SameRect">
                  <a:avLst>
                    <a:gd name="adj1" fmla="val 50000"/>
                    <a:gd name="adj2" fmla="val 50000"/>
                  </a:avLst>
                </a:prstGeom>
                <a:solidFill>
                  <a:srgbClr val="FFFFFF">
                    <a:alpha val="15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4" name="직사각형 93"/>
                <p:cNvSpPr/>
                <p:nvPr/>
              </p:nvSpPr>
              <p:spPr>
                <a:xfrm>
                  <a:off x="3022665" y="1877314"/>
                  <a:ext cx="6018408" cy="18000"/>
                </a:xfrm>
                <a:prstGeom prst="rect">
                  <a:avLst/>
                </a:prstGeom>
                <a:gradFill>
                  <a:gsLst>
                    <a:gs pos="49600">
                      <a:srgbClr val="FFFFFF"/>
                    </a:gs>
                    <a:gs pos="0">
                      <a:srgbClr val="333333">
                        <a:alpha val="0"/>
                      </a:srgbClr>
                    </a:gs>
                    <a:gs pos="100000">
                      <a:srgbClr val="5F5F5F">
                        <a:alpha val="0"/>
                      </a:srgbClr>
                    </a:gs>
                  </a:gsLst>
                  <a:lin ang="108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83" name="TextBox 82"/>
              <p:cNvSpPr txBox="1"/>
              <p:nvPr/>
            </p:nvSpPr>
            <p:spPr>
              <a:xfrm>
                <a:off x="5292080" y="2202237"/>
                <a:ext cx="3158260" cy="276999"/>
              </a:xfrm>
              <a:prstGeom prst="rect">
                <a:avLst/>
              </a:prstGeom>
              <a:noFill/>
              <a:effectLst>
                <a:outerShdw blurRad="190500" algn="ctr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200" dirty="0" smtClean="0">
                    <a:solidFill>
                      <a:srgbClr val="FFFFFF"/>
                    </a:solidFill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Arial Black" pitchFamily="34" charset="0"/>
                    <a:ea typeface="HY견고딕" pitchFamily="18" charset="-127"/>
                    <a:cs typeface="Arial" pitchFamily="34" charset="0"/>
                  </a:rPr>
                  <a:t>2016</a:t>
                </a:r>
                <a:r>
                  <a:rPr lang="ko-KR" altLang="en-US" sz="1200" dirty="0" smtClean="0">
                    <a:solidFill>
                      <a:srgbClr val="FFFFFF"/>
                    </a:solidFill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Arial Black" pitchFamily="34" charset="0"/>
                    <a:ea typeface="HY견고딕" pitchFamily="18" charset="-127"/>
                    <a:cs typeface="Arial" pitchFamily="34" charset="0"/>
                  </a:rPr>
                  <a:t>년 통합정보시스템 이용 권고  </a:t>
                </a:r>
                <a:endParaRPr lang="ko-KR" altLang="en-US" sz="1200" dirty="0">
                  <a:solidFill>
                    <a:srgbClr val="FFFFFF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Arial Black" pitchFamily="34" charset="0"/>
                  <a:ea typeface="HY견고딕" pitchFamily="18" charset="-127"/>
                  <a:cs typeface="Arial" pitchFamily="34" charset="0"/>
                </a:endParaRPr>
              </a:p>
            </p:txBody>
          </p:sp>
          <p:grpSp>
            <p:nvGrpSpPr>
              <p:cNvPr id="11" name="그룹 83"/>
              <p:cNvGrpSpPr/>
              <p:nvPr/>
            </p:nvGrpSpPr>
            <p:grpSpPr>
              <a:xfrm>
                <a:off x="4562786" y="1994589"/>
                <a:ext cx="661696" cy="661695"/>
                <a:chOff x="5056156" y="2714277"/>
                <a:chExt cx="1147647" cy="1147645"/>
              </a:xfrm>
            </p:grpSpPr>
            <p:sp>
              <p:nvSpPr>
                <p:cNvPr id="86" name="타원 85"/>
                <p:cNvSpPr/>
                <p:nvPr/>
              </p:nvSpPr>
              <p:spPr>
                <a:xfrm flipH="1">
                  <a:off x="5056156" y="2714277"/>
                  <a:ext cx="1147647" cy="1147645"/>
                </a:xfrm>
                <a:prstGeom prst="ellipse">
                  <a:avLst/>
                </a:prstGeom>
                <a:gradFill flip="none" rotWithShape="0">
                  <a:gsLst>
                    <a:gs pos="0">
                      <a:schemeClr val="accent3"/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9525"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63500" sx="101000" sy="101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87" name="막힌 원호 86"/>
                <p:cNvSpPr/>
                <p:nvPr/>
              </p:nvSpPr>
              <p:spPr>
                <a:xfrm flipH="1" flipV="1">
                  <a:off x="5061125" y="2719246"/>
                  <a:ext cx="1137709" cy="1137707"/>
                </a:xfrm>
                <a:prstGeom prst="blockArc">
                  <a:avLst>
                    <a:gd name="adj1" fmla="val 18258436"/>
                    <a:gd name="adj2" fmla="val 4865416"/>
                    <a:gd name="adj3" fmla="val 1058"/>
                  </a:avLst>
                </a:prstGeom>
                <a:gradFill flip="none" rotWithShape="0">
                  <a:gsLst>
                    <a:gs pos="46000">
                      <a:srgbClr val="FFFFFF">
                        <a:alpha val="0"/>
                      </a:srgbClr>
                    </a:gs>
                    <a:gs pos="100000">
                      <a:srgbClr val="FFFFFF">
                        <a:alpha val="70000"/>
                      </a:srgb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8" name="도넛 87"/>
                <p:cNvSpPr/>
                <p:nvPr/>
              </p:nvSpPr>
              <p:spPr>
                <a:xfrm>
                  <a:off x="5102111" y="2760232"/>
                  <a:ext cx="1055736" cy="1055734"/>
                </a:xfrm>
                <a:prstGeom prst="donut">
                  <a:avLst>
                    <a:gd name="adj" fmla="val 6567"/>
                  </a:avLst>
                </a:prstGeom>
                <a:solidFill>
                  <a:srgbClr val="FFFFFF">
                    <a:alpha val="15000"/>
                  </a:srgbClr>
                </a:solidFill>
                <a:ln w="952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9" name="막힌 원호 88"/>
                <p:cNvSpPr/>
                <p:nvPr/>
              </p:nvSpPr>
              <p:spPr>
                <a:xfrm rot="10134846" flipH="1" flipV="1">
                  <a:off x="5061125" y="2719246"/>
                  <a:ext cx="1137709" cy="1137707"/>
                </a:xfrm>
                <a:prstGeom prst="blockArc">
                  <a:avLst>
                    <a:gd name="adj1" fmla="val 18258436"/>
                    <a:gd name="adj2" fmla="val 4865416"/>
                    <a:gd name="adj3" fmla="val 1058"/>
                  </a:avLst>
                </a:prstGeom>
                <a:gradFill flip="none" rotWithShape="1">
                  <a:gsLst>
                    <a:gs pos="46000">
                      <a:srgbClr val="FFFFFF"/>
                    </a:gs>
                    <a:gs pos="2083">
                      <a:srgbClr val="FFFFFF">
                        <a:alpha val="0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0" name="타원 89"/>
                <p:cNvSpPr/>
                <p:nvPr/>
              </p:nvSpPr>
              <p:spPr>
                <a:xfrm>
                  <a:off x="5167751" y="2825873"/>
                  <a:ext cx="924457" cy="924453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EAEAEA"/>
                    </a:gs>
                    <a:gs pos="0">
                      <a:srgbClr val="FFFFFF"/>
                    </a:gs>
                    <a:gs pos="58000">
                      <a:srgbClr val="FFFFFF"/>
                    </a:gs>
                    <a:gs pos="30000">
                      <a:srgbClr val="FFFFFF"/>
                    </a:gs>
                  </a:gsLst>
                  <a:lin ang="18900000" scaled="1"/>
                  <a:tileRect/>
                </a:gradFill>
                <a:ln w="9525">
                  <a:solidFill>
                    <a:schemeClr val="accent3">
                      <a:lumMod val="50000"/>
                    </a:schemeClr>
                  </a:solidFill>
                </a:ln>
                <a:effectLst>
                  <a:innerShdw blurRad="63500" dist="12700" dir="162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1" name="막힌 원호 90"/>
                <p:cNvSpPr/>
                <p:nvPr/>
              </p:nvSpPr>
              <p:spPr>
                <a:xfrm>
                  <a:off x="5149211" y="2807331"/>
                  <a:ext cx="961537" cy="961537"/>
                </a:xfrm>
                <a:prstGeom prst="blockArc">
                  <a:avLst>
                    <a:gd name="adj1" fmla="val 18258436"/>
                    <a:gd name="adj2" fmla="val 4865416"/>
                    <a:gd name="adj3" fmla="val 1058"/>
                  </a:avLst>
                </a:prstGeom>
                <a:gradFill flip="none" rotWithShape="1">
                  <a:gsLst>
                    <a:gs pos="0">
                      <a:srgbClr val="FFFFFF">
                        <a:alpha val="70000"/>
                      </a:srgbClr>
                    </a:gs>
                    <a:gs pos="52000">
                      <a:srgbClr val="FFFFFF">
                        <a:alpha val="0"/>
                      </a:srgb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85" name="직사각형 84"/>
              <p:cNvSpPr/>
              <p:nvPr/>
            </p:nvSpPr>
            <p:spPr>
              <a:xfrm>
                <a:off x="4631964" y="2152850"/>
                <a:ext cx="544948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ko-KR" dirty="0">
                    <a:solidFill>
                      <a:schemeClr val="accent3">
                        <a:lumMod val="75000"/>
                      </a:schemeClr>
                    </a:solidFill>
                    <a:latin typeface="Arial Black" pitchFamily="34" charset="0"/>
                    <a:ea typeface="HY견고딕" pitchFamily="18" charset="-127"/>
                    <a:cs typeface="Arial" pitchFamily="34" charset="0"/>
                  </a:rPr>
                  <a:t>03</a:t>
                </a:r>
              </a:p>
            </p:txBody>
          </p:sp>
        </p:grpSp>
      </p:grpSp>
      <p:grpSp>
        <p:nvGrpSpPr>
          <p:cNvPr id="75" name="그룹 74"/>
          <p:cNvGrpSpPr>
            <a:grpSpLocks noChangeAspect="1"/>
          </p:cNvGrpSpPr>
          <p:nvPr/>
        </p:nvGrpSpPr>
        <p:grpSpPr>
          <a:xfrm>
            <a:off x="387160" y="1384997"/>
            <a:ext cx="8439709" cy="819867"/>
            <a:chOff x="1015033" y="1863591"/>
            <a:chExt cx="7094279" cy="414889"/>
          </a:xfrm>
        </p:grpSpPr>
        <p:sp>
          <p:nvSpPr>
            <p:cNvPr id="76" name="모서리가 둥근 직사각형 75"/>
            <p:cNvSpPr/>
            <p:nvPr/>
          </p:nvSpPr>
          <p:spPr>
            <a:xfrm>
              <a:off x="1015033" y="1863591"/>
              <a:ext cx="7094279" cy="414889"/>
            </a:xfrm>
            <a:prstGeom prst="roundRect">
              <a:avLst>
                <a:gd name="adj" fmla="val 50000"/>
              </a:avLst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직사각형 83"/>
            <p:cNvSpPr/>
            <p:nvPr/>
          </p:nvSpPr>
          <p:spPr>
            <a:xfrm>
              <a:off x="2111591" y="1908292"/>
              <a:ext cx="5406088" cy="327072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lvl="0" algn="ctr">
                <a:lnSpc>
                  <a:spcPct val="150000"/>
                </a:lnSpc>
                <a:defRPr/>
              </a:pPr>
              <a:r>
                <a:rPr lang="ko-KR" altLang="en-US" sz="1400" dirty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  <a:cs typeface="Arial" pitchFamily="34" charset="0"/>
                </a:rPr>
                <a:t>예비사회적 기업 및 인증사회적 기업이 통합정보시스템을 이용하여 재정지원 및 각종 지원 사업에 대한 쉽고 편리한 </a:t>
              </a:r>
              <a:r>
                <a:rPr lang="ko-KR" altLang="en-US" sz="140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  <a:cs typeface="Arial" pitchFamily="34" charset="0"/>
                </a:rPr>
                <a:t>이용 도모</a:t>
              </a:r>
              <a:endParaRPr lang="ko-KR" altLang="en-US" sz="14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endParaRPr>
            </a:p>
          </p:txBody>
        </p:sp>
      </p:grpSp>
      <p:grpSp>
        <p:nvGrpSpPr>
          <p:cNvPr id="82" name="그룹 81"/>
          <p:cNvGrpSpPr/>
          <p:nvPr/>
        </p:nvGrpSpPr>
        <p:grpSpPr>
          <a:xfrm>
            <a:off x="139839" y="1196752"/>
            <a:ext cx="1551841" cy="1166615"/>
            <a:chOff x="211847" y="1052736"/>
            <a:chExt cx="1551841" cy="1166615"/>
          </a:xfrm>
        </p:grpSpPr>
        <p:sp>
          <p:nvSpPr>
            <p:cNvPr id="79" name="타원 78"/>
            <p:cNvSpPr/>
            <p:nvPr/>
          </p:nvSpPr>
          <p:spPr>
            <a:xfrm>
              <a:off x="404457" y="1052736"/>
              <a:ext cx="1166620" cy="1166615"/>
            </a:xfrm>
            <a:prstGeom prst="ellipse">
              <a:avLst/>
            </a:prstGeom>
            <a:gradFill flip="none" rotWithShape="1">
              <a:gsLst>
                <a:gs pos="100000">
                  <a:srgbClr val="EAEAEA"/>
                </a:gs>
                <a:gs pos="0">
                  <a:srgbClr val="FFFFFF"/>
                </a:gs>
                <a:gs pos="58000">
                  <a:srgbClr val="FFFFFF"/>
                </a:gs>
                <a:gs pos="30000">
                  <a:srgbClr val="FFFFFF"/>
                </a:gs>
              </a:gsLst>
              <a:lin ang="18900000" scaled="1"/>
              <a:tileRect/>
            </a:gradFill>
            <a:ln w="9525">
              <a:solidFill>
                <a:schemeClr val="accent1">
                  <a:lumMod val="50000"/>
                </a:schemeClr>
              </a:solidFill>
            </a:ln>
            <a:effectLst>
              <a:innerShdw blurRad="63500" dist="127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직사각형 80"/>
            <p:cNvSpPr/>
            <p:nvPr/>
          </p:nvSpPr>
          <p:spPr>
            <a:xfrm>
              <a:off x="211847" y="1312878"/>
              <a:ext cx="155184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dirty="0">
                  <a:solidFill>
                    <a:schemeClr val="accent6">
                      <a:lumMod val="75000"/>
                    </a:schemeClr>
                  </a:solidFill>
                  <a:latin typeface="Arial Black" pitchFamily="34" charset="0"/>
                  <a:ea typeface="HY견고딕" pitchFamily="18" charset="-127"/>
                  <a:cs typeface="Arial" pitchFamily="34" charset="0"/>
                </a:rPr>
                <a:t>기대</a:t>
              </a:r>
              <a:endParaRPr lang="en-US" altLang="ko-KR" dirty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  <a:ea typeface="HY견고딕" pitchFamily="18" charset="-127"/>
                <a:cs typeface="Arial" pitchFamily="34" charset="0"/>
              </a:endParaRPr>
            </a:p>
            <a:p>
              <a:pPr algn="ctr"/>
              <a:r>
                <a:rPr lang="ko-KR" altLang="en-US" dirty="0">
                  <a:solidFill>
                    <a:schemeClr val="accent6">
                      <a:lumMod val="75000"/>
                    </a:schemeClr>
                  </a:solidFill>
                  <a:latin typeface="Arial Black" pitchFamily="34" charset="0"/>
                  <a:ea typeface="HY견고딕" pitchFamily="18" charset="-127"/>
                  <a:cs typeface="Arial" pitchFamily="34" charset="0"/>
                </a:rPr>
                <a:t>효과</a:t>
              </a:r>
              <a:endParaRPr lang="en-US" altLang="ko-KR" dirty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  <a:ea typeface="HY견고딕" pitchFamily="18" charset="-127"/>
                <a:cs typeface="Arial" pitchFamily="34" charset="0"/>
              </a:endParaRPr>
            </a:p>
          </p:txBody>
        </p:sp>
      </p:grpSp>
      <p:sp>
        <p:nvSpPr>
          <p:cNvPr id="95" name="TextBox 94"/>
          <p:cNvSpPr txBox="1"/>
          <p:nvPr/>
        </p:nvSpPr>
        <p:spPr>
          <a:xfrm rot="17802470">
            <a:off x="1306738" y="4376979"/>
            <a:ext cx="282438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ko-KR" altLang="en-US" sz="1500" b="1" dirty="0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통합 정보시스템의 이해도 확대</a:t>
            </a:r>
            <a:endParaRPr lang="en-US" altLang="ko-KR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65" name="그룹 64"/>
          <p:cNvGrpSpPr/>
          <p:nvPr/>
        </p:nvGrpSpPr>
        <p:grpSpPr>
          <a:xfrm>
            <a:off x="4572000" y="5881926"/>
            <a:ext cx="4680520" cy="859442"/>
            <a:chOff x="4562082" y="5157192"/>
            <a:chExt cx="4680520" cy="859442"/>
          </a:xfrm>
        </p:grpSpPr>
        <p:sp>
          <p:nvSpPr>
            <p:cNvPr id="66" name="직사각형 65"/>
            <p:cNvSpPr/>
            <p:nvPr/>
          </p:nvSpPr>
          <p:spPr>
            <a:xfrm>
              <a:off x="5250506" y="5755024"/>
              <a:ext cx="3992096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100" spc="-150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(</a:t>
              </a:r>
              <a:r>
                <a:rPr lang="ko-KR" altLang="en-US" sz="1100" spc="-150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예비</a:t>
              </a:r>
              <a:r>
                <a:rPr lang="en-US" altLang="ko-KR" sz="1100" spc="-150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)</a:t>
              </a:r>
              <a:r>
                <a:rPr lang="ko-KR" altLang="en-US" sz="1100" spc="-150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사회적 </a:t>
              </a:r>
              <a:r>
                <a:rPr lang="ko-KR" altLang="en-US" sz="1100" spc="-15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기업 지정 </a:t>
              </a:r>
              <a:r>
                <a:rPr lang="en-US" altLang="ko-KR" sz="1100" spc="-150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, </a:t>
              </a:r>
              <a:r>
                <a:rPr lang="ko-KR" altLang="en-US" sz="1100" spc="-150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및  재정지원 민원서식  온라인 이용  의무화</a:t>
              </a:r>
              <a:endParaRPr lang="ko-KR" altLang="en-US" sz="1100" spc="-15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grpSp>
          <p:nvGrpSpPr>
            <p:cNvPr id="67" name="그룹 80"/>
            <p:cNvGrpSpPr/>
            <p:nvPr/>
          </p:nvGrpSpPr>
          <p:grpSpPr>
            <a:xfrm>
              <a:off x="4562082" y="5157192"/>
              <a:ext cx="4185678" cy="661695"/>
              <a:chOff x="4562786" y="1994589"/>
              <a:chExt cx="4185678" cy="661695"/>
            </a:xfrm>
          </p:grpSpPr>
          <p:grpSp>
            <p:nvGrpSpPr>
              <p:cNvPr id="68" name="그룹 81"/>
              <p:cNvGrpSpPr/>
              <p:nvPr/>
            </p:nvGrpSpPr>
            <p:grpSpPr>
              <a:xfrm>
                <a:off x="4928251" y="2144948"/>
                <a:ext cx="3820213" cy="360976"/>
                <a:chOff x="2483768" y="1863591"/>
                <a:chExt cx="8503684" cy="414889"/>
              </a:xfrm>
            </p:grpSpPr>
            <p:sp>
              <p:nvSpPr>
                <p:cNvPr id="100" name="모서리가 둥근 직사각형 99"/>
                <p:cNvSpPr/>
                <p:nvPr/>
              </p:nvSpPr>
              <p:spPr>
                <a:xfrm>
                  <a:off x="2483768" y="1863591"/>
                  <a:ext cx="8503684" cy="41488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0000"/>
                </a:solidFill>
                <a:ln w="9525"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1" name="양쪽 모서리가 둥근 사각형 100"/>
                <p:cNvSpPr/>
                <p:nvPr/>
              </p:nvSpPr>
              <p:spPr>
                <a:xfrm>
                  <a:off x="2483768" y="1863591"/>
                  <a:ext cx="8338490" cy="209132"/>
                </a:xfrm>
                <a:prstGeom prst="round2SameRect">
                  <a:avLst>
                    <a:gd name="adj1" fmla="val 50000"/>
                    <a:gd name="adj2" fmla="val 50000"/>
                  </a:avLst>
                </a:prstGeom>
                <a:solidFill>
                  <a:srgbClr val="FFFFFF">
                    <a:alpha val="15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2" name="직사각형 101"/>
                <p:cNvSpPr/>
                <p:nvPr/>
              </p:nvSpPr>
              <p:spPr>
                <a:xfrm>
                  <a:off x="3022665" y="1877314"/>
                  <a:ext cx="6018408" cy="18000"/>
                </a:xfrm>
                <a:prstGeom prst="rect">
                  <a:avLst/>
                </a:prstGeom>
                <a:gradFill>
                  <a:gsLst>
                    <a:gs pos="49600">
                      <a:srgbClr val="FFFFFF"/>
                    </a:gs>
                    <a:gs pos="0">
                      <a:srgbClr val="333333">
                        <a:alpha val="0"/>
                      </a:srgbClr>
                    </a:gs>
                    <a:gs pos="100000">
                      <a:srgbClr val="5F5F5F">
                        <a:alpha val="0"/>
                      </a:srgbClr>
                    </a:gs>
                  </a:gsLst>
                  <a:lin ang="108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69" name="TextBox 68"/>
              <p:cNvSpPr txBox="1"/>
              <p:nvPr/>
            </p:nvSpPr>
            <p:spPr>
              <a:xfrm>
                <a:off x="5292080" y="2202237"/>
                <a:ext cx="3158260" cy="276999"/>
              </a:xfrm>
              <a:prstGeom prst="rect">
                <a:avLst/>
              </a:prstGeom>
              <a:noFill/>
              <a:effectLst>
                <a:outerShdw blurRad="190500" algn="ctr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200" dirty="0" smtClean="0">
                    <a:solidFill>
                      <a:srgbClr val="FFFFFF"/>
                    </a:solidFill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Arial Black" pitchFamily="34" charset="0"/>
                    <a:ea typeface="HY견고딕" pitchFamily="18" charset="-127"/>
                    <a:cs typeface="Arial" pitchFamily="34" charset="0"/>
                  </a:rPr>
                  <a:t>2020</a:t>
                </a:r>
                <a:r>
                  <a:rPr lang="ko-KR" altLang="en-US" sz="1200" dirty="0" smtClean="0">
                    <a:solidFill>
                      <a:srgbClr val="FFFFFF"/>
                    </a:solidFill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Arial Black" pitchFamily="34" charset="0"/>
                    <a:ea typeface="HY견고딕" pitchFamily="18" charset="-127"/>
                    <a:cs typeface="Arial" pitchFamily="34" charset="0"/>
                  </a:rPr>
                  <a:t>년 통합정보시스템 이용 의무화  </a:t>
                </a:r>
                <a:endParaRPr lang="ko-KR" altLang="en-US" sz="1200" dirty="0">
                  <a:solidFill>
                    <a:srgbClr val="FFFFFF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Arial Black" pitchFamily="34" charset="0"/>
                  <a:ea typeface="HY견고딕" pitchFamily="18" charset="-127"/>
                  <a:cs typeface="Arial" pitchFamily="34" charset="0"/>
                </a:endParaRPr>
              </a:p>
            </p:txBody>
          </p:sp>
          <p:grpSp>
            <p:nvGrpSpPr>
              <p:cNvPr id="70" name="그룹 83"/>
              <p:cNvGrpSpPr/>
              <p:nvPr/>
            </p:nvGrpSpPr>
            <p:grpSpPr>
              <a:xfrm>
                <a:off x="4562786" y="1994589"/>
                <a:ext cx="661696" cy="661695"/>
                <a:chOff x="5056156" y="2714277"/>
                <a:chExt cx="1147647" cy="1147645"/>
              </a:xfrm>
            </p:grpSpPr>
            <p:sp>
              <p:nvSpPr>
                <p:cNvPr id="72" name="타원 71"/>
                <p:cNvSpPr/>
                <p:nvPr/>
              </p:nvSpPr>
              <p:spPr>
                <a:xfrm flipH="1">
                  <a:off x="5056156" y="2714277"/>
                  <a:ext cx="1147647" cy="1147645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63500" sx="101000" sy="101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3" name="막힌 원호 72"/>
                <p:cNvSpPr/>
                <p:nvPr/>
              </p:nvSpPr>
              <p:spPr>
                <a:xfrm flipH="1" flipV="1">
                  <a:off x="5061125" y="2719246"/>
                  <a:ext cx="1137709" cy="1137707"/>
                </a:xfrm>
                <a:prstGeom prst="blockArc">
                  <a:avLst>
                    <a:gd name="adj1" fmla="val 18258436"/>
                    <a:gd name="adj2" fmla="val 4865416"/>
                    <a:gd name="adj3" fmla="val 1058"/>
                  </a:avLst>
                </a:prstGeom>
                <a:solidFill>
                  <a:srgbClr val="FF0000"/>
                </a:solidFill>
                <a:ln>
                  <a:noFill/>
                </a:ln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4" name="도넛 73"/>
                <p:cNvSpPr/>
                <p:nvPr/>
              </p:nvSpPr>
              <p:spPr>
                <a:xfrm>
                  <a:off x="5102111" y="2760232"/>
                  <a:ext cx="1055736" cy="1055734"/>
                </a:xfrm>
                <a:prstGeom prst="donut">
                  <a:avLst>
                    <a:gd name="adj" fmla="val 6567"/>
                  </a:avLst>
                </a:prstGeom>
                <a:solidFill>
                  <a:srgbClr val="FF0000">
                    <a:alpha val="15000"/>
                  </a:srgbClr>
                </a:solidFill>
                <a:ln w="952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7" name="막힌 원호 76"/>
                <p:cNvSpPr/>
                <p:nvPr/>
              </p:nvSpPr>
              <p:spPr>
                <a:xfrm rot="10134846" flipH="1" flipV="1">
                  <a:off x="5061125" y="2719246"/>
                  <a:ext cx="1137709" cy="1137707"/>
                </a:xfrm>
                <a:prstGeom prst="blockArc">
                  <a:avLst>
                    <a:gd name="adj1" fmla="val 18258436"/>
                    <a:gd name="adj2" fmla="val 4865416"/>
                    <a:gd name="adj3" fmla="val 1058"/>
                  </a:avLst>
                </a:prstGeom>
                <a:solidFill>
                  <a:srgbClr val="FF0000"/>
                </a:solidFill>
                <a:ln>
                  <a:noFill/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8" name="타원 77"/>
                <p:cNvSpPr/>
                <p:nvPr/>
              </p:nvSpPr>
              <p:spPr>
                <a:xfrm>
                  <a:off x="5167751" y="2825873"/>
                  <a:ext cx="924457" cy="924453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EAEAEA"/>
                    </a:gs>
                    <a:gs pos="0">
                      <a:srgbClr val="FFFFFF"/>
                    </a:gs>
                    <a:gs pos="58000">
                      <a:srgbClr val="FFFFFF"/>
                    </a:gs>
                    <a:gs pos="30000">
                      <a:srgbClr val="FFFFFF"/>
                    </a:gs>
                  </a:gsLst>
                  <a:lin ang="18900000" scaled="1"/>
                  <a:tileRect/>
                </a:gradFill>
                <a:ln w="9525">
                  <a:solidFill>
                    <a:schemeClr val="accent3">
                      <a:lumMod val="50000"/>
                    </a:schemeClr>
                  </a:solidFill>
                </a:ln>
                <a:effectLst>
                  <a:innerShdw blurRad="63500" dist="12700" dir="162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9" name="막힌 원호 98"/>
                <p:cNvSpPr/>
                <p:nvPr/>
              </p:nvSpPr>
              <p:spPr>
                <a:xfrm>
                  <a:off x="5149211" y="2807331"/>
                  <a:ext cx="961537" cy="961537"/>
                </a:xfrm>
                <a:prstGeom prst="blockArc">
                  <a:avLst>
                    <a:gd name="adj1" fmla="val 18258436"/>
                    <a:gd name="adj2" fmla="val 4865416"/>
                    <a:gd name="adj3" fmla="val 1058"/>
                  </a:avLst>
                </a:prstGeom>
                <a:gradFill flip="none" rotWithShape="1">
                  <a:gsLst>
                    <a:gs pos="0">
                      <a:srgbClr val="FFFFFF">
                        <a:alpha val="70000"/>
                      </a:srgbClr>
                    </a:gs>
                    <a:gs pos="52000">
                      <a:srgbClr val="FFFFFF">
                        <a:alpha val="0"/>
                      </a:srgb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71" name="직사각형 70"/>
              <p:cNvSpPr/>
              <p:nvPr/>
            </p:nvSpPr>
            <p:spPr>
              <a:xfrm>
                <a:off x="4631964" y="2152850"/>
                <a:ext cx="544948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ko-KR" dirty="0" smtClean="0">
                    <a:solidFill>
                      <a:schemeClr val="accent3">
                        <a:lumMod val="75000"/>
                      </a:schemeClr>
                    </a:solidFill>
                    <a:latin typeface="Arial Black" pitchFamily="34" charset="0"/>
                    <a:ea typeface="HY견고딕" pitchFamily="18" charset="-127"/>
                    <a:cs typeface="Arial" pitchFamily="34" charset="0"/>
                  </a:rPr>
                  <a:t>04</a:t>
                </a:r>
                <a:endParaRPr lang="en-US" altLang="ko-KR" dirty="0">
                  <a:solidFill>
                    <a:schemeClr val="accent3">
                      <a:lumMod val="75000"/>
                    </a:schemeClr>
                  </a:solidFill>
                  <a:latin typeface="Arial Black" pitchFamily="34" charset="0"/>
                  <a:ea typeface="HY견고딕" pitchFamily="18" charset="-127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36585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>
            <a:grpSpLocks noChangeAspect="1"/>
          </p:cNvGrpSpPr>
          <p:nvPr/>
        </p:nvGrpSpPr>
        <p:grpSpPr>
          <a:xfrm>
            <a:off x="238166" y="2564903"/>
            <a:ext cx="8654314" cy="961098"/>
            <a:chOff x="827584" y="3645024"/>
            <a:chExt cx="7776864" cy="863654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1187624" y="3860606"/>
              <a:ext cx="7200800" cy="648072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7" name="그룹 59"/>
            <p:cNvGrpSpPr/>
            <p:nvPr/>
          </p:nvGrpSpPr>
          <p:grpSpPr>
            <a:xfrm>
              <a:off x="827584" y="3645024"/>
              <a:ext cx="7776864" cy="497481"/>
              <a:chOff x="2118696" y="1636018"/>
              <a:chExt cx="6485752" cy="414889"/>
            </a:xfrm>
          </p:grpSpPr>
          <p:sp>
            <p:nvSpPr>
              <p:cNvPr id="24" name="모서리가 둥근 직사각형 23"/>
              <p:cNvSpPr/>
              <p:nvPr/>
            </p:nvSpPr>
            <p:spPr>
              <a:xfrm>
                <a:off x="2118696" y="1636018"/>
                <a:ext cx="6485752" cy="414889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  <a:ln w="9525">
                <a:solidFill>
                  <a:schemeClr val="accent1">
                    <a:lumMod val="75000"/>
                  </a:schemeClr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5" name="타원 24"/>
              <p:cNvSpPr/>
              <p:nvPr/>
            </p:nvSpPr>
            <p:spPr>
              <a:xfrm>
                <a:off x="2241675" y="1801043"/>
                <a:ext cx="84839" cy="84839"/>
              </a:xfrm>
              <a:prstGeom prst="ellipse">
                <a:avLst/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chemeClr val="accent1">
                    <a:lumMod val="75000"/>
                  </a:schemeClr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1" name="직사각형 20"/>
            <p:cNvSpPr/>
            <p:nvPr/>
          </p:nvSpPr>
          <p:spPr>
            <a:xfrm>
              <a:off x="2883618" y="3726701"/>
              <a:ext cx="3479801" cy="33188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ko-KR" altLang="en-US" sz="2400" dirty="0">
                  <a:solidFill>
                    <a:schemeClr val="bg1"/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회원가입</a:t>
              </a:r>
              <a:endParaRPr lang="en-US" altLang="ko-KR" sz="2400" dirty="0">
                <a:solidFill>
                  <a:schemeClr val="bg1"/>
                </a:solidFill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703400" y="4149080"/>
              <a:ext cx="5840236" cy="2904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altLang="ko-KR" sz="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endParaRPr>
            </a:p>
            <a:p>
              <a:pPr algn="ctr"/>
              <a:r>
                <a:rPr lang="ko-KR" altLang="en-US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Arial" pitchFamily="34" charset="0"/>
                </a:rPr>
                <a:t>통합 정보시스템 가입 절차</a:t>
              </a: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1167528" y="3779145"/>
              <a:ext cx="250064" cy="230832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en-US" altLang="ko-KR" sz="1500" b="1" dirty="0">
                  <a:solidFill>
                    <a:srgbClr val="FFFFFF"/>
                  </a:solidFill>
                  <a:effectLst>
                    <a:outerShdw blurRad="127000" algn="ctr" rotWithShape="0">
                      <a:prstClr val="black">
                        <a:alpha val="40000"/>
                      </a:prstClr>
                    </a:outerShdw>
                  </a:effectLst>
                  <a:latin typeface="Arial" pitchFamily="34" charset="0"/>
                  <a:ea typeface="HY견고딕" pitchFamily="18" charset="-127"/>
                  <a:cs typeface="Arial" pitchFamily="34" charset="0"/>
                </a:rPr>
                <a:t>03</a:t>
              </a: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683568" y="6329416"/>
            <a:ext cx="16119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accent5">
                    <a:lumMod val="75000"/>
                  </a:schemeClr>
                </a:solidFill>
              </a:rPr>
              <a:t>www.seis.or.kr</a:t>
            </a:r>
            <a:endParaRPr lang="ko-KR" altLang="en-US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177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모서리가 둥근 직사각형 54"/>
          <p:cNvSpPr/>
          <p:nvPr/>
        </p:nvSpPr>
        <p:spPr>
          <a:xfrm>
            <a:off x="467544" y="1032640"/>
            <a:ext cx="8208912" cy="271538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회원 가입</a:t>
            </a:r>
          </a:p>
        </p:txBody>
      </p:sp>
      <p:sp>
        <p:nvSpPr>
          <p:cNvPr id="127" name="TextBox 53"/>
          <p:cNvSpPr txBox="1">
            <a:spLocks noChangeArrowheads="1"/>
          </p:cNvSpPr>
          <p:nvPr/>
        </p:nvSpPr>
        <p:spPr bwMode="auto">
          <a:xfrm>
            <a:off x="468313" y="1027014"/>
            <a:ext cx="8434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200" dirty="0">
                <a:solidFill>
                  <a:schemeClr val="accent5">
                    <a:lumMod val="75000"/>
                  </a:schemeClr>
                </a:solidFill>
                <a:cs typeface="Arial" charset="0"/>
              </a:rPr>
              <a:t>통합정보시스템의 회원가입대상은 기업</a:t>
            </a:r>
            <a:r>
              <a:rPr kumimoji="0" lang="en-US" altLang="ko-KR" sz="1200" dirty="0">
                <a:solidFill>
                  <a:schemeClr val="accent5">
                    <a:lumMod val="75000"/>
                  </a:schemeClr>
                </a:solidFill>
                <a:cs typeface="Arial" charset="0"/>
              </a:rPr>
              <a:t>, </a:t>
            </a:r>
            <a:r>
              <a:rPr kumimoji="0" lang="ko-KR" altLang="en-US" sz="1200" dirty="0">
                <a:solidFill>
                  <a:schemeClr val="accent5">
                    <a:lumMod val="75000"/>
                  </a:schemeClr>
                </a:solidFill>
                <a:cs typeface="Arial" charset="0"/>
              </a:rPr>
              <a:t>지원기관</a:t>
            </a:r>
            <a:r>
              <a:rPr kumimoji="0" lang="en-US" altLang="ko-KR" sz="1200" dirty="0">
                <a:solidFill>
                  <a:schemeClr val="accent5">
                    <a:lumMod val="75000"/>
                  </a:schemeClr>
                </a:solidFill>
                <a:cs typeface="Arial" charset="0"/>
              </a:rPr>
              <a:t>, </a:t>
            </a:r>
            <a:r>
              <a:rPr kumimoji="0" lang="ko-KR" altLang="en-US" sz="1200" dirty="0">
                <a:solidFill>
                  <a:schemeClr val="accent5">
                    <a:lumMod val="75000"/>
                  </a:schemeClr>
                </a:solidFill>
                <a:cs typeface="Arial" charset="0"/>
              </a:rPr>
              <a:t>공무원 세가지 형태로 분류됩니다</a:t>
            </a:r>
            <a:r>
              <a:rPr kumimoji="0" lang="en-US" altLang="ko-KR" sz="1200" dirty="0">
                <a:solidFill>
                  <a:schemeClr val="accent5">
                    <a:lumMod val="75000"/>
                  </a:schemeClr>
                </a:solidFill>
                <a:cs typeface="Arial" charset="0"/>
              </a:rPr>
              <a:t>.</a:t>
            </a:r>
            <a:endParaRPr kumimoji="0" lang="ko-KR" altLang="en-US" sz="1200" dirty="0">
              <a:solidFill>
                <a:schemeClr val="accent5">
                  <a:lumMod val="75000"/>
                </a:schemeClr>
              </a:solidFill>
              <a:cs typeface="Arial" charset="0"/>
            </a:endParaRPr>
          </a:p>
        </p:txBody>
      </p:sp>
      <p:sp>
        <p:nvSpPr>
          <p:cNvPr id="128" name="모서리가 둥근 직사각형 127"/>
          <p:cNvSpPr/>
          <p:nvPr/>
        </p:nvSpPr>
        <p:spPr>
          <a:xfrm>
            <a:off x="3222467" y="4201616"/>
            <a:ext cx="2674800" cy="2107704"/>
          </a:xfrm>
          <a:prstGeom prst="roundRect">
            <a:avLst>
              <a:gd name="adj" fmla="val 5184"/>
            </a:avLst>
          </a:prstGeom>
          <a:gradFill flip="none" rotWithShape="1">
            <a:gsLst>
              <a:gs pos="0">
                <a:srgbClr val="F2F2F2"/>
              </a:gs>
              <a:gs pos="14000">
                <a:srgbClr val="EAEAEA"/>
              </a:gs>
              <a:gs pos="100000">
                <a:srgbClr val="FFFFFF"/>
              </a:gs>
            </a:gsLst>
            <a:lin ang="16200000" scaled="1"/>
            <a:tileRect/>
          </a:gradFill>
          <a:ln w="9525">
            <a:solidFill>
              <a:srgbClr val="B2B2B2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9" name="모서리가 둥근 직사각형 128"/>
          <p:cNvSpPr/>
          <p:nvPr/>
        </p:nvSpPr>
        <p:spPr>
          <a:xfrm>
            <a:off x="6106473" y="4201616"/>
            <a:ext cx="2674800" cy="2107704"/>
          </a:xfrm>
          <a:prstGeom prst="roundRect">
            <a:avLst>
              <a:gd name="adj" fmla="val 5184"/>
            </a:avLst>
          </a:prstGeom>
          <a:gradFill flip="none" rotWithShape="1">
            <a:gsLst>
              <a:gs pos="0">
                <a:srgbClr val="F2F2F2"/>
              </a:gs>
              <a:gs pos="14000">
                <a:srgbClr val="EAEAEA"/>
              </a:gs>
              <a:gs pos="100000">
                <a:srgbClr val="FFFFFF"/>
              </a:gs>
            </a:gsLst>
            <a:lin ang="16200000" scaled="1"/>
            <a:tileRect/>
          </a:gradFill>
          <a:ln w="9525">
            <a:solidFill>
              <a:srgbClr val="B2B2B2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0" name="모서리가 둥근 직사각형 129"/>
          <p:cNvSpPr/>
          <p:nvPr/>
        </p:nvSpPr>
        <p:spPr>
          <a:xfrm>
            <a:off x="338459" y="4201616"/>
            <a:ext cx="2674800" cy="2107704"/>
          </a:xfrm>
          <a:prstGeom prst="roundRect">
            <a:avLst>
              <a:gd name="adj" fmla="val 5184"/>
            </a:avLst>
          </a:prstGeom>
          <a:gradFill flip="none" rotWithShape="1">
            <a:gsLst>
              <a:gs pos="0">
                <a:srgbClr val="F2F2F2"/>
              </a:gs>
              <a:gs pos="14000">
                <a:srgbClr val="EAEAEA"/>
              </a:gs>
              <a:gs pos="100000">
                <a:srgbClr val="FFFFFF"/>
              </a:gs>
            </a:gsLst>
            <a:lin ang="16200000" scaled="1"/>
            <a:tileRect/>
          </a:gradFill>
          <a:ln w="9525">
            <a:solidFill>
              <a:srgbClr val="B2B2B2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1" name="Freeform 6"/>
          <p:cNvSpPr>
            <a:spLocks/>
          </p:cNvSpPr>
          <p:nvPr/>
        </p:nvSpPr>
        <p:spPr bwMode="auto">
          <a:xfrm>
            <a:off x="338459" y="1577676"/>
            <a:ext cx="2675899" cy="2448971"/>
          </a:xfrm>
          <a:custGeom>
            <a:avLst/>
            <a:gdLst>
              <a:gd name="T0" fmla="*/ 1220 w 1220"/>
              <a:gd name="T1" fmla="*/ 1062 h 1117"/>
              <a:gd name="T2" fmla="*/ 1165 w 1220"/>
              <a:gd name="T3" fmla="*/ 1117 h 1117"/>
              <a:gd name="T4" fmla="*/ 54 w 1220"/>
              <a:gd name="T5" fmla="*/ 1117 h 1117"/>
              <a:gd name="T6" fmla="*/ 0 w 1220"/>
              <a:gd name="T7" fmla="*/ 1062 h 1117"/>
              <a:gd name="T8" fmla="*/ 0 w 1220"/>
              <a:gd name="T9" fmla="*/ 55 h 1117"/>
              <a:gd name="T10" fmla="*/ 54 w 1220"/>
              <a:gd name="T11" fmla="*/ 0 h 1117"/>
              <a:gd name="T12" fmla="*/ 1165 w 1220"/>
              <a:gd name="T13" fmla="*/ 0 h 1117"/>
              <a:gd name="T14" fmla="*/ 1220 w 1220"/>
              <a:gd name="T15" fmla="*/ 55 h 1117"/>
              <a:gd name="T16" fmla="*/ 1220 w 1220"/>
              <a:gd name="T17" fmla="*/ 1062 h 1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20" h="1117">
                <a:moveTo>
                  <a:pt x="1220" y="1062"/>
                </a:moveTo>
                <a:cubicBezTo>
                  <a:pt x="1220" y="1093"/>
                  <a:pt x="1195" y="1117"/>
                  <a:pt x="1165" y="1117"/>
                </a:cubicBezTo>
                <a:cubicBezTo>
                  <a:pt x="54" y="1117"/>
                  <a:pt x="54" y="1117"/>
                  <a:pt x="54" y="1117"/>
                </a:cubicBezTo>
                <a:cubicBezTo>
                  <a:pt x="24" y="1117"/>
                  <a:pt x="0" y="1093"/>
                  <a:pt x="0" y="1062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25"/>
                  <a:pt x="24" y="0"/>
                  <a:pt x="54" y="0"/>
                </a:cubicBezTo>
                <a:cubicBezTo>
                  <a:pt x="1165" y="0"/>
                  <a:pt x="1165" y="0"/>
                  <a:pt x="1165" y="0"/>
                </a:cubicBezTo>
                <a:cubicBezTo>
                  <a:pt x="1195" y="0"/>
                  <a:pt x="1220" y="25"/>
                  <a:pt x="1220" y="55"/>
                </a:cubicBezTo>
                <a:lnTo>
                  <a:pt x="1220" y="1062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99000">
                <a:schemeClr val="accent1">
                  <a:lumMod val="75000"/>
                </a:schemeClr>
              </a:gs>
            </a:gsLst>
            <a:lin ang="5400000" scaled="1"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132" name="양쪽 모서리가 둥근 사각형 131"/>
          <p:cNvSpPr/>
          <p:nvPr/>
        </p:nvSpPr>
        <p:spPr>
          <a:xfrm>
            <a:off x="338460" y="1577676"/>
            <a:ext cx="2674800" cy="1440000"/>
          </a:xfrm>
          <a:prstGeom prst="round2SameRect">
            <a:avLst>
              <a:gd name="adj1" fmla="val 9073"/>
              <a:gd name="adj2" fmla="val 0"/>
            </a:avLst>
          </a:prstGeom>
          <a:solidFill>
            <a:srgbClr val="FFFFF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4" name="직사각형 133"/>
          <p:cNvSpPr/>
          <p:nvPr/>
        </p:nvSpPr>
        <p:spPr>
          <a:xfrm>
            <a:off x="416410" y="1589988"/>
            <a:ext cx="2520000" cy="18000"/>
          </a:xfrm>
          <a:prstGeom prst="rect">
            <a:avLst/>
          </a:prstGeom>
          <a:gradFill>
            <a:gsLst>
              <a:gs pos="49600">
                <a:srgbClr val="FFFFFF"/>
              </a:gs>
              <a:gs pos="0">
                <a:srgbClr val="333333">
                  <a:alpha val="0"/>
                </a:srgbClr>
              </a:gs>
              <a:gs pos="100000">
                <a:srgbClr val="5F5F5F">
                  <a:alpha val="0"/>
                </a:srgb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5" name="Freeform 6"/>
          <p:cNvSpPr>
            <a:spLocks/>
          </p:cNvSpPr>
          <p:nvPr/>
        </p:nvSpPr>
        <p:spPr bwMode="auto">
          <a:xfrm>
            <a:off x="6106473" y="1577676"/>
            <a:ext cx="2675899" cy="2448971"/>
          </a:xfrm>
          <a:custGeom>
            <a:avLst/>
            <a:gdLst>
              <a:gd name="T0" fmla="*/ 1220 w 1220"/>
              <a:gd name="T1" fmla="*/ 1062 h 1117"/>
              <a:gd name="T2" fmla="*/ 1165 w 1220"/>
              <a:gd name="T3" fmla="*/ 1117 h 1117"/>
              <a:gd name="T4" fmla="*/ 54 w 1220"/>
              <a:gd name="T5" fmla="*/ 1117 h 1117"/>
              <a:gd name="T6" fmla="*/ 0 w 1220"/>
              <a:gd name="T7" fmla="*/ 1062 h 1117"/>
              <a:gd name="T8" fmla="*/ 0 w 1220"/>
              <a:gd name="T9" fmla="*/ 55 h 1117"/>
              <a:gd name="T10" fmla="*/ 54 w 1220"/>
              <a:gd name="T11" fmla="*/ 0 h 1117"/>
              <a:gd name="T12" fmla="*/ 1165 w 1220"/>
              <a:gd name="T13" fmla="*/ 0 h 1117"/>
              <a:gd name="T14" fmla="*/ 1220 w 1220"/>
              <a:gd name="T15" fmla="*/ 55 h 1117"/>
              <a:gd name="T16" fmla="*/ 1220 w 1220"/>
              <a:gd name="T17" fmla="*/ 1062 h 1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20" h="1117">
                <a:moveTo>
                  <a:pt x="1220" y="1062"/>
                </a:moveTo>
                <a:cubicBezTo>
                  <a:pt x="1220" y="1093"/>
                  <a:pt x="1195" y="1117"/>
                  <a:pt x="1165" y="1117"/>
                </a:cubicBezTo>
                <a:cubicBezTo>
                  <a:pt x="54" y="1117"/>
                  <a:pt x="54" y="1117"/>
                  <a:pt x="54" y="1117"/>
                </a:cubicBezTo>
                <a:cubicBezTo>
                  <a:pt x="24" y="1117"/>
                  <a:pt x="0" y="1093"/>
                  <a:pt x="0" y="1062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25"/>
                  <a:pt x="24" y="0"/>
                  <a:pt x="54" y="0"/>
                </a:cubicBezTo>
                <a:cubicBezTo>
                  <a:pt x="1165" y="0"/>
                  <a:pt x="1165" y="0"/>
                  <a:pt x="1165" y="0"/>
                </a:cubicBezTo>
                <a:cubicBezTo>
                  <a:pt x="1195" y="0"/>
                  <a:pt x="1220" y="25"/>
                  <a:pt x="1220" y="55"/>
                </a:cubicBezTo>
                <a:lnTo>
                  <a:pt x="1220" y="1062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99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56" name="양쪽 모서리가 둥근 사각형 155"/>
          <p:cNvSpPr/>
          <p:nvPr/>
        </p:nvSpPr>
        <p:spPr>
          <a:xfrm>
            <a:off x="6106473" y="1577676"/>
            <a:ext cx="2674800" cy="1440000"/>
          </a:xfrm>
          <a:prstGeom prst="round2SameRect">
            <a:avLst>
              <a:gd name="adj1" fmla="val 9073"/>
              <a:gd name="adj2" fmla="val 0"/>
            </a:avLst>
          </a:prstGeom>
          <a:solidFill>
            <a:srgbClr val="FFFFF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7" name="직사각형 166"/>
          <p:cNvSpPr/>
          <p:nvPr/>
        </p:nvSpPr>
        <p:spPr>
          <a:xfrm>
            <a:off x="6184423" y="1589988"/>
            <a:ext cx="2520000" cy="18000"/>
          </a:xfrm>
          <a:prstGeom prst="rect">
            <a:avLst/>
          </a:prstGeom>
          <a:gradFill>
            <a:gsLst>
              <a:gs pos="49600">
                <a:srgbClr val="FFFFFF"/>
              </a:gs>
              <a:gs pos="0">
                <a:srgbClr val="333333">
                  <a:alpha val="0"/>
                </a:srgbClr>
              </a:gs>
              <a:gs pos="100000">
                <a:srgbClr val="5F5F5F">
                  <a:alpha val="0"/>
                </a:srgb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7" name="Freeform 6"/>
          <p:cNvSpPr>
            <a:spLocks/>
          </p:cNvSpPr>
          <p:nvPr/>
        </p:nvSpPr>
        <p:spPr bwMode="auto">
          <a:xfrm>
            <a:off x="3222467" y="1577676"/>
            <a:ext cx="2675899" cy="2448971"/>
          </a:xfrm>
          <a:custGeom>
            <a:avLst/>
            <a:gdLst>
              <a:gd name="T0" fmla="*/ 1220 w 1220"/>
              <a:gd name="T1" fmla="*/ 1062 h 1117"/>
              <a:gd name="T2" fmla="*/ 1165 w 1220"/>
              <a:gd name="T3" fmla="*/ 1117 h 1117"/>
              <a:gd name="T4" fmla="*/ 54 w 1220"/>
              <a:gd name="T5" fmla="*/ 1117 h 1117"/>
              <a:gd name="T6" fmla="*/ 0 w 1220"/>
              <a:gd name="T7" fmla="*/ 1062 h 1117"/>
              <a:gd name="T8" fmla="*/ 0 w 1220"/>
              <a:gd name="T9" fmla="*/ 55 h 1117"/>
              <a:gd name="T10" fmla="*/ 54 w 1220"/>
              <a:gd name="T11" fmla="*/ 0 h 1117"/>
              <a:gd name="T12" fmla="*/ 1165 w 1220"/>
              <a:gd name="T13" fmla="*/ 0 h 1117"/>
              <a:gd name="T14" fmla="*/ 1220 w 1220"/>
              <a:gd name="T15" fmla="*/ 55 h 1117"/>
              <a:gd name="T16" fmla="*/ 1220 w 1220"/>
              <a:gd name="T17" fmla="*/ 1062 h 1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20" h="1117">
                <a:moveTo>
                  <a:pt x="1220" y="1062"/>
                </a:moveTo>
                <a:cubicBezTo>
                  <a:pt x="1220" y="1093"/>
                  <a:pt x="1195" y="1117"/>
                  <a:pt x="1165" y="1117"/>
                </a:cubicBezTo>
                <a:cubicBezTo>
                  <a:pt x="54" y="1117"/>
                  <a:pt x="54" y="1117"/>
                  <a:pt x="54" y="1117"/>
                </a:cubicBezTo>
                <a:cubicBezTo>
                  <a:pt x="24" y="1117"/>
                  <a:pt x="0" y="1093"/>
                  <a:pt x="0" y="1062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25"/>
                  <a:pt x="24" y="0"/>
                  <a:pt x="54" y="0"/>
                </a:cubicBezTo>
                <a:cubicBezTo>
                  <a:pt x="1165" y="0"/>
                  <a:pt x="1165" y="0"/>
                  <a:pt x="1165" y="0"/>
                </a:cubicBezTo>
                <a:cubicBezTo>
                  <a:pt x="1195" y="0"/>
                  <a:pt x="1220" y="25"/>
                  <a:pt x="1220" y="55"/>
                </a:cubicBezTo>
                <a:lnTo>
                  <a:pt x="1220" y="1062"/>
                </a:lnTo>
                <a:close/>
              </a:path>
            </a:pathLst>
          </a:custGeom>
          <a:gradFill>
            <a:gsLst>
              <a:gs pos="0">
                <a:schemeClr val="accent2"/>
              </a:gs>
              <a:gs pos="99000">
                <a:schemeClr val="accent2">
                  <a:lumMod val="75000"/>
                </a:schemeClr>
              </a:gs>
            </a:gsLst>
            <a:lin ang="5400000" scaled="1"/>
          </a:gra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78" name="양쪽 모서리가 둥근 사각형 177"/>
          <p:cNvSpPr/>
          <p:nvPr/>
        </p:nvSpPr>
        <p:spPr>
          <a:xfrm>
            <a:off x="3222467" y="1577676"/>
            <a:ext cx="2674800" cy="1440000"/>
          </a:xfrm>
          <a:prstGeom prst="round2SameRect">
            <a:avLst>
              <a:gd name="adj1" fmla="val 9073"/>
              <a:gd name="adj2" fmla="val 0"/>
            </a:avLst>
          </a:prstGeom>
          <a:solidFill>
            <a:srgbClr val="FFFFFF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9" name="직사각형 178"/>
          <p:cNvSpPr/>
          <p:nvPr/>
        </p:nvSpPr>
        <p:spPr>
          <a:xfrm>
            <a:off x="3300417" y="1589988"/>
            <a:ext cx="2520000" cy="18000"/>
          </a:xfrm>
          <a:prstGeom prst="rect">
            <a:avLst/>
          </a:prstGeom>
          <a:gradFill>
            <a:gsLst>
              <a:gs pos="49600">
                <a:srgbClr val="FFFFFF"/>
              </a:gs>
              <a:gs pos="0">
                <a:srgbClr val="333333">
                  <a:alpha val="0"/>
                </a:srgbClr>
              </a:gs>
              <a:gs pos="100000">
                <a:srgbClr val="5F5F5F">
                  <a:alpha val="0"/>
                </a:srgb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0" name="Freeform 7"/>
          <p:cNvSpPr>
            <a:spLocks/>
          </p:cNvSpPr>
          <p:nvPr/>
        </p:nvSpPr>
        <p:spPr bwMode="auto">
          <a:xfrm>
            <a:off x="494069" y="1735771"/>
            <a:ext cx="2379503" cy="2493431"/>
          </a:xfrm>
          <a:custGeom>
            <a:avLst/>
            <a:gdLst>
              <a:gd name="T0" fmla="*/ 516 w 1085"/>
              <a:gd name="T1" fmla="*/ 0 h 1137"/>
              <a:gd name="T2" fmla="*/ 0 w 1085"/>
              <a:gd name="T3" fmla="*/ 519 h 1137"/>
              <a:gd name="T4" fmla="*/ 540 w 1085"/>
              <a:gd name="T5" fmla="*/ 1035 h 1137"/>
              <a:gd name="T6" fmla="*/ 540 w 1085"/>
              <a:gd name="T7" fmla="*/ 1137 h 1137"/>
              <a:gd name="T8" fmla="*/ 1085 w 1085"/>
              <a:gd name="T9" fmla="*/ 569 h 1137"/>
              <a:gd name="T10" fmla="*/ 516 w 1085"/>
              <a:gd name="T11" fmla="*/ 0 h 1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85" h="1137">
                <a:moveTo>
                  <a:pt x="516" y="0"/>
                </a:moveTo>
                <a:cubicBezTo>
                  <a:pt x="231" y="0"/>
                  <a:pt x="0" y="233"/>
                  <a:pt x="0" y="519"/>
                </a:cubicBezTo>
                <a:cubicBezTo>
                  <a:pt x="0" y="804"/>
                  <a:pt x="255" y="1035"/>
                  <a:pt x="540" y="1035"/>
                </a:cubicBezTo>
                <a:cubicBezTo>
                  <a:pt x="540" y="1137"/>
                  <a:pt x="540" y="1137"/>
                  <a:pt x="540" y="1137"/>
                </a:cubicBezTo>
                <a:cubicBezTo>
                  <a:pt x="828" y="1137"/>
                  <a:pt x="1085" y="873"/>
                  <a:pt x="1085" y="569"/>
                </a:cubicBezTo>
                <a:cubicBezTo>
                  <a:pt x="1085" y="255"/>
                  <a:pt x="830" y="0"/>
                  <a:pt x="51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127000" dist="25400" dir="5400000" sx="103000" sy="103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81" name="Freeform 8"/>
          <p:cNvSpPr>
            <a:spLocks noEditPoints="1"/>
          </p:cNvSpPr>
          <p:nvPr/>
        </p:nvSpPr>
        <p:spPr bwMode="auto">
          <a:xfrm>
            <a:off x="439421" y="1679270"/>
            <a:ext cx="2489726" cy="2609211"/>
          </a:xfrm>
          <a:custGeom>
            <a:avLst/>
            <a:gdLst>
              <a:gd name="T0" fmla="*/ 540 w 1135"/>
              <a:gd name="T1" fmla="*/ 0 h 1190"/>
              <a:gd name="T2" fmla="*/ 0 w 1135"/>
              <a:gd name="T3" fmla="*/ 542 h 1190"/>
              <a:gd name="T4" fmla="*/ 540 w 1135"/>
              <a:gd name="T5" fmla="*/ 1083 h 1190"/>
              <a:gd name="T6" fmla="*/ 540 w 1135"/>
              <a:gd name="T7" fmla="*/ 1190 h 1190"/>
              <a:gd name="T8" fmla="*/ 1135 w 1135"/>
              <a:gd name="T9" fmla="*/ 595 h 1190"/>
              <a:gd name="T10" fmla="*/ 540 w 1135"/>
              <a:gd name="T11" fmla="*/ 0 h 1190"/>
              <a:gd name="T12" fmla="*/ 586 w 1135"/>
              <a:gd name="T13" fmla="*/ 1140 h 1190"/>
              <a:gd name="T14" fmla="*/ 586 w 1135"/>
              <a:gd name="T15" fmla="*/ 1042 h 1190"/>
              <a:gd name="T16" fmla="*/ 47 w 1135"/>
              <a:gd name="T17" fmla="*/ 547 h 1190"/>
              <a:gd name="T18" fmla="*/ 543 w 1135"/>
              <a:gd name="T19" fmla="*/ 50 h 1190"/>
              <a:gd name="T20" fmla="*/ 1087 w 1135"/>
              <a:gd name="T21" fmla="*/ 595 h 1190"/>
              <a:gd name="T22" fmla="*/ 586 w 1135"/>
              <a:gd name="T23" fmla="*/ 1140 h 1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35" h="1190">
                <a:moveTo>
                  <a:pt x="540" y="0"/>
                </a:moveTo>
                <a:cubicBezTo>
                  <a:pt x="242" y="0"/>
                  <a:pt x="0" y="244"/>
                  <a:pt x="0" y="542"/>
                </a:cubicBezTo>
                <a:cubicBezTo>
                  <a:pt x="0" y="841"/>
                  <a:pt x="242" y="1083"/>
                  <a:pt x="540" y="1083"/>
                </a:cubicBezTo>
                <a:cubicBezTo>
                  <a:pt x="540" y="1190"/>
                  <a:pt x="540" y="1190"/>
                  <a:pt x="540" y="1190"/>
                </a:cubicBezTo>
                <a:cubicBezTo>
                  <a:pt x="869" y="1190"/>
                  <a:pt x="1135" y="923"/>
                  <a:pt x="1135" y="595"/>
                </a:cubicBezTo>
                <a:cubicBezTo>
                  <a:pt x="1135" y="266"/>
                  <a:pt x="869" y="0"/>
                  <a:pt x="540" y="0"/>
                </a:cubicBezTo>
                <a:close/>
                <a:moveTo>
                  <a:pt x="586" y="1140"/>
                </a:moveTo>
                <a:cubicBezTo>
                  <a:pt x="586" y="1042"/>
                  <a:pt x="586" y="1042"/>
                  <a:pt x="586" y="1042"/>
                </a:cubicBezTo>
                <a:cubicBezTo>
                  <a:pt x="318" y="1056"/>
                  <a:pt x="55" y="859"/>
                  <a:pt x="47" y="547"/>
                </a:cubicBezTo>
                <a:cubicBezTo>
                  <a:pt x="41" y="273"/>
                  <a:pt x="269" y="50"/>
                  <a:pt x="543" y="50"/>
                </a:cubicBezTo>
                <a:cubicBezTo>
                  <a:pt x="843" y="50"/>
                  <a:pt x="1087" y="294"/>
                  <a:pt x="1087" y="595"/>
                </a:cubicBezTo>
                <a:cubicBezTo>
                  <a:pt x="1087" y="877"/>
                  <a:pt x="842" y="1134"/>
                  <a:pt x="586" y="114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82" name="Freeform 7"/>
          <p:cNvSpPr>
            <a:spLocks/>
          </p:cNvSpPr>
          <p:nvPr/>
        </p:nvSpPr>
        <p:spPr bwMode="auto">
          <a:xfrm>
            <a:off x="3378075" y="1735771"/>
            <a:ext cx="2379503" cy="2493431"/>
          </a:xfrm>
          <a:custGeom>
            <a:avLst/>
            <a:gdLst>
              <a:gd name="T0" fmla="*/ 516 w 1085"/>
              <a:gd name="T1" fmla="*/ 0 h 1137"/>
              <a:gd name="T2" fmla="*/ 0 w 1085"/>
              <a:gd name="T3" fmla="*/ 519 h 1137"/>
              <a:gd name="T4" fmla="*/ 540 w 1085"/>
              <a:gd name="T5" fmla="*/ 1035 h 1137"/>
              <a:gd name="T6" fmla="*/ 540 w 1085"/>
              <a:gd name="T7" fmla="*/ 1137 h 1137"/>
              <a:gd name="T8" fmla="*/ 1085 w 1085"/>
              <a:gd name="T9" fmla="*/ 569 h 1137"/>
              <a:gd name="T10" fmla="*/ 516 w 1085"/>
              <a:gd name="T11" fmla="*/ 0 h 1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85" h="1137">
                <a:moveTo>
                  <a:pt x="516" y="0"/>
                </a:moveTo>
                <a:cubicBezTo>
                  <a:pt x="231" y="0"/>
                  <a:pt x="0" y="233"/>
                  <a:pt x="0" y="519"/>
                </a:cubicBezTo>
                <a:cubicBezTo>
                  <a:pt x="0" y="804"/>
                  <a:pt x="255" y="1035"/>
                  <a:pt x="540" y="1035"/>
                </a:cubicBezTo>
                <a:cubicBezTo>
                  <a:pt x="540" y="1137"/>
                  <a:pt x="540" y="1137"/>
                  <a:pt x="540" y="1137"/>
                </a:cubicBezTo>
                <a:cubicBezTo>
                  <a:pt x="828" y="1137"/>
                  <a:pt x="1085" y="873"/>
                  <a:pt x="1085" y="569"/>
                </a:cubicBezTo>
                <a:cubicBezTo>
                  <a:pt x="1085" y="255"/>
                  <a:pt x="830" y="0"/>
                  <a:pt x="51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127000" dist="25400" dir="5400000" sx="103000" sy="103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83" name="Freeform 8"/>
          <p:cNvSpPr>
            <a:spLocks noEditPoints="1"/>
          </p:cNvSpPr>
          <p:nvPr/>
        </p:nvSpPr>
        <p:spPr bwMode="auto">
          <a:xfrm>
            <a:off x="3323427" y="1679270"/>
            <a:ext cx="2489726" cy="2609211"/>
          </a:xfrm>
          <a:custGeom>
            <a:avLst/>
            <a:gdLst>
              <a:gd name="T0" fmla="*/ 540 w 1135"/>
              <a:gd name="T1" fmla="*/ 0 h 1190"/>
              <a:gd name="T2" fmla="*/ 0 w 1135"/>
              <a:gd name="T3" fmla="*/ 542 h 1190"/>
              <a:gd name="T4" fmla="*/ 540 w 1135"/>
              <a:gd name="T5" fmla="*/ 1083 h 1190"/>
              <a:gd name="T6" fmla="*/ 540 w 1135"/>
              <a:gd name="T7" fmla="*/ 1190 h 1190"/>
              <a:gd name="T8" fmla="*/ 1135 w 1135"/>
              <a:gd name="T9" fmla="*/ 595 h 1190"/>
              <a:gd name="T10" fmla="*/ 540 w 1135"/>
              <a:gd name="T11" fmla="*/ 0 h 1190"/>
              <a:gd name="T12" fmla="*/ 586 w 1135"/>
              <a:gd name="T13" fmla="*/ 1140 h 1190"/>
              <a:gd name="T14" fmla="*/ 586 w 1135"/>
              <a:gd name="T15" fmla="*/ 1042 h 1190"/>
              <a:gd name="T16" fmla="*/ 47 w 1135"/>
              <a:gd name="T17" fmla="*/ 547 h 1190"/>
              <a:gd name="T18" fmla="*/ 543 w 1135"/>
              <a:gd name="T19" fmla="*/ 50 h 1190"/>
              <a:gd name="T20" fmla="*/ 1087 w 1135"/>
              <a:gd name="T21" fmla="*/ 595 h 1190"/>
              <a:gd name="T22" fmla="*/ 586 w 1135"/>
              <a:gd name="T23" fmla="*/ 1140 h 1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35" h="1190">
                <a:moveTo>
                  <a:pt x="540" y="0"/>
                </a:moveTo>
                <a:cubicBezTo>
                  <a:pt x="242" y="0"/>
                  <a:pt x="0" y="244"/>
                  <a:pt x="0" y="542"/>
                </a:cubicBezTo>
                <a:cubicBezTo>
                  <a:pt x="0" y="841"/>
                  <a:pt x="242" y="1083"/>
                  <a:pt x="540" y="1083"/>
                </a:cubicBezTo>
                <a:cubicBezTo>
                  <a:pt x="540" y="1190"/>
                  <a:pt x="540" y="1190"/>
                  <a:pt x="540" y="1190"/>
                </a:cubicBezTo>
                <a:cubicBezTo>
                  <a:pt x="869" y="1190"/>
                  <a:pt x="1135" y="923"/>
                  <a:pt x="1135" y="595"/>
                </a:cubicBezTo>
                <a:cubicBezTo>
                  <a:pt x="1135" y="266"/>
                  <a:pt x="869" y="0"/>
                  <a:pt x="540" y="0"/>
                </a:cubicBezTo>
                <a:close/>
                <a:moveTo>
                  <a:pt x="586" y="1140"/>
                </a:moveTo>
                <a:cubicBezTo>
                  <a:pt x="586" y="1042"/>
                  <a:pt x="586" y="1042"/>
                  <a:pt x="586" y="1042"/>
                </a:cubicBezTo>
                <a:cubicBezTo>
                  <a:pt x="318" y="1056"/>
                  <a:pt x="55" y="859"/>
                  <a:pt x="47" y="547"/>
                </a:cubicBezTo>
                <a:cubicBezTo>
                  <a:pt x="41" y="273"/>
                  <a:pt x="269" y="50"/>
                  <a:pt x="543" y="50"/>
                </a:cubicBezTo>
                <a:cubicBezTo>
                  <a:pt x="843" y="50"/>
                  <a:pt x="1087" y="294"/>
                  <a:pt x="1087" y="595"/>
                </a:cubicBezTo>
                <a:cubicBezTo>
                  <a:pt x="1087" y="877"/>
                  <a:pt x="842" y="1134"/>
                  <a:pt x="586" y="114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84" name="Freeform 7"/>
          <p:cNvSpPr>
            <a:spLocks/>
          </p:cNvSpPr>
          <p:nvPr/>
        </p:nvSpPr>
        <p:spPr bwMode="auto">
          <a:xfrm>
            <a:off x="6262081" y="1735771"/>
            <a:ext cx="2379503" cy="2493431"/>
          </a:xfrm>
          <a:custGeom>
            <a:avLst/>
            <a:gdLst>
              <a:gd name="T0" fmla="*/ 516 w 1085"/>
              <a:gd name="T1" fmla="*/ 0 h 1137"/>
              <a:gd name="T2" fmla="*/ 0 w 1085"/>
              <a:gd name="T3" fmla="*/ 519 h 1137"/>
              <a:gd name="T4" fmla="*/ 540 w 1085"/>
              <a:gd name="T5" fmla="*/ 1035 h 1137"/>
              <a:gd name="T6" fmla="*/ 540 w 1085"/>
              <a:gd name="T7" fmla="*/ 1137 h 1137"/>
              <a:gd name="T8" fmla="*/ 1085 w 1085"/>
              <a:gd name="T9" fmla="*/ 569 h 1137"/>
              <a:gd name="T10" fmla="*/ 516 w 1085"/>
              <a:gd name="T11" fmla="*/ 0 h 1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85" h="1137">
                <a:moveTo>
                  <a:pt x="516" y="0"/>
                </a:moveTo>
                <a:cubicBezTo>
                  <a:pt x="231" y="0"/>
                  <a:pt x="0" y="233"/>
                  <a:pt x="0" y="519"/>
                </a:cubicBezTo>
                <a:cubicBezTo>
                  <a:pt x="0" y="804"/>
                  <a:pt x="255" y="1035"/>
                  <a:pt x="540" y="1035"/>
                </a:cubicBezTo>
                <a:cubicBezTo>
                  <a:pt x="540" y="1137"/>
                  <a:pt x="540" y="1137"/>
                  <a:pt x="540" y="1137"/>
                </a:cubicBezTo>
                <a:cubicBezTo>
                  <a:pt x="828" y="1137"/>
                  <a:pt x="1085" y="873"/>
                  <a:pt x="1085" y="569"/>
                </a:cubicBezTo>
                <a:cubicBezTo>
                  <a:pt x="1085" y="255"/>
                  <a:pt x="830" y="0"/>
                  <a:pt x="51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127000" dist="25400" dir="5400000" sx="103000" sy="103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85" name="Freeform 8"/>
          <p:cNvSpPr>
            <a:spLocks noEditPoints="1"/>
          </p:cNvSpPr>
          <p:nvPr/>
        </p:nvSpPr>
        <p:spPr bwMode="auto">
          <a:xfrm>
            <a:off x="6207433" y="1679270"/>
            <a:ext cx="2489726" cy="2609211"/>
          </a:xfrm>
          <a:custGeom>
            <a:avLst/>
            <a:gdLst>
              <a:gd name="T0" fmla="*/ 540 w 1135"/>
              <a:gd name="T1" fmla="*/ 0 h 1190"/>
              <a:gd name="T2" fmla="*/ 0 w 1135"/>
              <a:gd name="T3" fmla="*/ 542 h 1190"/>
              <a:gd name="T4" fmla="*/ 540 w 1135"/>
              <a:gd name="T5" fmla="*/ 1083 h 1190"/>
              <a:gd name="T6" fmla="*/ 540 w 1135"/>
              <a:gd name="T7" fmla="*/ 1190 h 1190"/>
              <a:gd name="T8" fmla="*/ 1135 w 1135"/>
              <a:gd name="T9" fmla="*/ 595 h 1190"/>
              <a:gd name="T10" fmla="*/ 540 w 1135"/>
              <a:gd name="T11" fmla="*/ 0 h 1190"/>
              <a:gd name="T12" fmla="*/ 586 w 1135"/>
              <a:gd name="T13" fmla="*/ 1140 h 1190"/>
              <a:gd name="T14" fmla="*/ 586 w 1135"/>
              <a:gd name="T15" fmla="*/ 1042 h 1190"/>
              <a:gd name="T16" fmla="*/ 47 w 1135"/>
              <a:gd name="T17" fmla="*/ 547 h 1190"/>
              <a:gd name="T18" fmla="*/ 543 w 1135"/>
              <a:gd name="T19" fmla="*/ 50 h 1190"/>
              <a:gd name="T20" fmla="*/ 1087 w 1135"/>
              <a:gd name="T21" fmla="*/ 595 h 1190"/>
              <a:gd name="T22" fmla="*/ 586 w 1135"/>
              <a:gd name="T23" fmla="*/ 1140 h 1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35" h="1190">
                <a:moveTo>
                  <a:pt x="540" y="0"/>
                </a:moveTo>
                <a:cubicBezTo>
                  <a:pt x="242" y="0"/>
                  <a:pt x="0" y="244"/>
                  <a:pt x="0" y="542"/>
                </a:cubicBezTo>
                <a:cubicBezTo>
                  <a:pt x="0" y="841"/>
                  <a:pt x="242" y="1083"/>
                  <a:pt x="540" y="1083"/>
                </a:cubicBezTo>
                <a:cubicBezTo>
                  <a:pt x="540" y="1190"/>
                  <a:pt x="540" y="1190"/>
                  <a:pt x="540" y="1190"/>
                </a:cubicBezTo>
                <a:cubicBezTo>
                  <a:pt x="869" y="1190"/>
                  <a:pt x="1135" y="923"/>
                  <a:pt x="1135" y="595"/>
                </a:cubicBezTo>
                <a:cubicBezTo>
                  <a:pt x="1135" y="266"/>
                  <a:pt x="869" y="0"/>
                  <a:pt x="540" y="0"/>
                </a:cubicBezTo>
                <a:close/>
                <a:moveTo>
                  <a:pt x="586" y="1140"/>
                </a:moveTo>
                <a:cubicBezTo>
                  <a:pt x="586" y="1042"/>
                  <a:pt x="586" y="1042"/>
                  <a:pt x="586" y="1042"/>
                </a:cubicBezTo>
                <a:cubicBezTo>
                  <a:pt x="318" y="1056"/>
                  <a:pt x="55" y="859"/>
                  <a:pt x="47" y="547"/>
                </a:cubicBezTo>
                <a:cubicBezTo>
                  <a:pt x="41" y="273"/>
                  <a:pt x="269" y="50"/>
                  <a:pt x="543" y="50"/>
                </a:cubicBezTo>
                <a:cubicBezTo>
                  <a:pt x="843" y="50"/>
                  <a:pt x="1087" y="294"/>
                  <a:pt x="1087" y="595"/>
                </a:cubicBezTo>
                <a:cubicBezTo>
                  <a:pt x="1087" y="877"/>
                  <a:pt x="842" y="1134"/>
                  <a:pt x="586" y="114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89" name="TextBox 188"/>
          <p:cNvSpPr txBox="1"/>
          <p:nvPr/>
        </p:nvSpPr>
        <p:spPr>
          <a:xfrm>
            <a:off x="512815" y="4504505"/>
            <a:ext cx="232608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accent1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일반기업</a:t>
            </a:r>
            <a:r>
              <a:rPr lang="en-US" altLang="ko-KR" sz="1000" b="1" dirty="0">
                <a:solidFill>
                  <a:schemeClr val="accent1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</a:t>
            </a:r>
            <a:r>
              <a:rPr lang="ko-KR" altLang="en-US" sz="1000" b="1" dirty="0">
                <a:solidFill>
                  <a:schemeClr val="accent1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예비 및 인증 사회적 기업</a:t>
            </a:r>
            <a:r>
              <a:rPr lang="en-US" altLang="ko-KR" sz="1000" b="1" dirty="0">
                <a:solidFill>
                  <a:schemeClr val="accent1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.</a:t>
            </a:r>
            <a:endParaRPr lang="en-US" altLang="ko-KR" sz="900" b="1" dirty="0">
              <a:solidFill>
                <a:schemeClr val="accent1">
                  <a:lumMod val="75000"/>
                </a:schemeClr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70" name="TextBox 269"/>
          <p:cNvSpPr txBox="1"/>
          <p:nvPr/>
        </p:nvSpPr>
        <p:spPr>
          <a:xfrm>
            <a:off x="3396823" y="4504505"/>
            <a:ext cx="2326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b="1" dirty="0">
                <a:solidFill>
                  <a:schemeClr val="accent1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각 지역별 지원기관</a:t>
            </a:r>
            <a:endParaRPr lang="en-US" altLang="ko-KR" sz="1100" b="1" dirty="0">
              <a:solidFill>
                <a:schemeClr val="accent1">
                  <a:lumMod val="75000"/>
                </a:schemeClr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71" name="TextBox 270"/>
          <p:cNvSpPr txBox="1"/>
          <p:nvPr/>
        </p:nvSpPr>
        <p:spPr>
          <a:xfrm>
            <a:off x="6280829" y="4504505"/>
            <a:ext cx="23260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>
                <a:solidFill>
                  <a:schemeClr val="accent1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기초 및 광역자치단체 담당자</a:t>
            </a:r>
            <a:r>
              <a:rPr lang="en-US" altLang="ko-KR" sz="1000" b="1" dirty="0">
                <a:solidFill>
                  <a:schemeClr val="accent1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000" b="1" dirty="0">
                <a:solidFill>
                  <a:schemeClr val="accent1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고용노동부지청 및 고용정보센터 담당자</a:t>
            </a:r>
            <a:r>
              <a:rPr lang="en-US" altLang="ko-KR" sz="1000" b="1" dirty="0">
                <a:solidFill>
                  <a:schemeClr val="accent1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.</a:t>
            </a:r>
            <a:endParaRPr lang="en-US" altLang="ko-KR" sz="900" b="1" dirty="0">
              <a:solidFill>
                <a:schemeClr val="accent1">
                  <a:lumMod val="75000"/>
                </a:schemeClr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272" name="직선 연결선 271"/>
          <p:cNvCxnSpPr/>
          <p:nvPr/>
        </p:nvCxnSpPr>
        <p:spPr>
          <a:xfrm>
            <a:off x="451859" y="4941168"/>
            <a:ext cx="2448000" cy="0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3" name="직선 연결선 272"/>
          <p:cNvCxnSpPr/>
          <p:nvPr/>
        </p:nvCxnSpPr>
        <p:spPr>
          <a:xfrm>
            <a:off x="3335867" y="4941168"/>
            <a:ext cx="2448000" cy="0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4" name="직선 연결선 273"/>
          <p:cNvCxnSpPr/>
          <p:nvPr/>
        </p:nvCxnSpPr>
        <p:spPr>
          <a:xfrm>
            <a:off x="6219873" y="4941168"/>
            <a:ext cx="2448000" cy="0"/>
          </a:xfrm>
          <a:prstGeom prst="line">
            <a:avLst/>
          </a:prstGeom>
          <a:ln w="12700">
            <a:solidFill>
              <a:schemeClr val="accent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5" name="TextBox 274"/>
          <p:cNvSpPr txBox="1"/>
          <p:nvPr/>
        </p:nvSpPr>
        <p:spPr>
          <a:xfrm>
            <a:off x="397425" y="5090120"/>
            <a:ext cx="2556868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회원가입 페이지를 통하여 가입한다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아이핀 이나 공인인증서로 로그인 한다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.</a:t>
            </a:r>
          </a:p>
        </p:txBody>
      </p:sp>
      <p:sp>
        <p:nvSpPr>
          <p:cNvPr id="276" name="TextBox 275"/>
          <p:cNvSpPr txBox="1"/>
          <p:nvPr/>
        </p:nvSpPr>
        <p:spPr>
          <a:xfrm>
            <a:off x="3281433" y="5085184"/>
            <a:ext cx="2556868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회원가입 페이지를 통하여 가입한다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ko-KR" altLang="en-US" sz="1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사회적기업지원기관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컨설팅 지원기관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창업팀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위탁기관인지 선택한다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아이핀 이나  공인인증서로 로그인 한다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.</a:t>
            </a:r>
          </a:p>
        </p:txBody>
      </p:sp>
      <p:sp>
        <p:nvSpPr>
          <p:cNvPr id="277" name="TextBox 276"/>
          <p:cNvSpPr txBox="1"/>
          <p:nvPr/>
        </p:nvSpPr>
        <p:spPr>
          <a:xfrm>
            <a:off x="6165439" y="5162128"/>
            <a:ext cx="2556868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회원가입페이지를 통하여 가입한다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altLang="ko-KR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G-PIN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이나 공인인증서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,GPKI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로 로그인한다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.</a:t>
            </a:r>
          </a:p>
        </p:txBody>
      </p:sp>
      <p:pic>
        <p:nvPicPr>
          <p:cNvPr id="278" name="그림 277" descr="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0272" y="2789543"/>
            <a:ext cx="956834" cy="956832"/>
          </a:xfrm>
          <a:prstGeom prst="rect">
            <a:avLst/>
          </a:prstGeom>
        </p:spPr>
      </p:pic>
      <p:pic>
        <p:nvPicPr>
          <p:cNvPr id="279" name="그림 278" descr="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05403" y="2789543"/>
            <a:ext cx="956834" cy="956832"/>
          </a:xfrm>
          <a:prstGeom prst="rect">
            <a:avLst/>
          </a:prstGeom>
        </p:spPr>
      </p:pic>
      <p:pic>
        <p:nvPicPr>
          <p:cNvPr id="280" name="그림 279" descr="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67944" y="2789543"/>
            <a:ext cx="956834" cy="956832"/>
          </a:xfrm>
          <a:prstGeom prst="rect">
            <a:avLst/>
          </a:prstGeom>
        </p:spPr>
      </p:pic>
      <p:sp>
        <p:nvSpPr>
          <p:cNvPr id="281" name="TextBox 280"/>
          <p:cNvSpPr txBox="1"/>
          <p:nvPr/>
        </p:nvSpPr>
        <p:spPr>
          <a:xfrm>
            <a:off x="836996" y="2385755"/>
            <a:ext cx="163698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latinLnBrk="0">
              <a:spcBef>
                <a:spcPct val="50000"/>
              </a:spcBef>
            </a:pPr>
            <a:r>
              <a:rPr lang="ko-KR" altLang="en-US" sz="15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ea typeface="HY견고딕" pitchFamily="18" charset="-127"/>
                <a:cs typeface="Arial" pitchFamily="34" charset="0"/>
              </a:rPr>
              <a:t>일반 및 기업회원</a:t>
            </a:r>
            <a:endParaRPr lang="en-US" altLang="ko-KR" sz="15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282" name="TextBox 281"/>
          <p:cNvSpPr txBox="1"/>
          <p:nvPr/>
        </p:nvSpPr>
        <p:spPr>
          <a:xfrm>
            <a:off x="4061395" y="2385755"/>
            <a:ext cx="941283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latinLnBrk="0">
              <a:spcBef>
                <a:spcPct val="50000"/>
              </a:spcBef>
            </a:pPr>
            <a:r>
              <a:rPr lang="ko-KR" altLang="en-US" sz="1500" b="1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  <a:ea typeface="HY견고딕" pitchFamily="18" charset="-127"/>
                <a:cs typeface="Arial" pitchFamily="34" charset="0"/>
              </a:rPr>
              <a:t>지원기관</a:t>
            </a:r>
            <a:endParaRPr lang="en-US" altLang="ko-KR" sz="1500" b="1" dirty="0">
              <a:solidFill>
                <a:schemeClr val="accent2">
                  <a:lumMod val="75000"/>
                </a:schemeClr>
              </a:solidFill>
              <a:latin typeface="Arial Black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283" name="TextBox 282"/>
          <p:cNvSpPr txBox="1"/>
          <p:nvPr/>
        </p:nvSpPr>
        <p:spPr>
          <a:xfrm>
            <a:off x="7061097" y="2385755"/>
            <a:ext cx="752130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latinLnBrk="0">
              <a:spcBef>
                <a:spcPct val="50000"/>
              </a:spcBef>
            </a:pPr>
            <a:r>
              <a:rPr lang="ko-KR" altLang="en-US" sz="1500" b="1" dirty="0">
                <a:solidFill>
                  <a:schemeClr val="accent3">
                    <a:lumMod val="75000"/>
                  </a:schemeClr>
                </a:solidFill>
                <a:latin typeface="Arial Black" pitchFamily="34" charset="0"/>
                <a:ea typeface="HY견고딕" pitchFamily="18" charset="-127"/>
                <a:cs typeface="Arial" pitchFamily="34" charset="0"/>
              </a:rPr>
              <a:t>공무원</a:t>
            </a:r>
            <a:endParaRPr lang="en-US" altLang="ko-KR" sz="1500" b="1" dirty="0">
              <a:solidFill>
                <a:schemeClr val="accent3">
                  <a:lumMod val="75000"/>
                </a:schemeClr>
              </a:solidFill>
              <a:latin typeface="Arial Black" pitchFamily="34" charset="0"/>
              <a:ea typeface="HY견고딕" pitchFamily="18" charset="-127"/>
              <a:cs typeface="Arial" pitchFamily="34" charset="0"/>
            </a:endParaRPr>
          </a:p>
        </p:txBody>
      </p:sp>
      <p:grpSp>
        <p:nvGrpSpPr>
          <p:cNvPr id="2" name="그룹 283"/>
          <p:cNvGrpSpPr/>
          <p:nvPr/>
        </p:nvGrpSpPr>
        <p:grpSpPr>
          <a:xfrm>
            <a:off x="413313" y="1657515"/>
            <a:ext cx="2525094" cy="123638"/>
            <a:chOff x="405061" y="1518692"/>
            <a:chExt cx="2525094" cy="123638"/>
          </a:xfrm>
        </p:grpSpPr>
        <p:sp>
          <p:nvSpPr>
            <p:cNvPr id="285" name="타원 284"/>
            <p:cNvSpPr/>
            <p:nvPr/>
          </p:nvSpPr>
          <p:spPr>
            <a:xfrm rot="10800000" flipH="1">
              <a:off x="405061" y="1518692"/>
              <a:ext cx="123640" cy="123638"/>
            </a:xfrm>
            <a:prstGeom prst="ellipse">
              <a:avLst/>
            </a:prstGeom>
            <a:gradFill>
              <a:gsLst>
                <a:gs pos="0">
                  <a:srgbClr val="F0F0F0"/>
                </a:gs>
                <a:gs pos="100000">
                  <a:srgbClr val="F8F8F8"/>
                </a:gs>
              </a:gsLst>
              <a:lin ang="5400000" scaled="0"/>
            </a:gradFill>
            <a:ln w="12700">
              <a:solidFill>
                <a:schemeClr val="accent1">
                  <a:lumMod val="75000"/>
                </a:schemeClr>
              </a:solidFill>
            </a:ln>
            <a:effectLst>
              <a:outerShdw blurRad="63500" sx="101000" sy="101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6" name="타원 285"/>
            <p:cNvSpPr/>
            <p:nvPr/>
          </p:nvSpPr>
          <p:spPr>
            <a:xfrm rot="10800000" flipH="1">
              <a:off x="2806515" y="1518692"/>
              <a:ext cx="123640" cy="123638"/>
            </a:xfrm>
            <a:prstGeom prst="ellipse">
              <a:avLst/>
            </a:prstGeom>
            <a:gradFill>
              <a:gsLst>
                <a:gs pos="0">
                  <a:srgbClr val="F0F0F0"/>
                </a:gs>
                <a:gs pos="100000">
                  <a:srgbClr val="F8F8F8"/>
                </a:gs>
              </a:gsLst>
              <a:lin ang="5400000" scaled="0"/>
            </a:gradFill>
            <a:ln w="12700">
              <a:solidFill>
                <a:schemeClr val="accent1">
                  <a:lumMod val="75000"/>
                </a:schemeClr>
              </a:solidFill>
            </a:ln>
            <a:effectLst>
              <a:outerShdw blurRad="63500" sx="101000" sy="101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" name="그룹 286"/>
          <p:cNvGrpSpPr/>
          <p:nvPr/>
        </p:nvGrpSpPr>
        <p:grpSpPr>
          <a:xfrm>
            <a:off x="3297320" y="1657515"/>
            <a:ext cx="2525094" cy="123638"/>
            <a:chOff x="405061" y="1518692"/>
            <a:chExt cx="2525094" cy="123638"/>
          </a:xfrm>
        </p:grpSpPr>
        <p:sp>
          <p:nvSpPr>
            <p:cNvPr id="288" name="타원 287"/>
            <p:cNvSpPr/>
            <p:nvPr/>
          </p:nvSpPr>
          <p:spPr>
            <a:xfrm rot="10800000" flipH="1">
              <a:off x="405061" y="1518692"/>
              <a:ext cx="123640" cy="123638"/>
            </a:xfrm>
            <a:prstGeom prst="ellipse">
              <a:avLst/>
            </a:prstGeom>
            <a:gradFill>
              <a:gsLst>
                <a:gs pos="0">
                  <a:srgbClr val="F0F0F0"/>
                </a:gs>
                <a:gs pos="100000">
                  <a:srgbClr val="F8F8F8"/>
                </a:gs>
              </a:gsLst>
              <a:lin ang="5400000" scaled="0"/>
            </a:gradFill>
            <a:ln w="12700">
              <a:solidFill>
                <a:schemeClr val="accent2">
                  <a:lumMod val="75000"/>
                </a:schemeClr>
              </a:solidFill>
            </a:ln>
            <a:effectLst>
              <a:outerShdw blurRad="63500" sx="101000" sy="101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9" name="타원 288"/>
            <p:cNvSpPr/>
            <p:nvPr/>
          </p:nvSpPr>
          <p:spPr>
            <a:xfrm rot="10800000" flipH="1">
              <a:off x="2806515" y="1518692"/>
              <a:ext cx="123640" cy="123638"/>
            </a:xfrm>
            <a:prstGeom prst="ellipse">
              <a:avLst/>
            </a:prstGeom>
            <a:gradFill>
              <a:gsLst>
                <a:gs pos="0">
                  <a:srgbClr val="F0F0F0"/>
                </a:gs>
                <a:gs pos="100000">
                  <a:srgbClr val="F8F8F8"/>
                </a:gs>
              </a:gsLst>
              <a:lin ang="5400000" scaled="0"/>
            </a:gradFill>
            <a:ln w="12700">
              <a:solidFill>
                <a:schemeClr val="accent2">
                  <a:lumMod val="75000"/>
                </a:schemeClr>
              </a:solidFill>
            </a:ln>
            <a:effectLst>
              <a:outerShdw blurRad="63500" sx="101000" sy="101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" name="그룹 289"/>
          <p:cNvGrpSpPr/>
          <p:nvPr/>
        </p:nvGrpSpPr>
        <p:grpSpPr>
          <a:xfrm>
            <a:off x="6181326" y="1657515"/>
            <a:ext cx="2525094" cy="123638"/>
            <a:chOff x="405061" y="1518692"/>
            <a:chExt cx="2525094" cy="123638"/>
          </a:xfrm>
        </p:grpSpPr>
        <p:sp>
          <p:nvSpPr>
            <p:cNvPr id="291" name="타원 290"/>
            <p:cNvSpPr/>
            <p:nvPr/>
          </p:nvSpPr>
          <p:spPr>
            <a:xfrm rot="10800000" flipH="1">
              <a:off x="405061" y="1518692"/>
              <a:ext cx="123640" cy="123638"/>
            </a:xfrm>
            <a:prstGeom prst="ellipse">
              <a:avLst/>
            </a:prstGeom>
            <a:gradFill>
              <a:gsLst>
                <a:gs pos="0">
                  <a:srgbClr val="F0F0F0"/>
                </a:gs>
                <a:gs pos="100000">
                  <a:srgbClr val="F8F8F8"/>
                </a:gs>
              </a:gsLst>
              <a:lin ang="5400000" scaled="0"/>
            </a:gradFill>
            <a:ln w="12700">
              <a:solidFill>
                <a:schemeClr val="accent3">
                  <a:lumMod val="75000"/>
                </a:schemeClr>
              </a:solidFill>
            </a:ln>
            <a:effectLst>
              <a:outerShdw blurRad="63500" sx="101000" sy="101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2" name="타원 291"/>
            <p:cNvSpPr/>
            <p:nvPr/>
          </p:nvSpPr>
          <p:spPr>
            <a:xfrm rot="10800000" flipH="1">
              <a:off x="2806515" y="1518692"/>
              <a:ext cx="123640" cy="123638"/>
            </a:xfrm>
            <a:prstGeom prst="ellipse">
              <a:avLst/>
            </a:prstGeom>
            <a:gradFill>
              <a:gsLst>
                <a:gs pos="0">
                  <a:srgbClr val="F0F0F0"/>
                </a:gs>
                <a:gs pos="100000">
                  <a:srgbClr val="F8F8F8"/>
                </a:gs>
              </a:gsLst>
              <a:lin ang="5400000" scaled="0"/>
            </a:gradFill>
            <a:ln w="12700">
              <a:solidFill>
                <a:schemeClr val="accent3">
                  <a:lumMod val="75000"/>
                </a:schemeClr>
              </a:solidFill>
            </a:ln>
            <a:effectLst>
              <a:outerShdw blurRad="63500" sx="101000" sy="101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" name="그룹 292"/>
          <p:cNvGrpSpPr/>
          <p:nvPr/>
        </p:nvGrpSpPr>
        <p:grpSpPr>
          <a:xfrm>
            <a:off x="413313" y="4289879"/>
            <a:ext cx="2525094" cy="123638"/>
            <a:chOff x="405061" y="1518692"/>
            <a:chExt cx="2525094" cy="123638"/>
          </a:xfrm>
        </p:grpSpPr>
        <p:sp>
          <p:nvSpPr>
            <p:cNvPr id="294" name="타원 293"/>
            <p:cNvSpPr/>
            <p:nvPr/>
          </p:nvSpPr>
          <p:spPr>
            <a:xfrm rot="10800000" flipH="1">
              <a:off x="405061" y="1518692"/>
              <a:ext cx="123640" cy="123638"/>
            </a:xfrm>
            <a:prstGeom prst="ellipse">
              <a:avLst/>
            </a:prstGeom>
            <a:gradFill>
              <a:gsLst>
                <a:gs pos="0">
                  <a:srgbClr val="F0F0F0"/>
                </a:gs>
                <a:gs pos="100000">
                  <a:srgbClr val="F8F8F8"/>
                </a:gs>
              </a:gsLst>
              <a:lin ang="5400000" scaled="0"/>
            </a:gradFill>
            <a:ln w="12700">
              <a:solidFill>
                <a:srgbClr val="B2B2B2"/>
              </a:solidFill>
            </a:ln>
            <a:effectLst>
              <a:outerShdw blurRad="63500" sx="101000" sy="101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5" name="타원 294"/>
            <p:cNvSpPr/>
            <p:nvPr/>
          </p:nvSpPr>
          <p:spPr>
            <a:xfrm rot="10800000" flipH="1">
              <a:off x="2806515" y="1518692"/>
              <a:ext cx="123640" cy="123638"/>
            </a:xfrm>
            <a:prstGeom prst="ellipse">
              <a:avLst/>
            </a:prstGeom>
            <a:gradFill>
              <a:gsLst>
                <a:gs pos="0">
                  <a:srgbClr val="F0F0F0"/>
                </a:gs>
                <a:gs pos="100000">
                  <a:srgbClr val="F8F8F8"/>
                </a:gs>
              </a:gsLst>
              <a:lin ang="5400000" scaled="0"/>
            </a:gradFill>
            <a:ln w="12700">
              <a:solidFill>
                <a:srgbClr val="B2B2B2"/>
              </a:solidFill>
            </a:ln>
            <a:effectLst>
              <a:outerShdw blurRad="63500" sx="101000" sy="101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" name="그룹 295"/>
          <p:cNvGrpSpPr/>
          <p:nvPr/>
        </p:nvGrpSpPr>
        <p:grpSpPr>
          <a:xfrm>
            <a:off x="3297320" y="4289879"/>
            <a:ext cx="2525094" cy="123638"/>
            <a:chOff x="405061" y="1518692"/>
            <a:chExt cx="2525094" cy="123638"/>
          </a:xfrm>
        </p:grpSpPr>
        <p:sp>
          <p:nvSpPr>
            <p:cNvPr id="297" name="타원 296"/>
            <p:cNvSpPr/>
            <p:nvPr/>
          </p:nvSpPr>
          <p:spPr>
            <a:xfrm rot="10800000" flipH="1">
              <a:off x="405061" y="1518692"/>
              <a:ext cx="123640" cy="123638"/>
            </a:xfrm>
            <a:prstGeom prst="ellipse">
              <a:avLst/>
            </a:prstGeom>
            <a:gradFill>
              <a:gsLst>
                <a:gs pos="0">
                  <a:srgbClr val="F0F0F0"/>
                </a:gs>
                <a:gs pos="100000">
                  <a:srgbClr val="F8F8F8"/>
                </a:gs>
              </a:gsLst>
              <a:lin ang="5400000" scaled="0"/>
            </a:gradFill>
            <a:ln w="12700">
              <a:solidFill>
                <a:srgbClr val="B2B2B2"/>
              </a:solidFill>
            </a:ln>
            <a:effectLst>
              <a:outerShdw blurRad="63500" sx="101000" sy="101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8" name="타원 297"/>
            <p:cNvSpPr/>
            <p:nvPr/>
          </p:nvSpPr>
          <p:spPr>
            <a:xfrm rot="10800000" flipH="1">
              <a:off x="2806515" y="1518692"/>
              <a:ext cx="123640" cy="123638"/>
            </a:xfrm>
            <a:prstGeom prst="ellipse">
              <a:avLst/>
            </a:prstGeom>
            <a:gradFill>
              <a:gsLst>
                <a:gs pos="0">
                  <a:srgbClr val="F0F0F0"/>
                </a:gs>
                <a:gs pos="100000">
                  <a:srgbClr val="F8F8F8"/>
                </a:gs>
              </a:gsLst>
              <a:lin ang="5400000" scaled="0"/>
            </a:gradFill>
            <a:ln w="12700">
              <a:solidFill>
                <a:srgbClr val="B2B2B2"/>
              </a:solidFill>
            </a:ln>
            <a:effectLst>
              <a:outerShdw blurRad="63500" sx="101000" sy="101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7" name="그룹 298"/>
          <p:cNvGrpSpPr/>
          <p:nvPr/>
        </p:nvGrpSpPr>
        <p:grpSpPr>
          <a:xfrm>
            <a:off x="6181326" y="4289879"/>
            <a:ext cx="2525094" cy="123638"/>
            <a:chOff x="405061" y="1518692"/>
            <a:chExt cx="2525094" cy="123638"/>
          </a:xfrm>
        </p:grpSpPr>
        <p:sp>
          <p:nvSpPr>
            <p:cNvPr id="300" name="타원 299"/>
            <p:cNvSpPr/>
            <p:nvPr/>
          </p:nvSpPr>
          <p:spPr>
            <a:xfrm rot="10800000" flipH="1">
              <a:off x="405061" y="1518692"/>
              <a:ext cx="123640" cy="123638"/>
            </a:xfrm>
            <a:prstGeom prst="ellipse">
              <a:avLst/>
            </a:prstGeom>
            <a:gradFill>
              <a:gsLst>
                <a:gs pos="0">
                  <a:srgbClr val="F0F0F0"/>
                </a:gs>
                <a:gs pos="100000">
                  <a:srgbClr val="F8F8F8"/>
                </a:gs>
              </a:gsLst>
              <a:lin ang="5400000" scaled="0"/>
            </a:gradFill>
            <a:ln w="12700">
              <a:solidFill>
                <a:srgbClr val="B2B2B2"/>
              </a:solidFill>
            </a:ln>
            <a:effectLst>
              <a:outerShdw blurRad="63500" sx="101000" sy="101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1" name="타원 300"/>
            <p:cNvSpPr/>
            <p:nvPr/>
          </p:nvSpPr>
          <p:spPr>
            <a:xfrm rot="10800000" flipH="1">
              <a:off x="2806515" y="1518692"/>
              <a:ext cx="123640" cy="123638"/>
            </a:xfrm>
            <a:prstGeom prst="ellipse">
              <a:avLst/>
            </a:prstGeom>
            <a:gradFill>
              <a:gsLst>
                <a:gs pos="0">
                  <a:srgbClr val="F0F0F0"/>
                </a:gs>
                <a:gs pos="100000">
                  <a:srgbClr val="F8F8F8"/>
                </a:gs>
              </a:gsLst>
              <a:lin ang="5400000" scaled="0"/>
            </a:gradFill>
            <a:ln w="12700">
              <a:solidFill>
                <a:srgbClr val="B2B2B2"/>
              </a:solidFill>
            </a:ln>
            <a:effectLst>
              <a:outerShdw blurRad="63500" sx="101000" sy="101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5145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회원 가입</a:t>
            </a:r>
          </a:p>
        </p:txBody>
      </p:sp>
      <p:sp>
        <p:nvSpPr>
          <p:cNvPr id="18" name="내용 개체 틀 17"/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ko-KR" altLang="en-US" sz="1200" dirty="0">
                <a:solidFill>
                  <a:schemeClr val="accent5">
                    <a:lumMod val="75000"/>
                  </a:schemeClr>
                </a:solidFill>
              </a:rPr>
              <a:t>우측상단의 회원가입 을 클릭 후 회원가입을 진행합니다</a:t>
            </a:r>
            <a:r>
              <a:rPr lang="en-US" altLang="ko-KR" sz="1200" dirty="0">
                <a:solidFill>
                  <a:schemeClr val="accent5">
                    <a:lumMod val="75000"/>
                  </a:schemeClr>
                </a:solidFill>
              </a:rPr>
              <a:t>.</a:t>
            </a:r>
            <a:endParaRPr lang="ko-KR" altLang="en-US" sz="1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0" name="내용 개체 틀 19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회원가입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9" y="1106752"/>
            <a:ext cx="6769100" cy="5562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순서도: 대체 처리 6"/>
          <p:cNvSpPr/>
          <p:nvPr/>
        </p:nvSpPr>
        <p:spPr>
          <a:xfrm>
            <a:off x="6372200" y="1115282"/>
            <a:ext cx="576288" cy="180000"/>
          </a:xfrm>
          <a:prstGeom prst="flowChartAlternateProcess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145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8559" y="1700808"/>
            <a:ext cx="5325395" cy="3420988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회원 가입</a:t>
            </a:r>
          </a:p>
        </p:txBody>
      </p:sp>
      <p:sp>
        <p:nvSpPr>
          <p:cNvPr id="25" name="텍스트 개체 틀 2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ko-KR" altLang="en-US" dirty="0"/>
              <a:t>일반기업</a:t>
            </a:r>
            <a:r>
              <a:rPr lang="en-US" altLang="ko-KR" dirty="0"/>
              <a:t>, </a:t>
            </a:r>
            <a:r>
              <a:rPr lang="ko-KR" altLang="en-US" dirty="0"/>
              <a:t>예비 및 인증 </a:t>
            </a:r>
            <a:r>
              <a:rPr lang="ko-KR" altLang="en-US" dirty="0" smtClean="0"/>
              <a:t>사회적 기업의 </a:t>
            </a:r>
            <a:r>
              <a:rPr lang="ko-KR" altLang="en-US" dirty="0"/>
              <a:t>경우 선택합니다</a:t>
            </a:r>
            <a:r>
              <a:rPr lang="en-US" altLang="ko-KR" dirty="0"/>
              <a:t>.</a:t>
            </a:r>
          </a:p>
          <a:p>
            <a:r>
              <a:rPr lang="ko-KR" altLang="en-US" dirty="0" err="1" smtClean="0"/>
              <a:t>사회적기업지원기관</a:t>
            </a:r>
            <a:r>
              <a:rPr lang="ko-KR" altLang="en-US" dirty="0" smtClean="0"/>
              <a:t> </a:t>
            </a:r>
            <a:r>
              <a:rPr lang="ko-KR" altLang="en-US" dirty="0"/>
              <a:t>및 컨설팅 지원기관</a:t>
            </a:r>
            <a:r>
              <a:rPr lang="en-US" altLang="ko-KR" dirty="0"/>
              <a:t>, </a:t>
            </a:r>
            <a:r>
              <a:rPr lang="ko-KR" altLang="en-US" dirty="0" err="1"/>
              <a:t>창업팀</a:t>
            </a:r>
            <a:r>
              <a:rPr lang="ko-KR" altLang="en-US" dirty="0"/>
              <a:t> 위탁기관의 경우 선택합니다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기초 및 광역자치단체</a:t>
            </a:r>
            <a:r>
              <a:rPr lang="en-US" altLang="ko-KR" dirty="0"/>
              <a:t>, </a:t>
            </a:r>
            <a:r>
              <a:rPr lang="ko-KR" altLang="en-US" dirty="0"/>
              <a:t>고용노동부 지청 및 센터 담당자의 경우 선택합니다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0" name="내용 개체 틀 29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회원가입</a:t>
            </a:r>
          </a:p>
        </p:txBody>
      </p:sp>
      <p:sp>
        <p:nvSpPr>
          <p:cNvPr id="27" name="타원 26"/>
          <p:cNvSpPr/>
          <p:nvPr/>
        </p:nvSpPr>
        <p:spPr>
          <a:xfrm>
            <a:off x="1115616" y="3356992"/>
            <a:ext cx="360040" cy="360040"/>
          </a:xfrm>
          <a:prstGeom prst="ellipse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/>
              <a:t>1</a:t>
            </a:r>
            <a:endParaRPr lang="ko-KR" altLang="en-US" sz="1400" b="1" dirty="0"/>
          </a:p>
        </p:txBody>
      </p:sp>
      <p:sp>
        <p:nvSpPr>
          <p:cNvPr id="28" name="타원 27"/>
          <p:cNvSpPr/>
          <p:nvPr/>
        </p:nvSpPr>
        <p:spPr>
          <a:xfrm>
            <a:off x="2693207" y="3356992"/>
            <a:ext cx="360040" cy="360040"/>
          </a:xfrm>
          <a:prstGeom prst="ellipse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/>
              <a:t>2</a:t>
            </a:r>
            <a:endParaRPr lang="ko-KR" altLang="en-US" sz="1400" b="1" dirty="0"/>
          </a:p>
        </p:txBody>
      </p:sp>
      <p:sp>
        <p:nvSpPr>
          <p:cNvPr id="29" name="타원 28"/>
          <p:cNvSpPr/>
          <p:nvPr/>
        </p:nvSpPr>
        <p:spPr>
          <a:xfrm>
            <a:off x="4300943" y="3356992"/>
            <a:ext cx="360040" cy="360040"/>
          </a:xfrm>
          <a:prstGeom prst="ellipse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/>
              <a:t>3</a:t>
            </a:r>
            <a:endParaRPr lang="ko-KR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5145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595" y="1867288"/>
            <a:ext cx="3316377" cy="383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회원 가입</a:t>
            </a:r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약관 </a:t>
            </a:r>
            <a:r>
              <a:rPr lang="ko-KR" altLang="en-US" dirty="0" smtClean="0"/>
              <a:t>동의하여 </a:t>
            </a:r>
            <a:r>
              <a:rPr lang="ko-KR" altLang="en-US" dirty="0" err="1" smtClean="0"/>
              <a:t>주십시요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 회원유형 및 입력 </a:t>
            </a:r>
            <a:r>
              <a:rPr lang="ko-KR" altLang="en-US" dirty="0"/>
              <a:t>양식에 따라 회원가입을 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9" name="내용 개체 틀 8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회원가입</a:t>
            </a:r>
          </a:p>
        </p:txBody>
      </p:sp>
      <p:sp>
        <p:nvSpPr>
          <p:cNvPr id="7" name="타원 6"/>
          <p:cNvSpPr/>
          <p:nvPr/>
        </p:nvSpPr>
        <p:spPr>
          <a:xfrm>
            <a:off x="1686743" y="1619296"/>
            <a:ext cx="360040" cy="360040"/>
          </a:xfrm>
          <a:prstGeom prst="ellipse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/>
              <a:t>1</a:t>
            </a:r>
            <a:endParaRPr lang="ko-KR" altLang="en-US" sz="14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855096"/>
            <a:ext cx="2952552" cy="3866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타원 7"/>
          <p:cNvSpPr/>
          <p:nvPr/>
        </p:nvSpPr>
        <p:spPr>
          <a:xfrm>
            <a:off x="5292192" y="1619296"/>
            <a:ext cx="360040" cy="360040"/>
          </a:xfrm>
          <a:prstGeom prst="ellipse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/>
              <a:t>2</a:t>
            </a:r>
            <a:endParaRPr lang="ko-KR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5145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모서리가 둥근 직사각형 44"/>
          <p:cNvSpPr/>
          <p:nvPr/>
        </p:nvSpPr>
        <p:spPr>
          <a:xfrm>
            <a:off x="467544" y="1032640"/>
            <a:ext cx="8208912" cy="271538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7"/>
          <p:cNvGrpSpPr/>
          <p:nvPr/>
        </p:nvGrpSpPr>
        <p:grpSpPr>
          <a:xfrm>
            <a:off x="2918978" y="2331987"/>
            <a:ext cx="3285356" cy="3285356"/>
            <a:chOff x="2818581" y="1804603"/>
            <a:chExt cx="3486150" cy="3486150"/>
          </a:xfrm>
          <a:solidFill>
            <a:srgbClr val="EEEEEE"/>
          </a:solidFill>
        </p:grpSpPr>
        <p:sp>
          <p:nvSpPr>
            <p:cNvPr id="90" name="도넛 89"/>
            <p:cNvSpPr/>
            <p:nvPr/>
          </p:nvSpPr>
          <p:spPr>
            <a:xfrm>
              <a:off x="3532137" y="2518159"/>
              <a:ext cx="2059038" cy="2059038"/>
            </a:xfrm>
            <a:prstGeom prst="donut">
              <a:avLst>
                <a:gd name="adj" fmla="val 8020"/>
              </a:avLst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5" name="도넛 4"/>
            <p:cNvSpPr/>
            <p:nvPr/>
          </p:nvSpPr>
          <p:spPr>
            <a:xfrm>
              <a:off x="2818581" y="1804603"/>
              <a:ext cx="3486150" cy="3486150"/>
            </a:xfrm>
            <a:prstGeom prst="donut">
              <a:avLst>
                <a:gd name="adj" fmla="val 4479"/>
              </a:avLst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89" name="도넛 88"/>
            <p:cNvSpPr/>
            <p:nvPr/>
          </p:nvSpPr>
          <p:spPr>
            <a:xfrm>
              <a:off x="3147578" y="2133600"/>
              <a:ext cx="2828156" cy="2828156"/>
            </a:xfrm>
            <a:prstGeom prst="donut">
              <a:avLst>
                <a:gd name="adj" fmla="val 5826"/>
              </a:avLst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기업회원 사용기능</a:t>
            </a:r>
          </a:p>
        </p:txBody>
      </p:sp>
      <p:grpSp>
        <p:nvGrpSpPr>
          <p:cNvPr id="3" name="그룹 5"/>
          <p:cNvGrpSpPr/>
          <p:nvPr/>
        </p:nvGrpSpPr>
        <p:grpSpPr>
          <a:xfrm>
            <a:off x="2621386" y="3294012"/>
            <a:ext cx="1374550" cy="1338860"/>
            <a:chOff x="2621386" y="2867025"/>
            <a:chExt cx="1374550" cy="1338860"/>
          </a:xfrm>
        </p:grpSpPr>
        <p:grpSp>
          <p:nvGrpSpPr>
            <p:cNvPr id="4" name="그룹 16"/>
            <p:cNvGrpSpPr/>
            <p:nvPr/>
          </p:nvGrpSpPr>
          <p:grpSpPr>
            <a:xfrm>
              <a:off x="2625050" y="2867025"/>
              <a:ext cx="1338860" cy="1338860"/>
              <a:chOff x="2753033" y="2838446"/>
              <a:chExt cx="1708770" cy="1708770"/>
            </a:xfrm>
          </p:grpSpPr>
          <p:sp>
            <p:nvSpPr>
              <p:cNvPr id="79" name="타원 78"/>
              <p:cNvSpPr/>
              <p:nvPr/>
            </p:nvSpPr>
            <p:spPr>
              <a:xfrm>
                <a:off x="2753033" y="2838446"/>
                <a:ext cx="1708770" cy="1708770"/>
              </a:xfrm>
              <a:prstGeom prst="ellipse">
                <a:avLst/>
              </a:prstGeom>
              <a:gradFill flip="none" rotWithShape="1">
                <a:gsLst>
                  <a:gs pos="0">
                    <a:srgbClr val="E8E8E8"/>
                  </a:gs>
                  <a:gs pos="100000">
                    <a:srgbClr val="F3F3F3"/>
                  </a:gs>
                </a:gsLst>
                <a:lin ang="18900000" scaled="1"/>
                <a:tileRect/>
              </a:gradFill>
              <a:ln w="9525">
                <a:solidFill>
                  <a:srgbClr val="969696"/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0" name="타원 79"/>
              <p:cNvSpPr/>
              <p:nvPr/>
            </p:nvSpPr>
            <p:spPr>
              <a:xfrm>
                <a:off x="2847965" y="2933378"/>
                <a:ext cx="1518906" cy="1518906"/>
              </a:xfrm>
              <a:prstGeom prst="ellipse">
                <a:avLst/>
              </a:prstGeom>
              <a:gradFill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5400000" scaled="0"/>
              </a:gradFill>
              <a:ln w="9525">
                <a:solidFill>
                  <a:schemeClr val="accent4">
                    <a:lumMod val="50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1" name="원형 80"/>
              <p:cNvSpPr/>
              <p:nvPr/>
            </p:nvSpPr>
            <p:spPr>
              <a:xfrm>
                <a:off x="2847818" y="2933231"/>
                <a:ext cx="1519200" cy="1519200"/>
              </a:xfrm>
              <a:prstGeom prst="pie">
                <a:avLst>
                  <a:gd name="adj1" fmla="val 10800000"/>
                  <a:gd name="adj2" fmla="val 2603"/>
                </a:avLst>
              </a:prstGeom>
              <a:gradFill>
                <a:gsLst>
                  <a:gs pos="0">
                    <a:srgbClr val="FFFFFF">
                      <a:alpha val="15000"/>
                    </a:srgbClr>
                  </a:gs>
                  <a:gs pos="100000">
                    <a:srgbClr val="FFFFFF">
                      <a:alpha val="15000"/>
                    </a:srgbClr>
                  </a:gs>
                </a:gsLst>
                <a:lin ang="5400000" scaled="0"/>
              </a:gradFill>
              <a:ln w="952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6" name="막힌 원호 85"/>
              <p:cNvSpPr/>
              <p:nvPr/>
            </p:nvSpPr>
            <p:spPr>
              <a:xfrm>
                <a:off x="2869581" y="2957375"/>
                <a:ext cx="1480436" cy="1480436"/>
              </a:xfrm>
              <a:prstGeom prst="blockArc">
                <a:avLst>
                  <a:gd name="adj1" fmla="val 10800000"/>
                  <a:gd name="adj2" fmla="val 0"/>
                  <a:gd name="adj3" fmla="val 749"/>
                </a:avLst>
              </a:prstGeom>
              <a:gradFill>
                <a:gsLst>
                  <a:gs pos="50000">
                    <a:srgbClr val="FFFFFF"/>
                  </a:gs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02" name="직사각형 101"/>
            <p:cNvSpPr/>
            <p:nvPr/>
          </p:nvSpPr>
          <p:spPr>
            <a:xfrm>
              <a:off x="2989298" y="3320567"/>
              <a:ext cx="615554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ko-KR" altLang="en-US" sz="1200" dirty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  <a:cs typeface="Arial" pitchFamily="34" charset="0"/>
                </a:rPr>
                <a:t>인증신청</a:t>
              </a:r>
              <a:endParaRPr lang="en-US" altLang="ko-KR" sz="12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2621386" y="3563125"/>
              <a:ext cx="1374550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1000" b="1" dirty="0">
                  <a:solidFill>
                    <a:srgbClr val="FFFFFF"/>
                  </a:solidFill>
                  <a:effectLst>
                    <a:outerShdw blurRad="63500" sx="101000" sy="101000" algn="ctr" rotWithShape="0">
                      <a:prstClr val="black">
                        <a:alpha val="30000"/>
                      </a:prstClr>
                    </a:outerShdw>
                  </a:effectLst>
                  <a:latin typeface="Arial" pitchFamily="34" charset="0"/>
                  <a:cs typeface="Arial" pitchFamily="34" charset="0"/>
                </a:rPr>
                <a:t>일반 및 예비</a:t>
              </a:r>
              <a:endParaRPr lang="en-US" altLang="ko-KR" sz="1000" b="1" dirty="0">
                <a:solidFill>
                  <a:srgbClr val="FFFFFF"/>
                </a:solidFill>
                <a:effectLst>
                  <a:outerShdw blurRad="63500" sx="101000" sy="101000" algn="ctr" rotWithShape="0">
                    <a:prstClr val="black">
                      <a:alpha val="30000"/>
                    </a:prstClr>
                  </a:outerShdw>
                </a:effectLst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ko-KR" altLang="en-US" sz="1000" b="1" dirty="0" err="1">
                  <a:solidFill>
                    <a:srgbClr val="FFFFFF"/>
                  </a:solidFill>
                  <a:effectLst>
                    <a:outerShdw blurRad="63500" sx="101000" sy="101000" algn="ctr" rotWithShape="0">
                      <a:prstClr val="black">
                        <a:alpha val="30000"/>
                      </a:prstClr>
                    </a:outerShdw>
                  </a:effectLst>
                  <a:latin typeface="Arial" pitchFamily="34" charset="0"/>
                  <a:cs typeface="Arial" pitchFamily="34" charset="0"/>
                </a:rPr>
                <a:t>사회적기업</a:t>
              </a:r>
              <a:endParaRPr lang="en-US" altLang="ko-KR" sz="1000" b="1" dirty="0">
                <a:solidFill>
                  <a:srgbClr val="FFFFFF"/>
                </a:solidFill>
                <a:effectLst>
                  <a:outerShdw blurRad="63500" sx="101000" sy="101000" algn="ctr" rotWithShape="0">
                    <a:prstClr val="black">
                      <a:alpha val="30000"/>
                    </a:prstClr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" name="그룹 1"/>
          <p:cNvGrpSpPr/>
          <p:nvPr/>
        </p:nvGrpSpPr>
        <p:grpSpPr>
          <a:xfrm>
            <a:off x="3872446" y="2060848"/>
            <a:ext cx="1374550" cy="1338860"/>
            <a:chOff x="3872446" y="1633861"/>
            <a:chExt cx="1374550" cy="1338860"/>
          </a:xfrm>
        </p:grpSpPr>
        <p:grpSp>
          <p:nvGrpSpPr>
            <p:cNvPr id="7" name="그룹 67"/>
            <p:cNvGrpSpPr/>
            <p:nvPr/>
          </p:nvGrpSpPr>
          <p:grpSpPr>
            <a:xfrm>
              <a:off x="3892304" y="1633861"/>
              <a:ext cx="1338860" cy="1338860"/>
              <a:chOff x="2990266" y="3001512"/>
              <a:chExt cx="1708770" cy="1708770"/>
            </a:xfrm>
          </p:grpSpPr>
          <p:sp>
            <p:nvSpPr>
              <p:cNvPr id="69" name="타원 68"/>
              <p:cNvSpPr/>
              <p:nvPr/>
            </p:nvSpPr>
            <p:spPr>
              <a:xfrm>
                <a:off x="2990266" y="3001512"/>
                <a:ext cx="1708770" cy="1708770"/>
              </a:xfrm>
              <a:prstGeom prst="ellipse">
                <a:avLst/>
              </a:prstGeom>
              <a:gradFill flip="none" rotWithShape="1">
                <a:gsLst>
                  <a:gs pos="0">
                    <a:srgbClr val="E8E8E8"/>
                  </a:gs>
                  <a:gs pos="100000">
                    <a:srgbClr val="F3F3F3"/>
                  </a:gs>
                </a:gsLst>
                <a:lin ang="18900000" scaled="1"/>
                <a:tileRect/>
              </a:gradFill>
              <a:ln w="9525">
                <a:solidFill>
                  <a:srgbClr val="969696"/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0" name="타원 69"/>
              <p:cNvSpPr/>
              <p:nvPr/>
            </p:nvSpPr>
            <p:spPr>
              <a:xfrm>
                <a:off x="3085198" y="3096444"/>
                <a:ext cx="1518906" cy="1518906"/>
              </a:xfrm>
              <a:prstGeom prst="ellipse">
                <a:avLst/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  <a:ln w="9525">
                <a:solidFill>
                  <a:schemeClr val="accent1">
                    <a:lumMod val="50000"/>
                  </a:schemeClr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5" name="원형 74"/>
              <p:cNvSpPr/>
              <p:nvPr/>
            </p:nvSpPr>
            <p:spPr>
              <a:xfrm>
                <a:off x="3085050" y="3096297"/>
                <a:ext cx="1519200" cy="1519200"/>
              </a:xfrm>
              <a:prstGeom prst="pie">
                <a:avLst>
                  <a:gd name="adj1" fmla="val 10800000"/>
                  <a:gd name="adj2" fmla="val 2603"/>
                </a:avLst>
              </a:prstGeom>
              <a:gradFill>
                <a:gsLst>
                  <a:gs pos="0">
                    <a:srgbClr val="FFFFFF">
                      <a:alpha val="15000"/>
                    </a:srgbClr>
                  </a:gs>
                  <a:gs pos="100000">
                    <a:srgbClr val="FFFFFF">
                      <a:alpha val="15000"/>
                    </a:srgbClr>
                  </a:gs>
                </a:gsLst>
                <a:lin ang="5400000" scaled="0"/>
              </a:gradFill>
              <a:ln w="952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6" name="막힌 원호 75"/>
              <p:cNvSpPr/>
              <p:nvPr/>
            </p:nvSpPr>
            <p:spPr>
              <a:xfrm>
                <a:off x="3106814" y="3120441"/>
                <a:ext cx="1480436" cy="1480436"/>
              </a:xfrm>
              <a:prstGeom prst="blockArc">
                <a:avLst>
                  <a:gd name="adj1" fmla="val 10800000"/>
                  <a:gd name="adj2" fmla="val 0"/>
                  <a:gd name="adj3" fmla="val 749"/>
                </a:avLst>
              </a:prstGeom>
              <a:gradFill>
                <a:gsLst>
                  <a:gs pos="50000">
                    <a:srgbClr val="FFFFFF"/>
                  </a:gs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09" name="직사각형 108"/>
            <p:cNvSpPr/>
            <p:nvPr/>
          </p:nvSpPr>
          <p:spPr>
            <a:xfrm>
              <a:off x="4240359" y="2087402"/>
              <a:ext cx="615554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ko-KR" altLang="en-US" sz="1200" dirty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  <a:cs typeface="Arial" pitchFamily="34" charset="0"/>
                </a:rPr>
                <a:t>지정신청</a:t>
              </a:r>
              <a:endParaRPr lang="en-US" altLang="ko-KR" sz="12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endParaRPr>
            </a:p>
          </p:txBody>
        </p:sp>
        <p:sp>
          <p:nvSpPr>
            <p:cNvPr id="110" name="TextBox 109"/>
            <p:cNvSpPr txBox="1"/>
            <p:nvPr/>
          </p:nvSpPr>
          <p:spPr>
            <a:xfrm>
              <a:off x="3872446" y="2399210"/>
              <a:ext cx="1374550" cy="2616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1100" b="1" dirty="0">
                  <a:solidFill>
                    <a:srgbClr val="FFFFFF"/>
                  </a:solidFill>
                  <a:effectLst>
                    <a:outerShdw blurRad="63500" sx="101000" sy="101000" algn="ctr" rotWithShape="0">
                      <a:prstClr val="black">
                        <a:alpha val="30000"/>
                      </a:prstClr>
                    </a:outerShdw>
                  </a:effectLst>
                  <a:latin typeface="Arial" pitchFamily="34" charset="0"/>
                  <a:cs typeface="Arial" pitchFamily="34" charset="0"/>
                </a:rPr>
                <a:t>일반기업</a:t>
              </a:r>
              <a:endParaRPr lang="en-US" altLang="ko-KR" sz="1100" b="1" dirty="0">
                <a:solidFill>
                  <a:srgbClr val="FFFFFF"/>
                </a:solidFill>
                <a:effectLst>
                  <a:outerShdw blurRad="63500" sx="101000" sy="101000" algn="ctr" rotWithShape="0">
                    <a:prstClr val="black">
                      <a:alpha val="30000"/>
                    </a:prstClr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8" name="그룹 3"/>
          <p:cNvGrpSpPr/>
          <p:nvPr/>
        </p:nvGrpSpPr>
        <p:grpSpPr>
          <a:xfrm>
            <a:off x="3872446" y="4552401"/>
            <a:ext cx="1374550" cy="1338860"/>
            <a:chOff x="3872446" y="4125414"/>
            <a:chExt cx="1374550" cy="1338860"/>
          </a:xfrm>
        </p:grpSpPr>
        <p:grpSp>
          <p:nvGrpSpPr>
            <p:cNvPr id="9" name="그룹 53"/>
            <p:cNvGrpSpPr/>
            <p:nvPr/>
          </p:nvGrpSpPr>
          <p:grpSpPr>
            <a:xfrm>
              <a:off x="3892304" y="4125414"/>
              <a:ext cx="1338860" cy="1338860"/>
              <a:chOff x="2990266" y="3001512"/>
              <a:chExt cx="1708770" cy="1708770"/>
            </a:xfrm>
          </p:grpSpPr>
          <p:sp>
            <p:nvSpPr>
              <p:cNvPr id="55" name="타원 54"/>
              <p:cNvSpPr/>
              <p:nvPr/>
            </p:nvSpPr>
            <p:spPr>
              <a:xfrm>
                <a:off x="2990266" y="3001512"/>
                <a:ext cx="1708770" cy="1708770"/>
              </a:xfrm>
              <a:prstGeom prst="ellipse">
                <a:avLst/>
              </a:prstGeom>
              <a:gradFill flip="none" rotWithShape="1">
                <a:gsLst>
                  <a:gs pos="0">
                    <a:srgbClr val="E8E8E8"/>
                  </a:gs>
                  <a:gs pos="100000">
                    <a:srgbClr val="F3F3F3"/>
                  </a:gs>
                </a:gsLst>
                <a:lin ang="18900000" scaled="1"/>
                <a:tileRect/>
              </a:gradFill>
              <a:ln w="9525">
                <a:solidFill>
                  <a:srgbClr val="969696"/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7" name="타원 56"/>
              <p:cNvSpPr/>
              <p:nvPr/>
            </p:nvSpPr>
            <p:spPr>
              <a:xfrm>
                <a:off x="3085198" y="3096444"/>
                <a:ext cx="1518906" cy="1518906"/>
              </a:xfrm>
              <a:prstGeom prst="ellipse">
                <a:avLst/>
              </a:prstGeom>
              <a:gradFill>
                <a:gsLst>
                  <a:gs pos="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 scaled="0"/>
              </a:gradFill>
              <a:ln w="9525">
                <a:solidFill>
                  <a:schemeClr val="accent3">
                    <a:lumMod val="50000"/>
                  </a:schemeClr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8" name="원형 57"/>
              <p:cNvSpPr/>
              <p:nvPr/>
            </p:nvSpPr>
            <p:spPr>
              <a:xfrm>
                <a:off x="3085050" y="3096297"/>
                <a:ext cx="1519200" cy="1519200"/>
              </a:xfrm>
              <a:prstGeom prst="pie">
                <a:avLst>
                  <a:gd name="adj1" fmla="val 10800000"/>
                  <a:gd name="adj2" fmla="val 2603"/>
                </a:avLst>
              </a:prstGeom>
              <a:gradFill>
                <a:gsLst>
                  <a:gs pos="0">
                    <a:srgbClr val="FFFFFF">
                      <a:alpha val="15000"/>
                    </a:srgbClr>
                  </a:gs>
                  <a:gs pos="100000">
                    <a:srgbClr val="FFFFFF">
                      <a:alpha val="15000"/>
                    </a:srgbClr>
                  </a:gs>
                </a:gsLst>
                <a:lin ang="5400000" scaled="0"/>
              </a:gradFill>
              <a:ln w="952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9" name="막힌 원호 58"/>
              <p:cNvSpPr/>
              <p:nvPr/>
            </p:nvSpPr>
            <p:spPr>
              <a:xfrm>
                <a:off x="3106814" y="3120441"/>
                <a:ext cx="1480436" cy="1480436"/>
              </a:xfrm>
              <a:prstGeom prst="blockArc">
                <a:avLst>
                  <a:gd name="adj1" fmla="val 10800000"/>
                  <a:gd name="adj2" fmla="val 0"/>
                  <a:gd name="adj3" fmla="val 749"/>
                </a:avLst>
              </a:prstGeom>
              <a:gradFill>
                <a:gsLst>
                  <a:gs pos="50000">
                    <a:srgbClr val="FFFFFF"/>
                  </a:gs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60" name="직사각형 59"/>
            <p:cNvSpPr/>
            <p:nvPr/>
          </p:nvSpPr>
          <p:spPr>
            <a:xfrm>
              <a:off x="4009528" y="4578956"/>
              <a:ext cx="1077218" cy="16158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ko-KR" altLang="en-US" sz="1050" dirty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  <a:cs typeface="Arial" pitchFamily="34" charset="0"/>
                </a:rPr>
                <a:t>온라인사업보고서</a:t>
              </a:r>
              <a:endParaRPr lang="en-US" altLang="ko-KR" sz="105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3872446" y="4898458"/>
              <a:ext cx="1374550" cy="2462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1000" b="1">
                  <a:solidFill>
                    <a:srgbClr val="FFFFFF"/>
                  </a:solidFill>
                  <a:effectLst>
                    <a:outerShdw blurRad="63500" sx="101000" sy="101000" algn="ctr" rotWithShape="0">
                      <a:prstClr val="black">
                        <a:alpha val="30000"/>
                      </a:prstClr>
                    </a:outerShdw>
                  </a:effectLst>
                  <a:latin typeface="Arial" pitchFamily="34" charset="0"/>
                  <a:cs typeface="Arial" pitchFamily="34" charset="0"/>
                </a:rPr>
                <a:t>인증 </a:t>
              </a:r>
              <a:r>
                <a:rPr lang="ko-KR" altLang="en-US" sz="1000" b="1" dirty="0" err="1">
                  <a:solidFill>
                    <a:srgbClr val="FFFFFF"/>
                  </a:solidFill>
                  <a:effectLst>
                    <a:outerShdw blurRad="63500" sx="101000" sy="101000" algn="ctr" rotWithShape="0">
                      <a:prstClr val="black">
                        <a:alpha val="30000"/>
                      </a:prstClr>
                    </a:outerShdw>
                  </a:effectLst>
                  <a:latin typeface="Arial" pitchFamily="34" charset="0"/>
                  <a:cs typeface="Arial" pitchFamily="34" charset="0"/>
                </a:rPr>
                <a:t>사회적기업</a:t>
              </a:r>
              <a:endParaRPr lang="en-US" altLang="ko-KR" sz="1000" b="1" dirty="0">
                <a:solidFill>
                  <a:srgbClr val="FFFFFF"/>
                </a:solidFill>
                <a:effectLst>
                  <a:outerShdw blurRad="63500" sx="101000" sy="101000" algn="ctr" rotWithShape="0">
                    <a:prstClr val="black">
                      <a:alpha val="30000"/>
                    </a:prstClr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0" name="그룹 2"/>
          <p:cNvGrpSpPr/>
          <p:nvPr/>
        </p:nvGrpSpPr>
        <p:grpSpPr>
          <a:xfrm>
            <a:off x="5076056" y="3294012"/>
            <a:ext cx="1374550" cy="1338860"/>
            <a:chOff x="5076056" y="2867025"/>
            <a:chExt cx="1374550" cy="1338860"/>
          </a:xfrm>
        </p:grpSpPr>
        <p:grpSp>
          <p:nvGrpSpPr>
            <p:cNvPr id="11" name="그룹 61"/>
            <p:cNvGrpSpPr/>
            <p:nvPr/>
          </p:nvGrpSpPr>
          <p:grpSpPr>
            <a:xfrm>
              <a:off x="5079720" y="2867025"/>
              <a:ext cx="1338860" cy="1338860"/>
              <a:chOff x="2753033" y="2838446"/>
              <a:chExt cx="1708770" cy="1708770"/>
            </a:xfrm>
          </p:grpSpPr>
          <p:sp>
            <p:nvSpPr>
              <p:cNvPr id="63" name="타원 62"/>
              <p:cNvSpPr/>
              <p:nvPr/>
            </p:nvSpPr>
            <p:spPr>
              <a:xfrm>
                <a:off x="2753033" y="2838446"/>
                <a:ext cx="1708770" cy="1708770"/>
              </a:xfrm>
              <a:prstGeom prst="ellipse">
                <a:avLst/>
              </a:prstGeom>
              <a:gradFill flip="none" rotWithShape="1">
                <a:gsLst>
                  <a:gs pos="0">
                    <a:srgbClr val="E8E8E8"/>
                  </a:gs>
                  <a:gs pos="100000">
                    <a:srgbClr val="F3F3F3"/>
                  </a:gs>
                </a:gsLst>
                <a:lin ang="18900000" scaled="1"/>
                <a:tileRect/>
              </a:gradFill>
              <a:ln w="9525">
                <a:solidFill>
                  <a:srgbClr val="969696"/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1" name="타원 70"/>
              <p:cNvSpPr/>
              <p:nvPr/>
            </p:nvSpPr>
            <p:spPr>
              <a:xfrm>
                <a:off x="2847965" y="2933378"/>
                <a:ext cx="1518906" cy="1518906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 scaled="0"/>
              </a:gradFill>
              <a:ln w="9525">
                <a:solidFill>
                  <a:schemeClr val="accent2">
                    <a:lumMod val="50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2" name="원형 71"/>
              <p:cNvSpPr/>
              <p:nvPr/>
            </p:nvSpPr>
            <p:spPr>
              <a:xfrm>
                <a:off x="2847818" y="2933231"/>
                <a:ext cx="1519200" cy="1519200"/>
              </a:xfrm>
              <a:prstGeom prst="pie">
                <a:avLst>
                  <a:gd name="adj1" fmla="val 10800000"/>
                  <a:gd name="adj2" fmla="val 2603"/>
                </a:avLst>
              </a:prstGeom>
              <a:gradFill>
                <a:gsLst>
                  <a:gs pos="0">
                    <a:srgbClr val="FFFFFF">
                      <a:alpha val="15000"/>
                    </a:srgbClr>
                  </a:gs>
                  <a:gs pos="100000">
                    <a:srgbClr val="FFFFFF">
                      <a:alpha val="15000"/>
                    </a:srgbClr>
                  </a:gs>
                </a:gsLst>
                <a:lin ang="5400000" scaled="0"/>
              </a:gradFill>
              <a:ln w="952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3" name="막힌 원호 72"/>
              <p:cNvSpPr/>
              <p:nvPr/>
            </p:nvSpPr>
            <p:spPr>
              <a:xfrm>
                <a:off x="2869581" y="2957375"/>
                <a:ext cx="1480436" cy="1480436"/>
              </a:xfrm>
              <a:prstGeom prst="blockArc">
                <a:avLst>
                  <a:gd name="adj1" fmla="val 10800000"/>
                  <a:gd name="adj2" fmla="val 0"/>
                  <a:gd name="adj3" fmla="val 749"/>
                </a:avLst>
              </a:prstGeom>
              <a:gradFill>
                <a:gsLst>
                  <a:gs pos="50000">
                    <a:srgbClr val="FFFFFF"/>
                  </a:gs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74" name="직사각형 73"/>
            <p:cNvSpPr/>
            <p:nvPr/>
          </p:nvSpPr>
          <p:spPr>
            <a:xfrm>
              <a:off x="5290081" y="3320567"/>
              <a:ext cx="923330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ko-KR" altLang="en-US" sz="1200" dirty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  <a:cs typeface="Arial" pitchFamily="34" charset="0"/>
                </a:rPr>
                <a:t>재정지원신청</a:t>
              </a:r>
              <a:endParaRPr lang="en-US" altLang="ko-KR" sz="12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5076056" y="3563125"/>
              <a:ext cx="1374550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1000" b="1" dirty="0">
                  <a:solidFill>
                    <a:srgbClr val="FFFFFF"/>
                  </a:solidFill>
                  <a:effectLst>
                    <a:outerShdw blurRad="63500" sx="101000" sy="101000" algn="ctr" rotWithShape="0">
                      <a:prstClr val="black">
                        <a:alpha val="30000"/>
                      </a:prstClr>
                    </a:outerShdw>
                  </a:effectLst>
                  <a:latin typeface="Arial" pitchFamily="34" charset="0"/>
                  <a:cs typeface="Arial" pitchFamily="34" charset="0"/>
                </a:rPr>
                <a:t>예비 및 인증</a:t>
              </a:r>
              <a:endParaRPr lang="en-US" altLang="ko-KR" sz="1000" b="1" dirty="0">
                <a:solidFill>
                  <a:srgbClr val="FFFFFF"/>
                </a:solidFill>
                <a:effectLst>
                  <a:outerShdw blurRad="63500" sx="101000" sy="101000" algn="ctr" rotWithShape="0">
                    <a:prstClr val="black">
                      <a:alpha val="30000"/>
                    </a:prstClr>
                  </a:outerShdw>
                </a:effectLst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ko-KR" altLang="en-US" sz="1000" b="1" dirty="0" err="1">
                  <a:solidFill>
                    <a:srgbClr val="FFFFFF"/>
                  </a:solidFill>
                  <a:effectLst>
                    <a:outerShdw blurRad="63500" sx="101000" sy="101000" algn="ctr" rotWithShape="0">
                      <a:prstClr val="black">
                        <a:alpha val="30000"/>
                      </a:prstClr>
                    </a:outerShdw>
                  </a:effectLst>
                  <a:latin typeface="Arial" pitchFamily="34" charset="0"/>
                  <a:cs typeface="Arial" pitchFamily="34" charset="0"/>
                </a:rPr>
                <a:t>사회적기업</a:t>
              </a:r>
              <a:endParaRPr lang="en-US" altLang="ko-KR" sz="1000" b="1" dirty="0">
                <a:solidFill>
                  <a:srgbClr val="FFFFFF"/>
                </a:solidFill>
                <a:effectLst>
                  <a:outerShdw blurRad="63500" sx="101000" sy="101000" algn="ctr" rotWithShape="0">
                    <a:prstClr val="black">
                      <a:alpha val="30000"/>
                    </a:prstClr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711690" y="2430224"/>
            <a:ext cx="256416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200" dirty="0">
                <a:solidFill>
                  <a:srgbClr val="FFFF00"/>
                </a:solidFill>
                <a:latin typeface="Arial Black" pitchFamily="34" charset="0"/>
                <a:ea typeface="HY견고딕" pitchFamily="18" charset="-127"/>
                <a:cs typeface="Arial" pitchFamily="34" charset="0"/>
              </a:rPr>
              <a:t>인증신청</a:t>
            </a:r>
            <a:r>
              <a:rPr lang="en-US" altLang="ko-KR" sz="1200" dirty="0">
                <a:solidFill>
                  <a:srgbClr val="FFFF00"/>
                </a:solidFill>
                <a:latin typeface="Arial Black" pitchFamily="34" charset="0"/>
                <a:ea typeface="HY견고딕" pitchFamily="18" charset="-127"/>
                <a:cs typeface="Arial" pitchFamily="34" charset="0"/>
              </a:rPr>
              <a:t>.</a:t>
            </a:r>
          </a:p>
          <a:p>
            <a:pPr lvl="0" algn="r"/>
            <a:r>
              <a:rPr lang="ko-KR" altLang="en-US" sz="105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일반 및 </a:t>
            </a:r>
            <a:r>
              <a:rPr lang="ko-KR" altLang="en-US" sz="1050" dirty="0" err="1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예비사회적기업은</a:t>
            </a:r>
            <a:r>
              <a:rPr lang="ko-KR" altLang="en-US" sz="105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언제든지 인증 </a:t>
            </a:r>
            <a:r>
              <a:rPr lang="ko-KR" altLang="en-US" sz="1050" dirty="0" err="1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사회적기업으로</a:t>
            </a:r>
            <a:r>
              <a:rPr lang="ko-KR" altLang="en-US" sz="105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인증 신청을 할 수 있다</a:t>
            </a:r>
            <a:r>
              <a:rPr lang="en-US" altLang="ko-KR" sz="1200" dirty="0">
                <a:latin typeface="Arial" pitchFamily="34" charset="0"/>
                <a:ea typeface="HY견고딕" pitchFamily="18" charset="-127"/>
                <a:cs typeface="Arial" pitchFamily="34" charset="0"/>
              </a:rPr>
              <a:t>.</a:t>
            </a:r>
            <a:endParaRPr lang="en-US" altLang="ko-KR" sz="200" dirty="0">
              <a:latin typeface="Arial Black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711690" y="4897199"/>
            <a:ext cx="25641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200" dirty="0">
                <a:solidFill>
                  <a:srgbClr val="FFFF00"/>
                </a:solidFill>
                <a:latin typeface="Arial Black" pitchFamily="34" charset="0"/>
                <a:ea typeface="HY견고딕" pitchFamily="18" charset="-127"/>
                <a:cs typeface="Arial" pitchFamily="34" charset="0"/>
              </a:rPr>
              <a:t>온라인 사업보고서</a:t>
            </a:r>
            <a:r>
              <a:rPr lang="en-US" altLang="ko-KR" sz="1200" dirty="0">
                <a:solidFill>
                  <a:srgbClr val="FFFF00"/>
                </a:solidFill>
                <a:latin typeface="Arial Black" pitchFamily="34" charset="0"/>
                <a:ea typeface="HY견고딕" pitchFamily="18" charset="-127"/>
                <a:cs typeface="Arial" pitchFamily="34" charset="0"/>
              </a:rPr>
              <a:t>.</a:t>
            </a:r>
          </a:p>
          <a:p>
            <a:pPr lvl="0"/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인증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사회적기업은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상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하반기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(4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월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,10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월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에 온라인 사업보고서를 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작성하여 제출한다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.</a:t>
            </a:r>
          </a:p>
          <a:p>
            <a:pPr lvl="0"/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예비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사회적기업은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상반기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(4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월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에 온라인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/>
            </a:r>
            <a:b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</a:b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사업보고서를 작성하여 제출한다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.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endParaRPr lang="en-US" altLang="ko-KR" sz="1200" dirty="0">
              <a:latin typeface="Arial Black" pitchFamily="34" charset="0"/>
              <a:ea typeface="HY견고딕" pitchFamily="18" charset="-127"/>
              <a:cs typeface="Arial" pitchFamily="34" charset="0"/>
            </a:endParaRPr>
          </a:p>
          <a:p>
            <a:pPr algn="r"/>
            <a:endParaRPr lang="en-US" altLang="ko-KR" sz="200" dirty="0">
              <a:solidFill>
                <a:srgbClr val="539DDB"/>
              </a:solidFill>
              <a:latin typeface="Arial Black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849094" y="2430224"/>
            <a:ext cx="2564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solidFill>
                  <a:srgbClr val="FFFF00"/>
                </a:solidFill>
                <a:latin typeface="Arial Black" pitchFamily="34" charset="0"/>
                <a:ea typeface="HY견고딕" pitchFamily="18" charset="-127"/>
                <a:cs typeface="Arial" pitchFamily="34" charset="0"/>
              </a:rPr>
              <a:t>지정신청</a:t>
            </a:r>
            <a:r>
              <a:rPr lang="en-US" altLang="ko-KR" sz="1200" dirty="0">
                <a:solidFill>
                  <a:srgbClr val="FFFF00"/>
                </a:solidFill>
                <a:latin typeface="Arial Black" pitchFamily="34" charset="0"/>
                <a:ea typeface="HY견고딕" pitchFamily="18" charset="-127"/>
                <a:cs typeface="Arial" pitchFamily="34" charset="0"/>
              </a:rPr>
              <a:t>.</a:t>
            </a:r>
          </a:p>
          <a:p>
            <a:pPr lvl="0"/>
            <a:r>
              <a:rPr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일반 기업의 경우 각 광역지역별 지정공고에 따라 </a:t>
            </a:r>
            <a:r>
              <a:rPr lang="ko-KR" altLang="en-US" sz="1000" dirty="0" err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예비사회적기업</a:t>
            </a:r>
            <a:r>
              <a:rPr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지정을 신청 할 수 있다</a:t>
            </a:r>
            <a:r>
              <a:rPr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.</a:t>
            </a:r>
            <a:endParaRPr lang="en-US" altLang="ko-KR" sz="1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5849094" y="4897199"/>
            <a:ext cx="2564166" cy="7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solidFill>
                  <a:srgbClr val="FFFF00"/>
                </a:solidFill>
                <a:latin typeface="Arial Black" pitchFamily="34" charset="0"/>
                <a:ea typeface="HY견고딕" pitchFamily="18" charset="-127"/>
                <a:cs typeface="Arial" pitchFamily="34" charset="0"/>
              </a:rPr>
              <a:t>재정지원 신청</a:t>
            </a:r>
            <a:r>
              <a:rPr lang="en-US" altLang="ko-KR" sz="1200" dirty="0">
                <a:solidFill>
                  <a:srgbClr val="FFFF00"/>
                </a:solidFill>
                <a:latin typeface="Arial Black" pitchFamily="34" charset="0"/>
                <a:ea typeface="HY견고딕" pitchFamily="18" charset="-127"/>
                <a:cs typeface="Arial" pitchFamily="34" charset="0"/>
              </a:rPr>
              <a:t>.</a:t>
            </a:r>
          </a:p>
          <a:p>
            <a:pPr lvl="0"/>
            <a:r>
              <a:rPr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예비 및 인증사회적기업은 지역별 광역별로 공고되는 재정지원사업에 재정지원 신청을 하여 지원금을 지원받을 수 있다</a:t>
            </a:r>
            <a:r>
              <a:rPr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.</a:t>
            </a:r>
          </a:p>
          <a:p>
            <a:endParaRPr lang="en-US" altLang="ko-KR" sz="200" dirty="0">
              <a:solidFill>
                <a:schemeClr val="bg1"/>
              </a:solidFill>
              <a:latin typeface="Arial Black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47" name="TextBox 53"/>
          <p:cNvSpPr txBox="1">
            <a:spLocks noChangeArrowheads="1"/>
          </p:cNvSpPr>
          <p:nvPr/>
        </p:nvSpPr>
        <p:spPr bwMode="auto">
          <a:xfrm>
            <a:off x="468313" y="1027014"/>
            <a:ext cx="8434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200" dirty="0" err="1">
                <a:solidFill>
                  <a:schemeClr val="accent5">
                    <a:lumMod val="75000"/>
                  </a:schemeClr>
                </a:solidFill>
                <a:cs typeface="Arial" charset="0"/>
              </a:rPr>
              <a:t>기업회원이</a:t>
            </a:r>
            <a:r>
              <a:rPr kumimoji="0" lang="ko-KR" altLang="en-US" sz="1200" dirty="0">
                <a:solidFill>
                  <a:schemeClr val="accent5">
                    <a:lumMod val="75000"/>
                  </a:schemeClr>
                </a:solidFill>
                <a:cs typeface="Arial" charset="0"/>
              </a:rPr>
              <a:t> </a:t>
            </a:r>
            <a:r>
              <a:rPr lang="ko-KR" altLang="en-US" sz="1200" dirty="0">
                <a:solidFill>
                  <a:schemeClr val="accent5">
                    <a:lumMod val="75000"/>
                  </a:schemeClr>
                </a:solidFill>
                <a:cs typeface="Arial" charset="0"/>
              </a:rPr>
              <a:t>회원가입 후 사용할 수 있는 기능은 지정신청</a:t>
            </a:r>
            <a:r>
              <a:rPr lang="en-US" altLang="ko-KR" sz="1200" dirty="0">
                <a:solidFill>
                  <a:schemeClr val="accent5">
                    <a:lumMod val="75000"/>
                  </a:schemeClr>
                </a:solidFill>
                <a:cs typeface="Arial" charset="0"/>
              </a:rPr>
              <a:t>, </a:t>
            </a:r>
            <a:r>
              <a:rPr lang="ko-KR" altLang="en-US" sz="1200" dirty="0">
                <a:solidFill>
                  <a:schemeClr val="accent5">
                    <a:lumMod val="75000"/>
                  </a:schemeClr>
                </a:solidFill>
                <a:cs typeface="Arial" charset="0"/>
              </a:rPr>
              <a:t>인증신청</a:t>
            </a:r>
            <a:r>
              <a:rPr lang="en-US" altLang="ko-KR" sz="1200" dirty="0">
                <a:solidFill>
                  <a:schemeClr val="accent5">
                    <a:lumMod val="75000"/>
                  </a:schemeClr>
                </a:solidFill>
                <a:cs typeface="Arial" charset="0"/>
              </a:rPr>
              <a:t>, </a:t>
            </a:r>
            <a:r>
              <a:rPr lang="ko-KR" altLang="en-US" sz="1200" dirty="0">
                <a:solidFill>
                  <a:schemeClr val="accent5">
                    <a:lumMod val="75000"/>
                  </a:schemeClr>
                </a:solidFill>
                <a:cs typeface="Arial" charset="0"/>
              </a:rPr>
              <a:t>재정지원신청</a:t>
            </a:r>
            <a:r>
              <a:rPr lang="en-US" altLang="ko-KR" sz="1200" dirty="0">
                <a:solidFill>
                  <a:schemeClr val="accent5">
                    <a:lumMod val="75000"/>
                  </a:schemeClr>
                </a:solidFill>
                <a:cs typeface="Arial" charset="0"/>
              </a:rPr>
              <a:t>, </a:t>
            </a:r>
            <a:r>
              <a:rPr lang="ko-KR" altLang="en-US" sz="1200" dirty="0">
                <a:solidFill>
                  <a:schemeClr val="accent5">
                    <a:lumMod val="75000"/>
                  </a:schemeClr>
                </a:solidFill>
                <a:cs typeface="Arial" charset="0"/>
              </a:rPr>
              <a:t>온라인사업보고서 등이 있다</a:t>
            </a:r>
            <a:r>
              <a:rPr lang="en-US" altLang="ko-KR" sz="1200" dirty="0">
                <a:solidFill>
                  <a:schemeClr val="accent5">
                    <a:lumMod val="75000"/>
                  </a:schemeClr>
                </a:solidFill>
                <a:cs typeface="Arial" charset="0"/>
              </a:rPr>
              <a:t>.</a:t>
            </a:r>
            <a:endParaRPr kumimoji="0" lang="ko-KR" altLang="en-US" sz="1200" dirty="0">
              <a:solidFill>
                <a:schemeClr val="accent5">
                  <a:lumMod val="75000"/>
                </a:schemeClr>
              </a:solidFill>
              <a:cs typeface="Arial" charset="0"/>
            </a:endParaRPr>
          </a:p>
        </p:txBody>
      </p:sp>
      <p:pic>
        <p:nvPicPr>
          <p:cNvPr id="46" name="그림 45" descr="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24712" y="3523868"/>
            <a:ext cx="864096" cy="8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143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56514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683568" y="6329416"/>
            <a:ext cx="16119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accent5">
                    <a:lumMod val="75000"/>
                  </a:schemeClr>
                </a:solidFill>
              </a:rPr>
              <a:t>www.seis.or.kr</a:t>
            </a:r>
            <a:endParaRPr lang="ko-KR" altLang="en-US" dirty="0">
              <a:solidFill>
                <a:schemeClr val="accent5">
                  <a:lumMod val="75000"/>
                </a:schemeClr>
              </a:solidFill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539553" y="2564904"/>
            <a:ext cx="8242208" cy="917734"/>
            <a:chOff x="827584" y="4680004"/>
            <a:chExt cx="7776864" cy="865920"/>
          </a:xfrm>
        </p:grpSpPr>
        <p:sp>
          <p:nvSpPr>
            <p:cNvPr id="12" name="모서리가 둥근 직사각형 11"/>
            <p:cNvSpPr/>
            <p:nvPr/>
          </p:nvSpPr>
          <p:spPr>
            <a:xfrm>
              <a:off x="1187624" y="4897852"/>
              <a:ext cx="7200800" cy="648072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3" name="그룹 69"/>
            <p:cNvGrpSpPr/>
            <p:nvPr/>
          </p:nvGrpSpPr>
          <p:grpSpPr>
            <a:xfrm>
              <a:off x="827584" y="4680004"/>
              <a:ext cx="7776864" cy="497481"/>
              <a:chOff x="2118696" y="1636018"/>
              <a:chExt cx="6485752" cy="414889"/>
            </a:xfrm>
          </p:grpSpPr>
          <p:sp>
            <p:nvSpPr>
              <p:cNvPr id="18" name="모서리가 둥근 직사각형 17"/>
              <p:cNvSpPr/>
              <p:nvPr/>
            </p:nvSpPr>
            <p:spPr>
              <a:xfrm>
                <a:off x="2118696" y="1636018"/>
                <a:ext cx="6485752" cy="414889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chemeClr val="accent6">
                      <a:lumMod val="75000"/>
                    </a:schemeClr>
                  </a:gs>
                  <a:gs pos="100000">
                    <a:schemeClr val="accent6">
                      <a:lumMod val="50000"/>
                    </a:schemeClr>
                  </a:gs>
                </a:gsLst>
                <a:lin ang="5400000" scaled="0"/>
              </a:gradFill>
              <a:ln w="9525">
                <a:solidFill>
                  <a:schemeClr val="accent6">
                    <a:lumMod val="75000"/>
                  </a:schemeClr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타원 18"/>
              <p:cNvSpPr/>
              <p:nvPr/>
            </p:nvSpPr>
            <p:spPr>
              <a:xfrm>
                <a:off x="2241675" y="1801043"/>
                <a:ext cx="84839" cy="84839"/>
              </a:xfrm>
              <a:prstGeom prst="ellipse">
                <a:avLst/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chemeClr val="accent1">
                    <a:lumMod val="75000"/>
                  </a:schemeClr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4" name="직사각형 13"/>
            <p:cNvSpPr/>
            <p:nvPr/>
          </p:nvSpPr>
          <p:spPr>
            <a:xfrm>
              <a:off x="2883617" y="4785741"/>
              <a:ext cx="3479801" cy="348480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ko-KR" altLang="en-US" sz="2400" dirty="0">
                  <a:solidFill>
                    <a:schemeClr val="bg1"/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재정지원</a:t>
              </a:r>
              <a:endParaRPr lang="en-US" altLang="ko-KR" sz="2400" dirty="0">
                <a:solidFill>
                  <a:schemeClr val="bg1"/>
                </a:solidFill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703400" y="5194067"/>
              <a:ext cx="5840236" cy="3049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altLang="ko-KR" sz="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Arial" pitchFamily="34" charset="0"/>
              </a:endParaRPr>
            </a:p>
            <a:p>
              <a:pPr algn="ctr"/>
              <a:r>
                <a:rPr lang="en-US" altLang="ko-KR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Arial" pitchFamily="34" charset="0"/>
                </a:rPr>
                <a:t>(</a:t>
              </a:r>
              <a:r>
                <a:rPr lang="ko-KR" alt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Arial" pitchFamily="34" charset="0"/>
                </a:rPr>
                <a:t>예비</a:t>
              </a:r>
              <a:r>
                <a:rPr lang="en-US" altLang="ko-KR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Arial" pitchFamily="34" charset="0"/>
                </a:rPr>
                <a:t>)</a:t>
              </a:r>
              <a:r>
                <a:rPr lang="ko-KR" altLang="en-US" sz="12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Arial" pitchFamily="34" charset="0"/>
                </a:rPr>
                <a:t>사회적기업</a:t>
              </a:r>
              <a:r>
                <a:rPr lang="ko-KR" alt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Arial" pitchFamily="34" charset="0"/>
                </a:rPr>
                <a:t> 재정지원</a:t>
              </a:r>
              <a:endPara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Arial" pitchFamily="34" charset="0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1167528" y="4824173"/>
              <a:ext cx="250064" cy="230832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en-US" altLang="ko-KR" sz="1500" b="1" dirty="0">
                  <a:solidFill>
                    <a:srgbClr val="FFFFFF"/>
                  </a:solidFill>
                  <a:effectLst>
                    <a:outerShdw blurRad="127000" algn="ctr" rotWithShape="0">
                      <a:prstClr val="black">
                        <a:alpha val="40000"/>
                      </a:prstClr>
                    </a:outerShdw>
                  </a:effectLst>
                  <a:latin typeface="Arial" pitchFamily="34" charset="0"/>
                  <a:ea typeface="HY견고딕" pitchFamily="18" charset="-127"/>
                  <a:cs typeface="Arial" pitchFamily="34" charset="0"/>
                </a:rPr>
                <a:t>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93177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일자리창출</a:t>
            </a:r>
          </a:p>
        </p:txBody>
      </p:sp>
      <p:grpSp>
        <p:nvGrpSpPr>
          <p:cNvPr id="227" name="그룹 226"/>
          <p:cNvGrpSpPr/>
          <p:nvPr/>
        </p:nvGrpSpPr>
        <p:grpSpPr>
          <a:xfrm>
            <a:off x="323528" y="1608974"/>
            <a:ext cx="8429684" cy="4794122"/>
            <a:chOff x="249622" y="1757014"/>
            <a:chExt cx="8429684" cy="4794122"/>
          </a:xfrm>
        </p:grpSpPr>
        <p:grpSp>
          <p:nvGrpSpPr>
            <p:cNvPr id="51" name="그룹 13"/>
            <p:cNvGrpSpPr/>
            <p:nvPr/>
          </p:nvGrpSpPr>
          <p:grpSpPr>
            <a:xfrm>
              <a:off x="4393026" y="3636767"/>
              <a:ext cx="1355414" cy="559121"/>
              <a:chOff x="466095" y="3195171"/>
              <a:chExt cx="2161689" cy="593869"/>
            </a:xfrm>
          </p:grpSpPr>
          <p:grpSp>
            <p:nvGrpSpPr>
              <p:cNvPr id="52" name="그룹 43"/>
              <p:cNvGrpSpPr/>
              <p:nvPr/>
            </p:nvGrpSpPr>
            <p:grpSpPr>
              <a:xfrm>
                <a:off x="466095" y="3195171"/>
                <a:ext cx="2161689" cy="593869"/>
                <a:chOff x="466095" y="3212976"/>
                <a:chExt cx="2161689" cy="593869"/>
              </a:xfrm>
            </p:grpSpPr>
            <p:sp>
              <p:nvSpPr>
                <p:cNvPr id="54" name="모서리가 둥근 직사각형 53"/>
                <p:cNvSpPr/>
                <p:nvPr/>
              </p:nvSpPr>
              <p:spPr>
                <a:xfrm>
                  <a:off x="466095" y="3212976"/>
                  <a:ext cx="2161689" cy="593869"/>
                </a:xfrm>
                <a:prstGeom prst="roundRect">
                  <a:avLst>
                    <a:gd name="adj" fmla="val 10251"/>
                  </a:avLst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2700000" scaled="0"/>
                </a:gradFill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prstMaterial="metal">
                  <a:bevelT w="254000"/>
                </a:sp3d>
              </p:spPr>
              <p:txBody>
                <a:bodyPr wrap="none" anchor="ctr"/>
                <a:lstStyle/>
                <a:p>
                  <a:pPr algn="ctr">
                    <a:defRPr/>
                  </a:pPr>
                  <a:endParaRPr lang="ko-KR" altLang="en-US" b="1">
                    <a:solidFill>
                      <a:srgbClr val="000000"/>
                    </a:solidFill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55" name="모서리가 둥근 직사각형 54"/>
                <p:cNvSpPr/>
                <p:nvPr/>
              </p:nvSpPr>
              <p:spPr>
                <a:xfrm>
                  <a:off x="525948" y="3247270"/>
                  <a:ext cx="2023616" cy="491550"/>
                </a:xfrm>
                <a:prstGeom prst="roundRect">
                  <a:avLst>
                    <a:gd name="adj" fmla="val 15375"/>
                  </a:avLst>
                </a:prstGeom>
                <a:solidFill>
                  <a:srgbClr val="0070C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ko-KR" altLang="en-US"/>
                </a:p>
              </p:txBody>
            </p:sp>
            <p:sp>
              <p:nvSpPr>
                <p:cNvPr id="56" name="모서리가 둥근 직사각형 55"/>
                <p:cNvSpPr/>
                <p:nvPr/>
              </p:nvSpPr>
              <p:spPr>
                <a:xfrm>
                  <a:off x="547036" y="3273893"/>
                  <a:ext cx="1981443" cy="491550"/>
                </a:xfrm>
                <a:prstGeom prst="roundRect">
                  <a:avLst>
                    <a:gd name="adj" fmla="val 7624"/>
                  </a:avLst>
                </a:prstGeom>
                <a:gradFill>
                  <a:gsLst>
                    <a:gs pos="50000">
                      <a:schemeClr val="bg1">
                        <a:alpha val="0"/>
                      </a:schemeClr>
                    </a:gs>
                    <a:gs pos="0">
                      <a:schemeClr val="bg1">
                        <a:alpha val="55000"/>
                      </a:schemeClr>
                    </a:gs>
                  </a:gsLst>
                  <a:lin ang="5400000" scaled="0"/>
                </a:gradFill>
                <a:ln w="5715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 sz="2000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57" name="타원 56"/>
                <p:cNvSpPr/>
                <p:nvPr/>
              </p:nvSpPr>
              <p:spPr>
                <a:xfrm>
                  <a:off x="544924" y="3257552"/>
                  <a:ext cx="1980000" cy="56840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ko-KR" altLang="en-US"/>
                </a:p>
              </p:txBody>
            </p:sp>
            <p:sp>
              <p:nvSpPr>
                <p:cNvPr id="58" name="TextBox 57"/>
                <p:cNvSpPr txBox="1"/>
                <p:nvPr/>
              </p:nvSpPr>
              <p:spPr>
                <a:xfrm>
                  <a:off x="525416" y="3327681"/>
                  <a:ext cx="2017800" cy="34324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500" b="1" dirty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접수</a:t>
                  </a:r>
                  <a:endParaRPr lang="ko-KR" altLang="en-US" sz="1500" dirty="0"/>
                </a:p>
              </p:txBody>
            </p:sp>
            <p:sp>
              <p:nvSpPr>
                <p:cNvPr id="62" name="타원 61"/>
                <p:cNvSpPr/>
                <p:nvPr/>
              </p:nvSpPr>
              <p:spPr>
                <a:xfrm>
                  <a:off x="579810" y="3410025"/>
                  <a:ext cx="94956" cy="94956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53" name="타원 52"/>
              <p:cNvSpPr/>
              <p:nvPr/>
            </p:nvSpPr>
            <p:spPr>
              <a:xfrm>
                <a:off x="534790" y="3261174"/>
                <a:ext cx="32400" cy="49155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grpSp>
          <p:nvGrpSpPr>
            <p:cNvPr id="63" name="그룹 38"/>
            <p:cNvGrpSpPr/>
            <p:nvPr/>
          </p:nvGrpSpPr>
          <p:grpSpPr>
            <a:xfrm>
              <a:off x="249654" y="2685708"/>
              <a:ext cx="1714512" cy="593869"/>
              <a:chOff x="466095" y="3195171"/>
              <a:chExt cx="2161689" cy="593869"/>
            </a:xfrm>
          </p:grpSpPr>
          <p:grpSp>
            <p:nvGrpSpPr>
              <p:cNvPr id="64" name="그룹 152"/>
              <p:cNvGrpSpPr/>
              <p:nvPr/>
            </p:nvGrpSpPr>
            <p:grpSpPr>
              <a:xfrm>
                <a:off x="466095" y="3195171"/>
                <a:ext cx="2161689" cy="593869"/>
                <a:chOff x="466095" y="3212976"/>
                <a:chExt cx="2161689" cy="593869"/>
              </a:xfrm>
            </p:grpSpPr>
            <p:sp>
              <p:nvSpPr>
                <p:cNvPr id="66" name="모서리가 둥근 직사각형 65"/>
                <p:cNvSpPr/>
                <p:nvPr/>
              </p:nvSpPr>
              <p:spPr>
                <a:xfrm>
                  <a:off x="466095" y="3212976"/>
                  <a:ext cx="2161689" cy="593869"/>
                </a:xfrm>
                <a:prstGeom prst="roundRect">
                  <a:avLst>
                    <a:gd name="adj" fmla="val 10251"/>
                  </a:avLst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2700000" scaled="0"/>
                </a:gradFill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prstMaterial="metal">
                  <a:bevelT w="254000"/>
                </a:sp3d>
              </p:spPr>
              <p:txBody>
                <a:bodyPr wrap="none" anchor="ctr"/>
                <a:lstStyle/>
                <a:p>
                  <a:pPr algn="ctr">
                    <a:defRPr/>
                  </a:pPr>
                  <a:endParaRPr lang="ko-KR" altLang="en-US" b="1">
                    <a:solidFill>
                      <a:srgbClr val="000000"/>
                    </a:solidFill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67" name="모서리가 둥근 직사각형 66"/>
                <p:cNvSpPr/>
                <p:nvPr/>
              </p:nvSpPr>
              <p:spPr>
                <a:xfrm>
                  <a:off x="525948" y="3247270"/>
                  <a:ext cx="2023616" cy="491550"/>
                </a:xfrm>
                <a:prstGeom prst="roundRect">
                  <a:avLst>
                    <a:gd name="adj" fmla="val 15375"/>
                  </a:avLst>
                </a:prstGeom>
                <a:solidFill>
                  <a:srgbClr val="719E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ko-KR" altLang="en-US"/>
                </a:p>
              </p:txBody>
            </p:sp>
            <p:sp>
              <p:nvSpPr>
                <p:cNvPr id="68" name="모서리가 둥근 직사각형 67"/>
                <p:cNvSpPr/>
                <p:nvPr/>
              </p:nvSpPr>
              <p:spPr>
                <a:xfrm>
                  <a:off x="547036" y="3273893"/>
                  <a:ext cx="1981443" cy="491550"/>
                </a:xfrm>
                <a:prstGeom prst="roundRect">
                  <a:avLst>
                    <a:gd name="adj" fmla="val 7624"/>
                  </a:avLst>
                </a:prstGeom>
                <a:gradFill>
                  <a:gsLst>
                    <a:gs pos="50000">
                      <a:schemeClr val="bg1">
                        <a:alpha val="0"/>
                      </a:schemeClr>
                    </a:gs>
                    <a:gs pos="0">
                      <a:schemeClr val="bg1">
                        <a:alpha val="55000"/>
                      </a:schemeClr>
                    </a:gs>
                  </a:gsLst>
                  <a:lin ang="5400000" scaled="0"/>
                </a:gradFill>
                <a:ln w="5715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 sz="2000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69" name="타원 68"/>
                <p:cNvSpPr/>
                <p:nvPr/>
              </p:nvSpPr>
              <p:spPr>
                <a:xfrm>
                  <a:off x="544924" y="3257552"/>
                  <a:ext cx="1980000" cy="56840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ko-KR" altLang="en-US"/>
                </a:p>
              </p:txBody>
            </p:sp>
            <p:sp>
              <p:nvSpPr>
                <p:cNvPr id="70" name="TextBox 69"/>
                <p:cNvSpPr txBox="1"/>
                <p:nvPr/>
              </p:nvSpPr>
              <p:spPr>
                <a:xfrm>
                  <a:off x="525415" y="3327681"/>
                  <a:ext cx="2017800" cy="3231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500" b="1" dirty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재정공모등록</a:t>
                  </a:r>
                  <a:endParaRPr lang="ko-KR" altLang="en-US" sz="1500" dirty="0"/>
                </a:p>
              </p:txBody>
            </p:sp>
            <p:sp>
              <p:nvSpPr>
                <p:cNvPr id="73" name="타원 72"/>
                <p:cNvSpPr/>
                <p:nvPr/>
              </p:nvSpPr>
              <p:spPr>
                <a:xfrm>
                  <a:off x="579808" y="3410024"/>
                  <a:ext cx="94956" cy="94956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65" name="타원 64"/>
              <p:cNvSpPr/>
              <p:nvPr/>
            </p:nvSpPr>
            <p:spPr>
              <a:xfrm>
                <a:off x="534790" y="3261174"/>
                <a:ext cx="32400" cy="49155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grpSp>
          <p:nvGrpSpPr>
            <p:cNvPr id="74" name="그룹 50"/>
            <p:cNvGrpSpPr/>
            <p:nvPr/>
          </p:nvGrpSpPr>
          <p:grpSpPr>
            <a:xfrm>
              <a:off x="2464200" y="3136701"/>
              <a:ext cx="1357322" cy="495458"/>
              <a:chOff x="466095" y="3195171"/>
              <a:chExt cx="2161689" cy="593869"/>
            </a:xfrm>
          </p:grpSpPr>
          <p:grpSp>
            <p:nvGrpSpPr>
              <p:cNvPr id="75" name="그룹 174"/>
              <p:cNvGrpSpPr/>
              <p:nvPr/>
            </p:nvGrpSpPr>
            <p:grpSpPr>
              <a:xfrm>
                <a:off x="466095" y="3195171"/>
                <a:ext cx="2161689" cy="593869"/>
                <a:chOff x="466095" y="3212976"/>
                <a:chExt cx="2161689" cy="593869"/>
              </a:xfrm>
            </p:grpSpPr>
            <p:sp>
              <p:nvSpPr>
                <p:cNvPr id="77" name="모서리가 둥근 직사각형 76"/>
                <p:cNvSpPr/>
                <p:nvPr/>
              </p:nvSpPr>
              <p:spPr>
                <a:xfrm>
                  <a:off x="466095" y="3212976"/>
                  <a:ext cx="2161689" cy="593869"/>
                </a:xfrm>
                <a:prstGeom prst="roundRect">
                  <a:avLst>
                    <a:gd name="adj" fmla="val 10251"/>
                  </a:avLst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2700000" scaled="0"/>
                </a:gradFill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prstMaterial="metal">
                  <a:bevelT w="254000"/>
                </a:sp3d>
              </p:spPr>
              <p:txBody>
                <a:bodyPr wrap="none" anchor="ctr"/>
                <a:lstStyle/>
                <a:p>
                  <a:pPr algn="ctr">
                    <a:defRPr/>
                  </a:pPr>
                  <a:endParaRPr lang="ko-KR" altLang="en-US" b="1">
                    <a:solidFill>
                      <a:srgbClr val="000000"/>
                    </a:solidFill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78" name="모서리가 둥근 직사각형 77"/>
                <p:cNvSpPr/>
                <p:nvPr/>
              </p:nvSpPr>
              <p:spPr>
                <a:xfrm>
                  <a:off x="525948" y="3247270"/>
                  <a:ext cx="2023616" cy="491550"/>
                </a:xfrm>
                <a:prstGeom prst="roundRect">
                  <a:avLst>
                    <a:gd name="adj" fmla="val 15375"/>
                  </a:avLst>
                </a:prstGeom>
                <a:solidFill>
                  <a:srgbClr val="FFBC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79" name="모서리가 둥근 직사각형 78"/>
                <p:cNvSpPr/>
                <p:nvPr/>
              </p:nvSpPr>
              <p:spPr>
                <a:xfrm>
                  <a:off x="547036" y="3273893"/>
                  <a:ext cx="1981443" cy="491550"/>
                </a:xfrm>
                <a:prstGeom prst="roundRect">
                  <a:avLst>
                    <a:gd name="adj" fmla="val 7624"/>
                  </a:avLst>
                </a:prstGeom>
                <a:gradFill>
                  <a:gsLst>
                    <a:gs pos="50000">
                      <a:schemeClr val="bg1">
                        <a:alpha val="0"/>
                      </a:schemeClr>
                    </a:gs>
                    <a:gs pos="0">
                      <a:schemeClr val="bg1">
                        <a:alpha val="55000"/>
                      </a:schemeClr>
                    </a:gs>
                  </a:gsLst>
                  <a:lin ang="5400000" scaled="0"/>
                </a:gradFill>
                <a:ln w="5715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 sz="2000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80" name="타원 79"/>
                <p:cNvSpPr/>
                <p:nvPr/>
              </p:nvSpPr>
              <p:spPr>
                <a:xfrm>
                  <a:off x="544924" y="3257552"/>
                  <a:ext cx="1980000" cy="56840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ko-KR" altLang="en-US"/>
                </a:p>
              </p:txBody>
            </p:sp>
            <p:sp>
              <p:nvSpPr>
                <p:cNvPr id="81" name="TextBox 80"/>
                <p:cNvSpPr txBox="1"/>
                <p:nvPr/>
              </p:nvSpPr>
              <p:spPr>
                <a:xfrm>
                  <a:off x="525415" y="3327681"/>
                  <a:ext cx="2017800" cy="3873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500" b="1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재정신청</a:t>
                  </a:r>
                  <a:endParaRPr lang="ko-KR" altLang="en-US" sz="1500"/>
                </a:p>
              </p:txBody>
            </p:sp>
            <p:sp>
              <p:nvSpPr>
                <p:cNvPr id="84" name="타원 83"/>
                <p:cNvSpPr/>
                <p:nvPr/>
              </p:nvSpPr>
              <p:spPr>
                <a:xfrm>
                  <a:off x="579809" y="3410024"/>
                  <a:ext cx="94956" cy="94956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76" name="타원 75"/>
              <p:cNvSpPr/>
              <p:nvPr/>
            </p:nvSpPr>
            <p:spPr>
              <a:xfrm>
                <a:off x="534790" y="3261174"/>
                <a:ext cx="32400" cy="49155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grpSp>
          <p:nvGrpSpPr>
            <p:cNvPr id="85" name="그룹 84"/>
            <p:cNvGrpSpPr/>
            <p:nvPr/>
          </p:nvGrpSpPr>
          <p:grpSpPr>
            <a:xfrm>
              <a:off x="4393026" y="4338764"/>
              <a:ext cx="1355414" cy="559121"/>
              <a:chOff x="466095" y="3195171"/>
              <a:chExt cx="2161689" cy="593869"/>
            </a:xfrm>
          </p:grpSpPr>
          <p:grpSp>
            <p:nvGrpSpPr>
              <p:cNvPr id="86" name="그룹 43"/>
              <p:cNvGrpSpPr/>
              <p:nvPr/>
            </p:nvGrpSpPr>
            <p:grpSpPr>
              <a:xfrm>
                <a:off x="466095" y="3195171"/>
                <a:ext cx="2161689" cy="593869"/>
                <a:chOff x="466095" y="3212976"/>
                <a:chExt cx="2161689" cy="593869"/>
              </a:xfrm>
            </p:grpSpPr>
            <p:sp>
              <p:nvSpPr>
                <p:cNvPr id="88" name="모서리가 둥근 직사각형 87"/>
                <p:cNvSpPr/>
                <p:nvPr/>
              </p:nvSpPr>
              <p:spPr>
                <a:xfrm>
                  <a:off x="466095" y="3212976"/>
                  <a:ext cx="2161689" cy="593869"/>
                </a:xfrm>
                <a:prstGeom prst="roundRect">
                  <a:avLst>
                    <a:gd name="adj" fmla="val 10251"/>
                  </a:avLst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2700000" scaled="0"/>
                </a:gradFill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prstMaterial="metal">
                  <a:bevelT w="254000"/>
                </a:sp3d>
              </p:spPr>
              <p:txBody>
                <a:bodyPr wrap="none" anchor="ctr"/>
                <a:lstStyle/>
                <a:p>
                  <a:pPr algn="ctr">
                    <a:defRPr/>
                  </a:pPr>
                  <a:endParaRPr lang="ko-KR" altLang="en-US" b="1">
                    <a:solidFill>
                      <a:srgbClr val="000000"/>
                    </a:solidFill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89" name="모서리가 둥근 직사각형 88"/>
                <p:cNvSpPr/>
                <p:nvPr/>
              </p:nvSpPr>
              <p:spPr>
                <a:xfrm>
                  <a:off x="525948" y="3247270"/>
                  <a:ext cx="2023616" cy="491550"/>
                </a:xfrm>
                <a:prstGeom prst="roundRect">
                  <a:avLst>
                    <a:gd name="adj" fmla="val 15375"/>
                  </a:avLst>
                </a:prstGeom>
                <a:solidFill>
                  <a:srgbClr val="0070C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ko-KR" altLang="en-US"/>
                </a:p>
              </p:txBody>
            </p:sp>
            <p:sp>
              <p:nvSpPr>
                <p:cNvPr id="90" name="모서리가 둥근 직사각형 89"/>
                <p:cNvSpPr/>
                <p:nvPr/>
              </p:nvSpPr>
              <p:spPr>
                <a:xfrm>
                  <a:off x="547036" y="3273893"/>
                  <a:ext cx="1981443" cy="491550"/>
                </a:xfrm>
                <a:prstGeom prst="roundRect">
                  <a:avLst>
                    <a:gd name="adj" fmla="val 7624"/>
                  </a:avLst>
                </a:prstGeom>
                <a:gradFill>
                  <a:gsLst>
                    <a:gs pos="50000">
                      <a:schemeClr val="bg1">
                        <a:alpha val="0"/>
                      </a:schemeClr>
                    </a:gs>
                    <a:gs pos="0">
                      <a:schemeClr val="bg1">
                        <a:alpha val="55000"/>
                      </a:schemeClr>
                    </a:gs>
                  </a:gsLst>
                  <a:lin ang="5400000" scaled="0"/>
                </a:gradFill>
                <a:ln w="5715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 sz="2000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91" name="타원 90"/>
                <p:cNvSpPr/>
                <p:nvPr/>
              </p:nvSpPr>
              <p:spPr>
                <a:xfrm>
                  <a:off x="544924" y="3257552"/>
                  <a:ext cx="1980000" cy="56840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ko-KR" altLang="en-US"/>
                </a:p>
              </p:txBody>
            </p:sp>
            <p:sp>
              <p:nvSpPr>
                <p:cNvPr id="92" name="TextBox 91"/>
                <p:cNvSpPr txBox="1"/>
                <p:nvPr/>
              </p:nvSpPr>
              <p:spPr>
                <a:xfrm>
                  <a:off x="525416" y="3327679"/>
                  <a:ext cx="2017800" cy="34324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500" b="1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검토보고서</a:t>
                  </a:r>
                  <a:endParaRPr lang="ko-KR" altLang="en-US" sz="1500"/>
                </a:p>
              </p:txBody>
            </p:sp>
            <p:sp>
              <p:nvSpPr>
                <p:cNvPr id="95" name="타원 94"/>
                <p:cNvSpPr/>
                <p:nvPr/>
              </p:nvSpPr>
              <p:spPr>
                <a:xfrm>
                  <a:off x="579810" y="3410025"/>
                  <a:ext cx="94956" cy="94956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87" name="타원 86"/>
              <p:cNvSpPr/>
              <p:nvPr/>
            </p:nvSpPr>
            <p:spPr>
              <a:xfrm>
                <a:off x="534790" y="3261174"/>
                <a:ext cx="32400" cy="49155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grpSp>
          <p:nvGrpSpPr>
            <p:cNvPr id="96" name="그룹 95"/>
            <p:cNvGrpSpPr/>
            <p:nvPr/>
          </p:nvGrpSpPr>
          <p:grpSpPr>
            <a:xfrm>
              <a:off x="4393026" y="5053144"/>
              <a:ext cx="1355414" cy="559121"/>
              <a:chOff x="466095" y="3195171"/>
              <a:chExt cx="2161689" cy="593869"/>
            </a:xfrm>
          </p:grpSpPr>
          <p:grpSp>
            <p:nvGrpSpPr>
              <p:cNvPr id="97" name="그룹 43"/>
              <p:cNvGrpSpPr/>
              <p:nvPr/>
            </p:nvGrpSpPr>
            <p:grpSpPr>
              <a:xfrm>
                <a:off x="466095" y="3195171"/>
                <a:ext cx="2161689" cy="593869"/>
                <a:chOff x="466095" y="3212976"/>
                <a:chExt cx="2161689" cy="593869"/>
              </a:xfrm>
            </p:grpSpPr>
            <p:sp>
              <p:nvSpPr>
                <p:cNvPr id="99" name="모서리가 둥근 직사각형 98"/>
                <p:cNvSpPr/>
                <p:nvPr/>
              </p:nvSpPr>
              <p:spPr>
                <a:xfrm>
                  <a:off x="466095" y="3212976"/>
                  <a:ext cx="2161689" cy="593869"/>
                </a:xfrm>
                <a:prstGeom prst="roundRect">
                  <a:avLst>
                    <a:gd name="adj" fmla="val 10251"/>
                  </a:avLst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2700000" scaled="0"/>
                </a:gradFill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prstMaterial="metal">
                  <a:bevelT w="254000"/>
                </a:sp3d>
              </p:spPr>
              <p:txBody>
                <a:bodyPr wrap="none" anchor="ctr"/>
                <a:lstStyle/>
                <a:p>
                  <a:pPr algn="ctr">
                    <a:defRPr/>
                  </a:pPr>
                  <a:endParaRPr lang="ko-KR" altLang="en-US" b="1">
                    <a:solidFill>
                      <a:srgbClr val="000000"/>
                    </a:solidFill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100" name="모서리가 둥근 직사각형 99"/>
                <p:cNvSpPr/>
                <p:nvPr/>
              </p:nvSpPr>
              <p:spPr>
                <a:xfrm>
                  <a:off x="525948" y="3247270"/>
                  <a:ext cx="2023616" cy="491550"/>
                </a:xfrm>
                <a:prstGeom prst="roundRect">
                  <a:avLst>
                    <a:gd name="adj" fmla="val 15375"/>
                  </a:avLst>
                </a:prstGeom>
                <a:solidFill>
                  <a:srgbClr val="0070C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ko-KR" altLang="en-US"/>
                </a:p>
              </p:txBody>
            </p:sp>
            <p:sp>
              <p:nvSpPr>
                <p:cNvPr id="101" name="모서리가 둥근 직사각형 100"/>
                <p:cNvSpPr/>
                <p:nvPr/>
              </p:nvSpPr>
              <p:spPr>
                <a:xfrm>
                  <a:off x="547036" y="3273893"/>
                  <a:ext cx="1981443" cy="491550"/>
                </a:xfrm>
                <a:prstGeom prst="roundRect">
                  <a:avLst>
                    <a:gd name="adj" fmla="val 7624"/>
                  </a:avLst>
                </a:prstGeom>
                <a:gradFill>
                  <a:gsLst>
                    <a:gs pos="50000">
                      <a:schemeClr val="bg1">
                        <a:alpha val="0"/>
                      </a:schemeClr>
                    </a:gs>
                    <a:gs pos="0">
                      <a:schemeClr val="bg1">
                        <a:alpha val="55000"/>
                      </a:schemeClr>
                    </a:gs>
                  </a:gsLst>
                  <a:lin ang="5400000" scaled="0"/>
                </a:gradFill>
                <a:ln w="5715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 sz="2000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102" name="타원 101"/>
                <p:cNvSpPr/>
                <p:nvPr/>
              </p:nvSpPr>
              <p:spPr>
                <a:xfrm>
                  <a:off x="544924" y="3257552"/>
                  <a:ext cx="1980000" cy="56840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ko-KR" altLang="en-US"/>
                </a:p>
              </p:txBody>
            </p:sp>
            <p:sp>
              <p:nvSpPr>
                <p:cNvPr id="103" name="TextBox 102"/>
                <p:cNvSpPr txBox="1"/>
                <p:nvPr/>
              </p:nvSpPr>
              <p:spPr>
                <a:xfrm>
                  <a:off x="525416" y="3327679"/>
                  <a:ext cx="2017800" cy="32690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1400" b="1" dirty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1</a:t>
                  </a:r>
                  <a:r>
                    <a:rPr lang="ko-KR" altLang="en-US" sz="1400" b="1" dirty="0" err="1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차심사</a:t>
                  </a:r>
                  <a:r>
                    <a:rPr lang="en-US" altLang="ko-KR" sz="1400" b="1" dirty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(</a:t>
                  </a:r>
                  <a:r>
                    <a:rPr lang="ko-KR" altLang="en-US" sz="1400" b="1" dirty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서류</a:t>
                  </a:r>
                  <a:r>
                    <a:rPr lang="en-US" altLang="ko-KR" sz="1400" b="1" dirty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)</a:t>
                  </a:r>
                  <a:endParaRPr lang="ko-KR" altLang="en-US" sz="1400" dirty="0"/>
                </a:p>
              </p:txBody>
            </p:sp>
            <p:sp>
              <p:nvSpPr>
                <p:cNvPr id="112" name="타원 111"/>
                <p:cNvSpPr/>
                <p:nvPr/>
              </p:nvSpPr>
              <p:spPr>
                <a:xfrm>
                  <a:off x="579810" y="3410025"/>
                  <a:ext cx="94956" cy="94956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98" name="타원 97"/>
              <p:cNvSpPr/>
              <p:nvPr/>
            </p:nvSpPr>
            <p:spPr>
              <a:xfrm>
                <a:off x="534790" y="3261174"/>
                <a:ext cx="32400" cy="49155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grpSp>
          <p:nvGrpSpPr>
            <p:cNvPr id="113" name="그룹 106"/>
            <p:cNvGrpSpPr/>
            <p:nvPr/>
          </p:nvGrpSpPr>
          <p:grpSpPr>
            <a:xfrm>
              <a:off x="7250546" y="2685708"/>
              <a:ext cx="1428760" cy="593869"/>
              <a:chOff x="466095" y="3195171"/>
              <a:chExt cx="2161689" cy="593869"/>
            </a:xfrm>
          </p:grpSpPr>
          <p:grpSp>
            <p:nvGrpSpPr>
              <p:cNvPr id="117" name="그룹 152"/>
              <p:cNvGrpSpPr/>
              <p:nvPr/>
            </p:nvGrpSpPr>
            <p:grpSpPr>
              <a:xfrm>
                <a:off x="466095" y="3195171"/>
                <a:ext cx="2161689" cy="593869"/>
                <a:chOff x="466095" y="3212976"/>
                <a:chExt cx="2161689" cy="593869"/>
              </a:xfrm>
            </p:grpSpPr>
            <p:sp>
              <p:nvSpPr>
                <p:cNvPr id="120" name="모서리가 둥근 직사각형 119"/>
                <p:cNvSpPr/>
                <p:nvPr/>
              </p:nvSpPr>
              <p:spPr>
                <a:xfrm>
                  <a:off x="466095" y="3212976"/>
                  <a:ext cx="2161689" cy="593869"/>
                </a:xfrm>
                <a:prstGeom prst="roundRect">
                  <a:avLst>
                    <a:gd name="adj" fmla="val 10251"/>
                  </a:avLst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2700000" scaled="0"/>
                </a:gradFill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prstMaterial="metal">
                  <a:bevelT w="254000"/>
                </a:sp3d>
              </p:spPr>
              <p:txBody>
                <a:bodyPr wrap="none" anchor="ctr"/>
                <a:lstStyle/>
                <a:p>
                  <a:pPr algn="ctr">
                    <a:defRPr/>
                  </a:pPr>
                  <a:endParaRPr lang="ko-KR" altLang="en-US" b="1">
                    <a:solidFill>
                      <a:srgbClr val="000000"/>
                    </a:solidFill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121" name="모서리가 둥근 직사각형 120"/>
                <p:cNvSpPr/>
                <p:nvPr/>
              </p:nvSpPr>
              <p:spPr>
                <a:xfrm>
                  <a:off x="525948" y="3247270"/>
                  <a:ext cx="2023616" cy="491550"/>
                </a:xfrm>
                <a:prstGeom prst="roundRect">
                  <a:avLst>
                    <a:gd name="adj" fmla="val 15375"/>
                  </a:avLst>
                </a:prstGeom>
                <a:solidFill>
                  <a:srgbClr val="719E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ko-KR" altLang="en-US"/>
                </a:p>
              </p:txBody>
            </p:sp>
            <p:sp>
              <p:nvSpPr>
                <p:cNvPr id="122" name="모서리가 둥근 직사각형 121"/>
                <p:cNvSpPr/>
                <p:nvPr/>
              </p:nvSpPr>
              <p:spPr>
                <a:xfrm>
                  <a:off x="547036" y="3273893"/>
                  <a:ext cx="1981443" cy="491550"/>
                </a:xfrm>
                <a:prstGeom prst="roundRect">
                  <a:avLst>
                    <a:gd name="adj" fmla="val 7624"/>
                  </a:avLst>
                </a:prstGeom>
                <a:gradFill>
                  <a:gsLst>
                    <a:gs pos="50000">
                      <a:schemeClr val="bg1">
                        <a:alpha val="0"/>
                      </a:schemeClr>
                    </a:gs>
                    <a:gs pos="0">
                      <a:schemeClr val="bg1">
                        <a:alpha val="55000"/>
                      </a:schemeClr>
                    </a:gs>
                  </a:gsLst>
                  <a:lin ang="5400000" scaled="0"/>
                </a:gradFill>
                <a:ln w="5715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 sz="2000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123" name="타원 122"/>
                <p:cNvSpPr/>
                <p:nvPr/>
              </p:nvSpPr>
              <p:spPr>
                <a:xfrm>
                  <a:off x="544924" y="3257552"/>
                  <a:ext cx="1980000" cy="56840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ko-KR" altLang="en-US"/>
                </a:p>
              </p:txBody>
            </p:sp>
            <p:sp>
              <p:nvSpPr>
                <p:cNvPr id="127" name="TextBox 126"/>
                <p:cNvSpPr txBox="1"/>
                <p:nvPr/>
              </p:nvSpPr>
              <p:spPr>
                <a:xfrm>
                  <a:off x="525415" y="3327681"/>
                  <a:ext cx="2017800" cy="3231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500" b="1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심사진행</a:t>
                  </a:r>
                  <a:endParaRPr lang="ko-KR" altLang="en-US" sz="1500"/>
                </a:p>
              </p:txBody>
            </p:sp>
            <p:sp>
              <p:nvSpPr>
                <p:cNvPr id="130" name="타원 129"/>
                <p:cNvSpPr/>
                <p:nvPr/>
              </p:nvSpPr>
              <p:spPr>
                <a:xfrm>
                  <a:off x="579809" y="3410024"/>
                  <a:ext cx="94956" cy="94956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118" name="타원 117"/>
              <p:cNvSpPr/>
              <p:nvPr/>
            </p:nvSpPr>
            <p:spPr>
              <a:xfrm>
                <a:off x="534790" y="3261174"/>
                <a:ext cx="32400" cy="49155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grpSp>
          <p:nvGrpSpPr>
            <p:cNvPr id="131" name="그룹 117"/>
            <p:cNvGrpSpPr/>
            <p:nvPr/>
          </p:nvGrpSpPr>
          <p:grpSpPr>
            <a:xfrm>
              <a:off x="7250546" y="4092103"/>
              <a:ext cx="1428760" cy="593869"/>
              <a:chOff x="466095" y="3195171"/>
              <a:chExt cx="2161689" cy="593869"/>
            </a:xfrm>
          </p:grpSpPr>
          <p:grpSp>
            <p:nvGrpSpPr>
              <p:cNvPr id="132" name="그룹 152"/>
              <p:cNvGrpSpPr/>
              <p:nvPr/>
            </p:nvGrpSpPr>
            <p:grpSpPr>
              <a:xfrm>
                <a:off x="466095" y="3195171"/>
                <a:ext cx="2161689" cy="593869"/>
                <a:chOff x="466095" y="3212976"/>
                <a:chExt cx="2161689" cy="593869"/>
              </a:xfrm>
            </p:grpSpPr>
            <p:sp>
              <p:nvSpPr>
                <p:cNvPr id="134" name="모서리가 둥근 직사각형 133"/>
                <p:cNvSpPr/>
                <p:nvPr/>
              </p:nvSpPr>
              <p:spPr>
                <a:xfrm>
                  <a:off x="466095" y="3212976"/>
                  <a:ext cx="2161689" cy="593869"/>
                </a:xfrm>
                <a:prstGeom prst="roundRect">
                  <a:avLst>
                    <a:gd name="adj" fmla="val 10251"/>
                  </a:avLst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2700000" scaled="0"/>
                </a:gradFill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prstMaterial="metal">
                  <a:bevelT w="254000"/>
                </a:sp3d>
              </p:spPr>
              <p:txBody>
                <a:bodyPr wrap="none" anchor="ctr"/>
                <a:lstStyle/>
                <a:p>
                  <a:pPr algn="ctr">
                    <a:defRPr/>
                  </a:pPr>
                  <a:endParaRPr lang="ko-KR" altLang="en-US" b="1">
                    <a:solidFill>
                      <a:srgbClr val="000000"/>
                    </a:solidFill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135" name="모서리가 둥근 직사각형 134"/>
                <p:cNvSpPr/>
                <p:nvPr/>
              </p:nvSpPr>
              <p:spPr>
                <a:xfrm>
                  <a:off x="525948" y="3247270"/>
                  <a:ext cx="2023616" cy="491550"/>
                </a:xfrm>
                <a:prstGeom prst="roundRect">
                  <a:avLst>
                    <a:gd name="adj" fmla="val 15375"/>
                  </a:avLst>
                </a:prstGeom>
                <a:solidFill>
                  <a:srgbClr val="719E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ko-KR" altLang="en-US"/>
                </a:p>
              </p:txBody>
            </p:sp>
            <p:sp>
              <p:nvSpPr>
                <p:cNvPr id="136" name="모서리가 둥근 직사각형 135"/>
                <p:cNvSpPr/>
                <p:nvPr/>
              </p:nvSpPr>
              <p:spPr>
                <a:xfrm>
                  <a:off x="547036" y="3273893"/>
                  <a:ext cx="1981443" cy="491550"/>
                </a:xfrm>
                <a:prstGeom prst="roundRect">
                  <a:avLst>
                    <a:gd name="adj" fmla="val 7624"/>
                  </a:avLst>
                </a:prstGeom>
                <a:gradFill>
                  <a:gsLst>
                    <a:gs pos="50000">
                      <a:schemeClr val="bg1">
                        <a:alpha val="0"/>
                      </a:schemeClr>
                    </a:gs>
                    <a:gs pos="0">
                      <a:schemeClr val="bg1">
                        <a:alpha val="55000"/>
                      </a:schemeClr>
                    </a:gs>
                  </a:gsLst>
                  <a:lin ang="5400000" scaled="0"/>
                </a:gradFill>
                <a:ln w="5715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 sz="2000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137" name="타원 136"/>
                <p:cNvSpPr/>
                <p:nvPr/>
              </p:nvSpPr>
              <p:spPr>
                <a:xfrm>
                  <a:off x="544924" y="3257552"/>
                  <a:ext cx="1980000" cy="56840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ko-KR" altLang="en-US"/>
                </a:p>
              </p:txBody>
            </p:sp>
            <p:sp>
              <p:nvSpPr>
                <p:cNvPr id="138" name="TextBox 137"/>
                <p:cNvSpPr txBox="1"/>
                <p:nvPr/>
              </p:nvSpPr>
              <p:spPr>
                <a:xfrm>
                  <a:off x="525415" y="3327681"/>
                  <a:ext cx="2017800" cy="3231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500" b="1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심사결과</a:t>
                  </a:r>
                  <a:endParaRPr lang="ko-KR" altLang="en-US" sz="1500"/>
                </a:p>
              </p:txBody>
            </p:sp>
            <p:sp>
              <p:nvSpPr>
                <p:cNvPr id="144" name="타원 143"/>
                <p:cNvSpPr/>
                <p:nvPr/>
              </p:nvSpPr>
              <p:spPr>
                <a:xfrm>
                  <a:off x="579809" y="3410024"/>
                  <a:ext cx="94956" cy="94956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133" name="타원 132"/>
              <p:cNvSpPr/>
              <p:nvPr/>
            </p:nvSpPr>
            <p:spPr>
              <a:xfrm>
                <a:off x="534790" y="3261174"/>
                <a:ext cx="32400" cy="49155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grpSp>
          <p:nvGrpSpPr>
            <p:cNvPr id="148" name="그룹 139"/>
            <p:cNvGrpSpPr/>
            <p:nvPr/>
          </p:nvGrpSpPr>
          <p:grpSpPr>
            <a:xfrm>
              <a:off x="7250546" y="5092235"/>
              <a:ext cx="1428760" cy="593869"/>
              <a:chOff x="466095" y="3195171"/>
              <a:chExt cx="2161689" cy="593869"/>
            </a:xfrm>
          </p:grpSpPr>
          <p:grpSp>
            <p:nvGrpSpPr>
              <p:cNvPr id="150" name="그룹 152"/>
              <p:cNvGrpSpPr/>
              <p:nvPr/>
            </p:nvGrpSpPr>
            <p:grpSpPr>
              <a:xfrm>
                <a:off x="466095" y="3195171"/>
                <a:ext cx="2161689" cy="593869"/>
                <a:chOff x="466095" y="3212976"/>
                <a:chExt cx="2161689" cy="593869"/>
              </a:xfrm>
            </p:grpSpPr>
            <p:sp>
              <p:nvSpPr>
                <p:cNvPr id="152" name="모서리가 둥근 직사각형 151"/>
                <p:cNvSpPr/>
                <p:nvPr/>
              </p:nvSpPr>
              <p:spPr>
                <a:xfrm>
                  <a:off x="466095" y="3212976"/>
                  <a:ext cx="2161689" cy="593869"/>
                </a:xfrm>
                <a:prstGeom prst="roundRect">
                  <a:avLst>
                    <a:gd name="adj" fmla="val 10251"/>
                  </a:avLst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2700000" scaled="0"/>
                </a:gradFill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prstMaterial="metal">
                  <a:bevelT w="254000"/>
                </a:sp3d>
              </p:spPr>
              <p:txBody>
                <a:bodyPr wrap="none" anchor="ctr"/>
                <a:lstStyle/>
                <a:p>
                  <a:pPr algn="ctr">
                    <a:defRPr/>
                  </a:pPr>
                  <a:endParaRPr lang="ko-KR" altLang="en-US" b="1">
                    <a:solidFill>
                      <a:srgbClr val="000000"/>
                    </a:solidFill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154" name="모서리가 둥근 직사각형 153"/>
                <p:cNvSpPr/>
                <p:nvPr/>
              </p:nvSpPr>
              <p:spPr>
                <a:xfrm>
                  <a:off x="525948" y="3247270"/>
                  <a:ext cx="2023616" cy="491550"/>
                </a:xfrm>
                <a:prstGeom prst="roundRect">
                  <a:avLst>
                    <a:gd name="adj" fmla="val 15375"/>
                  </a:avLst>
                </a:prstGeom>
                <a:solidFill>
                  <a:srgbClr val="719E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ko-KR" altLang="en-US"/>
                </a:p>
              </p:txBody>
            </p:sp>
            <p:sp>
              <p:nvSpPr>
                <p:cNvPr id="155" name="모서리가 둥근 직사각형 154"/>
                <p:cNvSpPr/>
                <p:nvPr/>
              </p:nvSpPr>
              <p:spPr>
                <a:xfrm>
                  <a:off x="547036" y="3273893"/>
                  <a:ext cx="1981443" cy="491550"/>
                </a:xfrm>
                <a:prstGeom prst="roundRect">
                  <a:avLst>
                    <a:gd name="adj" fmla="val 7624"/>
                  </a:avLst>
                </a:prstGeom>
                <a:gradFill>
                  <a:gsLst>
                    <a:gs pos="50000">
                      <a:schemeClr val="bg1">
                        <a:alpha val="0"/>
                      </a:schemeClr>
                    </a:gs>
                    <a:gs pos="0">
                      <a:schemeClr val="bg1">
                        <a:alpha val="55000"/>
                      </a:schemeClr>
                    </a:gs>
                  </a:gsLst>
                  <a:lin ang="5400000" scaled="0"/>
                </a:gradFill>
                <a:ln w="5715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 sz="2000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156" name="타원 155"/>
                <p:cNvSpPr/>
                <p:nvPr/>
              </p:nvSpPr>
              <p:spPr>
                <a:xfrm>
                  <a:off x="544924" y="3257552"/>
                  <a:ext cx="1980000" cy="56840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ko-KR" altLang="en-US"/>
                </a:p>
              </p:txBody>
            </p:sp>
            <p:sp>
              <p:nvSpPr>
                <p:cNvPr id="157" name="TextBox 156"/>
                <p:cNvSpPr txBox="1"/>
                <p:nvPr/>
              </p:nvSpPr>
              <p:spPr>
                <a:xfrm>
                  <a:off x="525415" y="3327681"/>
                  <a:ext cx="2017800" cy="3231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500" b="1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선정</a:t>
                  </a:r>
                  <a:endParaRPr lang="ko-KR" altLang="en-US" sz="1500"/>
                </a:p>
              </p:txBody>
            </p:sp>
            <p:sp>
              <p:nvSpPr>
                <p:cNvPr id="160" name="타원 159"/>
                <p:cNvSpPr/>
                <p:nvPr/>
              </p:nvSpPr>
              <p:spPr>
                <a:xfrm>
                  <a:off x="579809" y="3410024"/>
                  <a:ext cx="94956" cy="94956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151" name="타원 150"/>
              <p:cNvSpPr/>
              <p:nvPr/>
            </p:nvSpPr>
            <p:spPr>
              <a:xfrm>
                <a:off x="534790" y="3261174"/>
                <a:ext cx="32400" cy="49155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grpSp>
          <p:nvGrpSpPr>
            <p:cNvPr id="161" name="그룹 177"/>
            <p:cNvGrpSpPr/>
            <p:nvPr/>
          </p:nvGrpSpPr>
          <p:grpSpPr>
            <a:xfrm>
              <a:off x="249622" y="1757014"/>
              <a:ext cx="1643074" cy="785818"/>
              <a:chOff x="745900" y="4729320"/>
              <a:chExt cx="3705224" cy="785818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62" name="직사각형 161"/>
              <p:cNvSpPr/>
              <p:nvPr/>
            </p:nvSpPr>
            <p:spPr>
              <a:xfrm>
                <a:off x="745900" y="4729320"/>
                <a:ext cx="3705224" cy="785818"/>
              </a:xfrm>
              <a:prstGeom prst="rect">
                <a:avLst/>
              </a:prstGeom>
              <a:solidFill>
                <a:srgbClr val="719E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63" name="직사각형 162"/>
              <p:cNvSpPr/>
              <p:nvPr/>
            </p:nvSpPr>
            <p:spPr>
              <a:xfrm>
                <a:off x="788545" y="4768945"/>
                <a:ext cx="3624127" cy="39600"/>
              </a:xfrm>
              <a:prstGeom prst="rect">
                <a:avLst/>
              </a:prstGeom>
              <a:gradFill>
                <a:gsLst>
                  <a:gs pos="0">
                    <a:schemeClr val="bg1">
                      <a:alpha val="0"/>
                    </a:schemeClr>
                  </a:gs>
                  <a:gs pos="50000">
                    <a:srgbClr val="96D200"/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64" name="직사각형 163"/>
              <p:cNvSpPr/>
              <p:nvPr/>
            </p:nvSpPr>
            <p:spPr>
              <a:xfrm>
                <a:off x="838513" y="4977659"/>
                <a:ext cx="3456383" cy="3231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5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광역자치단체</a:t>
                </a:r>
                <a:endParaRPr lang="en-US" altLang="ko-KR" sz="15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cxnSp>
          <p:nvCxnSpPr>
            <p:cNvPr id="165" name="Shape 185"/>
            <p:cNvCxnSpPr/>
            <p:nvPr/>
          </p:nvCxnSpPr>
          <p:spPr>
            <a:xfrm>
              <a:off x="1964166" y="2982643"/>
              <a:ext cx="1178695" cy="154058"/>
            </a:xfrm>
            <a:prstGeom prst="bentConnector2">
              <a:avLst/>
            </a:prstGeom>
            <a:ln>
              <a:headEnd type="none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hape 186"/>
            <p:cNvCxnSpPr/>
            <p:nvPr/>
          </p:nvCxnSpPr>
          <p:spPr>
            <a:xfrm>
              <a:off x="3821522" y="3384430"/>
              <a:ext cx="1249211" cy="252337"/>
            </a:xfrm>
            <a:prstGeom prst="bentConnector2">
              <a:avLst/>
            </a:prstGeom>
            <a:ln>
              <a:headEnd type="none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hape 189"/>
            <p:cNvCxnSpPr/>
            <p:nvPr/>
          </p:nvCxnSpPr>
          <p:spPr>
            <a:xfrm rot="5400000">
              <a:off x="4999295" y="4267326"/>
              <a:ext cx="142876" cy="1588"/>
            </a:xfrm>
            <a:prstGeom prst="bentConnector3">
              <a:avLst>
                <a:gd name="adj1" fmla="val 50000"/>
              </a:avLst>
            </a:prstGeom>
            <a:ln w="38100">
              <a:gradFill flip="none" rotWithShape="1">
                <a:gsLst>
                  <a:gs pos="0">
                    <a:schemeClr val="accent5">
                      <a:lumMod val="75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headEnd type="none"/>
              <a:tailEnd type="triangle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hape 193"/>
            <p:cNvCxnSpPr/>
            <p:nvPr/>
          </p:nvCxnSpPr>
          <p:spPr>
            <a:xfrm rot="5400000">
              <a:off x="4974081" y="4988779"/>
              <a:ext cx="187546" cy="5758"/>
            </a:xfrm>
            <a:prstGeom prst="bentConnector3">
              <a:avLst>
                <a:gd name="adj1" fmla="val 50000"/>
              </a:avLst>
            </a:prstGeom>
            <a:ln w="38100">
              <a:gradFill flip="none" rotWithShape="1">
                <a:gsLst>
                  <a:gs pos="0">
                    <a:schemeClr val="accent5">
                      <a:lumMod val="75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headEnd type="none"/>
              <a:tailEnd type="triangle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hape 196"/>
            <p:cNvCxnSpPr>
              <a:stCxn id="99" idx="3"/>
              <a:endCxn id="120" idx="1"/>
            </p:cNvCxnSpPr>
            <p:nvPr/>
          </p:nvCxnSpPr>
          <p:spPr>
            <a:xfrm flipV="1">
              <a:off x="5748440" y="2982643"/>
              <a:ext cx="1502106" cy="2350062"/>
            </a:xfrm>
            <a:prstGeom prst="bentConnector3">
              <a:avLst>
                <a:gd name="adj1" fmla="val 50000"/>
              </a:avLst>
            </a:prstGeom>
            <a:ln>
              <a:headEnd type="none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71" name="그룹 217"/>
            <p:cNvGrpSpPr/>
            <p:nvPr/>
          </p:nvGrpSpPr>
          <p:grpSpPr>
            <a:xfrm>
              <a:off x="2321324" y="1757014"/>
              <a:ext cx="1500198" cy="785818"/>
              <a:chOff x="4689661" y="3861049"/>
              <a:chExt cx="3699825" cy="785818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72" name="직사각형 171"/>
              <p:cNvSpPr/>
              <p:nvPr/>
            </p:nvSpPr>
            <p:spPr>
              <a:xfrm>
                <a:off x="4689661" y="3861049"/>
                <a:ext cx="3699825" cy="785818"/>
              </a:xfrm>
              <a:prstGeom prst="rect">
                <a:avLst/>
              </a:prstGeom>
              <a:solidFill>
                <a:srgbClr val="FFBC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73" name="직사각형 172"/>
              <p:cNvSpPr/>
              <p:nvPr/>
            </p:nvSpPr>
            <p:spPr>
              <a:xfrm>
                <a:off x="4726908" y="3900674"/>
                <a:ext cx="3624127" cy="39600"/>
              </a:xfrm>
              <a:prstGeom prst="rect">
                <a:avLst/>
              </a:prstGeom>
              <a:gradFill>
                <a:gsLst>
                  <a:gs pos="0">
                    <a:schemeClr val="bg1">
                      <a:alpha val="0"/>
                    </a:schemeClr>
                  </a:gs>
                  <a:gs pos="50000">
                    <a:srgbClr val="FFE029"/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74" name="직사각형 173"/>
              <p:cNvSpPr/>
              <p:nvPr/>
            </p:nvSpPr>
            <p:spPr>
              <a:xfrm>
                <a:off x="4812444" y="4109388"/>
                <a:ext cx="3456384" cy="3231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5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신청기업</a:t>
                </a:r>
                <a:endParaRPr lang="en-US" altLang="ko-KR" sz="1500" b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76" name="그룹 221"/>
            <p:cNvGrpSpPr/>
            <p:nvPr/>
          </p:nvGrpSpPr>
          <p:grpSpPr>
            <a:xfrm>
              <a:off x="4535902" y="1757014"/>
              <a:ext cx="1643074" cy="785818"/>
              <a:chOff x="2857488" y="2000240"/>
              <a:chExt cx="3702836" cy="785818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78" name="직사각형 177"/>
              <p:cNvSpPr/>
              <p:nvPr/>
            </p:nvSpPr>
            <p:spPr>
              <a:xfrm>
                <a:off x="2857488" y="2000240"/>
                <a:ext cx="3702836" cy="785818"/>
              </a:xfrm>
              <a:prstGeom prst="rect">
                <a:avLst/>
              </a:prstGeom>
              <a:solidFill>
                <a:srgbClr val="0070C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82" name="직사각형 181"/>
              <p:cNvSpPr/>
              <p:nvPr/>
            </p:nvSpPr>
            <p:spPr>
              <a:xfrm>
                <a:off x="2900126" y="2039865"/>
                <a:ext cx="3624127" cy="39600"/>
              </a:xfrm>
              <a:prstGeom prst="rect">
                <a:avLst/>
              </a:prstGeom>
              <a:gradFill>
                <a:gsLst>
                  <a:gs pos="0">
                    <a:schemeClr val="bg1">
                      <a:alpha val="0"/>
                    </a:schemeClr>
                  </a:gs>
                  <a:gs pos="50000">
                    <a:srgbClr val="00B0F0"/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84" name="직사각형 183"/>
              <p:cNvSpPr/>
              <p:nvPr/>
            </p:nvSpPr>
            <p:spPr>
              <a:xfrm>
                <a:off x="2950094" y="2159985"/>
                <a:ext cx="3456385" cy="5539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5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기초자치단체</a:t>
                </a:r>
                <a:endParaRPr lang="en-US" altLang="ko-KR" sz="15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ctr"/>
                <a:r>
                  <a:rPr lang="en-US" altLang="ko-KR" sz="15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(</a:t>
                </a:r>
                <a:r>
                  <a:rPr lang="ko-KR" altLang="en-US" sz="15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지원기관</a:t>
                </a:r>
                <a:r>
                  <a:rPr lang="en-US" altLang="ko-KR" sz="15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)</a:t>
                </a:r>
              </a:p>
            </p:txBody>
          </p:sp>
        </p:grpSp>
        <p:grpSp>
          <p:nvGrpSpPr>
            <p:cNvPr id="185" name="그룹 222"/>
            <p:cNvGrpSpPr/>
            <p:nvPr/>
          </p:nvGrpSpPr>
          <p:grpSpPr>
            <a:xfrm>
              <a:off x="7036232" y="1757014"/>
              <a:ext cx="1643074" cy="785818"/>
              <a:chOff x="745900" y="4729320"/>
              <a:chExt cx="3705224" cy="785818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86" name="직사각형 185"/>
              <p:cNvSpPr/>
              <p:nvPr/>
            </p:nvSpPr>
            <p:spPr>
              <a:xfrm>
                <a:off x="745900" y="4729320"/>
                <a:ext cx="3705224" cy="785818"/>
              </a:xfrm>
              <a:prstGeom prst="rect">
                <a:avLst/>
              </a:prstGeom>
              <a:solidFill>
                <a:srgbClr val="719E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87" name="직사각형 186"/>
              <p:cNvSpPr/>
              <p:nvPr/>
            </p:nvSpPr>
            <p:spPr>
              <a:xfrm>
                <a:off x="788545" y="4768945"/>
                <a:ext cx="3624127" cy="39600"/>
              </a:xfrm>
              <a:prstGeom prst="rect">
                <a:avLst/>
              </a:prstGeom>
              <a:gradFill>
                <a:gsLst>
                  <a:gs pos="0">
                    <a:schemeClr val="bg1">
                      <a:alpha val="0"/>
                    </a:schemeClr>
                  </a:gs>
                  <a:gs pos="50000">
                    <a:srgbClr val="96D200"/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88" name="직사각형 187"/>
              <p:cNvSpPr/>
              <p:nvPr/>
            </p:nvSpPr>
            <p:spPr>
              <a:xfrm>
                <a:off x="838513" y="4977659"/>
                <a:ext cx="3456383" cy="3231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5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광역자치단체</a:t>
                </a:r>
                <a:endParaRPr lang="en-US" altLang="ko-KR" sz="15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89" name="그룹 50"/>
            <p:cNvGrpSpPr/>
            <p:nvPr/>
          </p:nvGrpSpPr>
          <p:grpSpPr>
            <a:xfrm>
              <a:off x="2357430" y="6055677"/>
              <a:ext cx="1529260" cy="495459"/>
              <a:chOff x="296052" y="3195171"/>
              <a:chExt cx="2435521" cy="593869"/>
            </a:xfrm>
          </p:grpSpPr>
          <p:grpSp>
            <p:nvGrpSpPr>
              <p:cNvPr id="190" name="그룹 174"/>
              <p:cNvGrpSpPr/>
              <p:nvPr/>
            </p:nvGrpSpPr>
            <p:grpSpPr>
              <a:xfrm>
                <a:off x="296052" y="3195171"/>
                <a:ext cx="2435521" cy="593869"/>
                <a:chOff x="296052" y="3212976"/>
                <a:chExt cx="2435521" cy="593869"/>
              </a:xfrm>
            </p:grpSpPr>
            <p:sp>
              <p:nvSpPr>
                <p:cNvPr id="192" name="모서리가 둥근 직사각형 191"/>
                <p:cNvSpPr/>
                <p:nvPr/>
              </p:nvSpPr>
              <p:spPr>
                <a:xfrm>
                  <a:off x="466095" y="3212976"/>
                  <a:ext cx="2161689" cy="593869"/>
                </a:xfrm>
                <a:prstGeom prst="roundRect">
                  <a:avLst>
                    <a:gd name="adj" fmla="val 10251"/>
                  </a:avLst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2700000" scaled="0"/>
                </a:gradFill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prstMaterial="metal">
                  <a:bevelT w="254000"/>
                </a:sp3d>
              </p:spPr>
              <p:txBody>
                <a:bodyPr wrap="none" anchor="ctr"/>
                <a:lstStyle/>
                <a:p>
                  <a:pPr algn="ctr">
                    <a:defRPr/>
                  </a:pPr>
                  <a:endParaRPr lang="ko-KR" altLang="en-US" b="1">
                    <a:solidFill>
                      <a:srgbClr val="000000"/>
                    </a:solidFill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193" name="모서리가 둥근 직사각형 192"/>
                <p:cNvSpPr/>
                <p:nvPr/>
              </p:nvSpPr>
              <p:spPr>
                <a:xfrm>
                  <a:off x="525948" y="3247270"/>
                  <a:ext cx="2023616" cy="491550"/>
                </a:xfrm>
                <a:prstGeom prst="roundRect">
                  <a:avLst>
                    <a:gd name="adj" fmla="val 15375"/>
                  </a:avLst>
                </a:prstGeom>
                <a:solidFill>
                  <a:srgbClr val="FFBC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194" name="모서리가 둥근 직사각형 193"/>
                <p:cNvSpPr/>
                <p:nvPr/>
              </p:nvSpPr>
              <p:spPr>
                <a:xfrm>
                  <a:off x="547036" y="3273893"/>
                  <a:ext cx="1981443" cy="491550"/>
                </a:xfrm>
                <a:prstGeom prst="roundRect">
                  <a:avLst>
                    <a:gd name="adj" fmla="val 7624"/>
                  </a:avLst>
                </a:prstGeom>
                <a:gradFill>
                  <a:gsLst>
                    <a:gs pos="50000">
                      <a:schemeClr val="bg1">
                        <a:alpha val="0"/>
                      </a:schemeClr>
                    </a:gs>
                    <a:gs pos="0">
                      <a:schemeClr val="bg1">
                        <a:alpha val="55000"/>
                      </a:schemeClr>
                    </a:gs>
                  </a:gsLst>
                  <a:lin ang="5400000" scaled="0"/>
                </a:gradFill>
                <a:ln w="5715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 sz="2000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195" name="타원 194"/>
                <p:cNvSpPr/>
                <p:nvPr/>
              </p:nvSpPr>
              <p:spPr>
                <a:xfrm>
                  <a:off x="544924" y="3257552"/>
                  <a:ext cx="1980000" cy="56840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ko-KR" altLang="en-US"/>
                </a:p>
              </p:txBody>
            </p:sp>
            <p:sp>
              <p:nvSpPr>
                <p:cNvPr id="196" name="TextBox 195"/>
                <p:cNvSpPr txBox="1"/>
                <p:nvPr/>
              </p:nvSpPr>
              <p:spPr>
                <a:xfrm>
                  <a:off x="296052" y="3317482"/>
                  <a:ext cx="2435521" cy="36890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400" b="1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일자리사업참여</a:t>
                  </a:r>
                  <a:endParaRPr lang="ko-KR" altLang="en-US" sz="1400" dirty="0"/>
                </a:p>
              </p:txBody>
            </p:sp>
            <p:sp>
              <p:nvSpPr>
                <p:cNvPr id="199" name="타원 198"/>
                <p:cNvSpPr/>
                <p:nvPr/>
              </p:nvSpPr>
              <p:spPr>
                <a:xfrm>
                  <a:off x="579810" y="3410024"/>
                  <a:ext cx="94956" cy="94956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191" name="타원 190"/>
              <p:cNvSpPr/>
              <p:nvPr/>
            </p:nvSpPr>
            <p:spPr>
              <a:xfrm>
                <a:off x="534790" y="3261174"/>
                <a:ext cx="32400" cy="49155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cxnSp>
          <p:nvCxnSpPr>
            <p:cNvPr id="200" name="Shape 196"/>
            <p:cNvCxnSpPr>
              <a:stCxn id="152" idx="1"/>
            </p:cNvCxnSpPr>
            <p:nvPr/>
          </p:nvCxnSpPr>
          <p:spPr>
            <a:xfrm rot="10800000" flipV="1">
              <a:off x="5749234" y="5389170"/>
              <a:ext cx="1501312" cy="602924"/>
            </a:xfrm>
            <a:prstGeom prst="bentConnector3">
              <a:avLst>
                <a:gd name="adj1" fmla="val 50000"/>
              </a:avLst>
            </a:prstGeom>
            <a:ln>
              <a:headEnd type="none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1" name="그룹 95"/>
            <p:cNvGrpSpPr/>
            <p:nvPr/>
          </p:nvGrpSpPr>
          <p:grpSpPr>
            <a:xfrm>
              <a:off x="4393820" y="5730214"/>
              <a:ext cx="1355414" cy="559121"/>
              <a:chOff x="466095" y="3195171"/>
              <a:chExt cx="2161689" cy="593869"/>
            </a:xfrm>
          </p:grpSpPr>
          <p:grpSp>
            <p:nvGrpSpPr>
              <p:cNvPr id="202" name="그룹 43"/>
              <p:cNvGrpSpPr/>
              <p:nvPr/>
            </p:nvGrpSpPr>
            <p:grpSpPr>
              <a:xfrm>
                <a:off x="466095" y="3195171"/>
                <a:ext cx="2161689" cy="593869"/>
                <a:chOff x="466095" y="3212976"/>
                <a:chExt cx="2161689" cy="593869"/>
              </a:xfrm>
            </p:grpSpPr>
            <p:sp>
              <p:nvSpPr>
                <p:cNvPr id="204" name="모서리가 둥근 직사각형 203"/>
                <p:cNvSpPr/>
                <p:nvPr/>
              </p:nvSpPr>
              <p:spPr>
                <a:xfrm>
                  <a:off x="466095" y="3212976"/>
                  <a:ext cx="2161689" cy="593869"/>
                </a:xfrm>
                <a:prstGeom prst="roundRect">
                  <a:avLst>
                    <a:gd name="adj" fmla="val 10251"/>
                  </a:avLst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2700000" scaled="0"/>
                </a:gradFill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prstMaterial="metal">
                  <a:bevelT w="254000"/>
                </a:sp3d>
              </p:spPr>
              <p:txBody>
                <a:bodyPr wrap="none" anchor="ctr"/>
                <a:lstStyle/>
                <a:p>
                  <a:pPr algn="ctr">
                    <a:defRPr/>
                  </a:pPr>
                  <a:endParaRPr lang="ko-KR" altLang="en-US" b="1">
                    <a:solidFill>
                      <a:srgbClr val="000000"/>
                    </a:solidFill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05" name="모서리가 둥근 직사각형 204"/>
                <p:cNvSpPr/>
                <p:nvPr/>
              </p:nvSpPr>
              <p:spPr>
                <a:xfrm>
                  <a:off x="525948" y="3247270"/>
                  <a:ext cx="2023616" cy="491550"/>
                </a:xfrm>
                <a:prstGeom prst="roundRect">
                  <a:avLst>
                    <a:gd name="adj" fmla="val 15375"/>
                  </a:avLst>
                </a:prstGeom>
                <a:solidFill>
                  <a:srgbClr val="0070C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defRPr/>
                  </a:pPr>
                  <a:endParaRPr lang="ko-KR" altLang="en-US"/>
                </a:p>
              </p:txBody>
            </p:sp>
            <p:sp>
              <p:nvSpPr>
                <p:cNvPr id="206" name="모서리가 둥근 직사각형 205"/>
                <p:cNvSpPr/>
                <p:nvPr/>
              </p:nvSpPr>
              <p:spPr>
                <a:xfrm>
                  <a:off x="547036" y="3273893"/>
                  <a:ext cx="1981443" cy="491550"/>
                </a:xfrm>
                <a:prstGeom prst="roundRect">
                  <a:avLst>
                    <a:gd name="adj" fmla="val 7624"/>
                  </a:avLst>
                </a:prstGeom>
                <a:gradFill>
                  <a:gsLst>
                    <a:gs pos="50000">
                      <a:schemeClr val="bg1">
                        <a:alpha val="0"/>
                      </a:schemeClr>
                    </a:gs>
                    <a:gs pos="0">
                      <a:schemeClr val="bg1">
                        <a:alpha val="55000"/>
                      </a:schemeClr>
                    </a:gs>
                  </a:gsLst>
                  <a:lin ang="5400000" scaled="0"/>
                </a:gradFill>
                <a:ln w="5715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 sz="2000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207" name="타원 206"/>
                <p:cNvSpPr/>
                <p:nvPr/>
              </p:nvSpPr>
              <p:spPr>
                <a:xfrm>
                  <a:off x="544924" y="3257552"/>
                  <a:ext cx="1980000" cy="56840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ko-KR" altLang="en-US"/>
                </a:p>
              </p:txBody>
            </p:sp>
            <p:sp>
              <p:nvSpPr>
                <p:cNvPr id="208" name="TextBox 207"/>
                <p:cNvSpPr txBox="1"/>
                <p:nvPr/>
              </p:nvSpPr>
              <p:spPr>
                <a:xfrm>
                  <a:off x="525416" y="3327679"/>
                  <a:ext cx="2017800" cy="32690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400" b="1" dirty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약정체결</a:t>
                  </a:r>
                  <a:endParaRPr lang="ko-KR" altLang="en-US" sz="1400" dirty="0"/>
                </a:p>
              </p:txBody>
            </p:sp>
            <p:sp>
              <p:nvSpPr>
                <p:cNvPr id="211" name="타원 210"/>
                <p:cNvSpPr/>
                <p:nvPr/>
              </p:nvSpPr>
              <p:spPr>
                <a:xfrm>
                  <a:off x="579810" y="3410025"/>
                  <a:ext cx="94956" cy="94956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203" name="타원 202"/>
              <p:cNvSpPr/>
              <p:nvPr/>
            </p:nvSpPr>
            <p:spPr>
              <a:xfrm>
                <a:off x="534790" y="3261174"/>
                <a:ext cx="32400" cy="49155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cxnSp>
          <p:nvCxnSpPr>
            <p:cNvPr id="213" name="Shape 196"/>
            <p:cNvCxnSpPr>
              <a:stCxn id="204" idx="1"/>
            </p:cNvCxnSpPr>
            <p:nvPr/>
          </p:nvCxnSpPr>
          <p:spPr>
            <a:xfrm rot="10800000">
              <a:off x="3071854" y="4193519"/>
              <a:ext cx="1321966" cy="1816256"/>
            </a:xfrm>
            <a:prstGeom prst="bentConnector2">
              <a:avLst/>
            </a:prstGeom>
            <a:ln>
              <a:headEnd type="none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4" name="그룹 50"/>
            <p:cNvGrpSpPr/>
            <p:nvPr/>
          </p:nvGrpSpPr>
          <p:grpSpPr>
            <a:xfrm>
              <a:off x="2448609" y="3709407"/>
              <a:ext cx="1357322" cy="495459"/>
              <a:chOff x="466095" y="3195171"/>
              <a:chExt cx="2161689" cy="593869"/>
            </a:xfrm>
          </p:grpSpPr>
          <p:grpSp>
            <p:nvGrpSpPr>
              <p:cNvPr id="215" name="그룹 174"/>
              <p:cNvGrpSpPr/>
              <p:nvPr/>
            </p:nvGrpSpPr>
            <p:grpSpPr>
              <a:xfrm>
                <a:off x="466095" y="3195171"/>
                <a:ext cx="2161689" cy="593869"/>
                <a:chOff x="466095" y="3212976"/>
                <a:chExt cx="2161689" cy="593869"/>
              </a:xfrm>
            </p:grpSpPr>
            <p:sp>
              <p:nvSpPr>
                <p:cNvPr id="217" name="모서리가 둥근 직사각형 216"/>
                <p:cNvSpPr/>
                <p:nvPr/>
              </p:nvSpPr>
              <p:spPr>
                <a:xfrm>
                  <a:off x="466095" y="3212976"/>
                  <a:ext cx="2161689" cy="593869"/>
                </a:xfrm>
                <a:prstGeom prst="roundRect">
                  <a:avLst>
                    <a:gd name="adj" fmla="val 10251"/>
                  </a:avLst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2700000" scaled="0"/>
                </a:gradFill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prstMaterial="metal">
                  <a:bevelT w="254000"/>
                </a:sp3d>
              </p:spPr>
              <p:txBody>
                <a:bodyPr wrap="none" anchor="ctr"/>
                <a:lstStyle/>
                <a:p>
                  <a:pPr algn="ctr">
                    <a:defRPr/>
                  </a:pPr>
                  <a:endParaRPr lang="ko-KR" altLang="en-US" b="1">
                    <a:solidFill>
                      <a:srgbClr val="000000"/>
                    </a:solidFill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18" name="모서리가 둥근 직사각형 217"/>
                <p:cNvSpPr/>
                <p:nvPr/>
              </p:nvSpPr>
              <p:spPr>
                <a:xfrm>
                  <a:off x="525948" y="3247270"/>
                  <a:ext cx="2023616" cy="491550"/>
                </a:xfrm>
                <a:prstGeom prst="roundRect">
                  <a:avLst>
                    <a:gd name="adj" fmla="val 15375"/>
                  </a:avLst>
                </a:prstGeom>
                <a:solidFill>
                  <a:srgbClr val="FFBC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219" name="모서리가 둥근 직사각형 218"/>
                <p:cNvSpPr/>
                <p:nvPr/>
              </p:nvSpPr>
              <p:spPr>
                <a:xfrm>
                  <a:off x="547036" y="3273893"/>
                  <a:ext cx="1981443" cy="491550"/>
                </a:xfrm>
                <a:prstGeom prst="roundRect">
                  <a:avLst>
                    <a:gd name="adj" fmla="val 7624"/>
                  </a:avLst>
                </a:prstGeom>
                <a:gradFill>
                  <a:gsLst>
                    <a:gs pos="50000">
                      <a:schemeClr val="bg1">
                        <a:alpha val="0"/>
                      </a:schemeClr>
                    </a:gs>
                    <a:gs pos="0">
                      <a:schemeClr val="bg1">
                        <a:alpha val="55000"/>
                      </a:schemeClr>
                    </a:gs>
                  </a:gsLst>
                  <a:lin ang="5400000" scaled="0"/>
                </a:gradFill>
                <a:ln w="5715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 sz="2000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220" name="타원 219"/>
                <p:cNvSpPr/>
                <p:nvPr/>
              </p:nvSpPr>
              <p:spPr>
                <a:xfrm>
                  <a:off x="544924" y="3257552"/>
                  <a:ext cx="1980000" cy="56840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ko-KR" altLang="en-US"/>
                </a:p>
              </p:txBody>
            </p:sp>
            <p:sp>
              <p:nvSpPr>
                <p:cNvPr id="221" name="TextBox 220"/>
                <p:cNvSpPr txBox="1"/>
                <p:nvPr/>
              </p:nvSpPr>
              <p:spPr>
                <a:xfrm>
                  <a:off x="525415" y="3240371"/>
                  <a:ext cx="2017800" cy="3320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endParaRPr lang="ko-KR" altLang="en-US" sz="1200" dirty="0"/>
                </a:p>
              </p:txBody>
            </p:sp>
            <p:sp>
              <p:nvSpPr>
                <p:cNvPr id="224" name="타원 223"/>
                <p:cNvSpPr/>
                <p:nvPr/>
              </p:nvSpPr>
              <p:spPr>
                <a:xfrm>
                  <a:off x="579809" y="3410024"/>
                  <a:ext cx="94956" cy="94956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216" name="타원 215"/>
              <p:cNvSpPr/>
              <p:nvPr/>
            </p:nvSpPr>
            <p:spPr>
              <a:xfrm>
                <a:off x="534790" y="3261174"/>
                <a:ext cx="32400" cy="49155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cxnSp>
          <p:nvCxnSpPr>
            <p:cNvPr id="225" name="Shape 193"/>
            <p:cNvCxnSpPr/>
            <p:nvPr/>
          </p:nvCxnSpPr>
          <p:spPr>
            <a:xfrm rot="5400000">
              <a:off x="3001962" y="3701615"/>
              <a:ext cx="187546" cy="5758"/>
            </a:xfrm>
            <a:prstGeom prst="bentConnector3">
              <a:avLst>
                <a:gd name="adj1" fmla="val 50000"/>
              </a:avLst>
            </a:prstGeom>
            <a:ln w="38100">
              <a:gradFill flip="none" rotWithShape="1">
                <a:gsLst>
                  <a:gs pos="0">
                    <a:schemeClr val="accent5">
                      <a:lumMod val="75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headEnd type="none"/>
              <a:tailEnd type="triangle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6" name="직사각형 225"/>
            <p:cNvSpPr/>
            <p:nvPr/>
          </p:nvSpPr>
          <p:spPr>
            <a:xfrm>
              <a:off x="2554674" y="3757065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약정체결</a:t>
              </a:r>
              <a:endParaRPr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12662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pc="-150" dirty="0"/>
              <a:t>재정지원관리</a:t>
            </a:r>
            <a:r>
              <a:rPr lang="en-US" altLang="ko-KR" spc="-150" dirty="0"/>
              <a:t>-</a:t>
            </a:r>
            <a:r>
              <a:rPr lang="ko-KR" altLang="en-US" sz="3600" spc="-150" dirty="0"/>
              <a:t>공모 등록</a:t>
            </a:r>
            <a:r>
              <a:rPr lang="en-US" altLang="ko-KR" sz="3600" spc="-150" dirty="0"/>
              <a:t>(</a:t>
            </a:r>
            <a:r>
              <a:rPr lang="ko-KR" altLang="en-US" sz="3600" spc="-150" dirty="0"/>
              <a:t>일자리</a:t>
            </a:r>
            <a:r>
              <a:rPr lang="en-US" altLang="ko-KR" sz="3600" spc="-150" dirty="0"/>
              <a:t>)</a:t>
            </a:r>
            <a:endParaRPr lang="ko-KR" altLang="en-US" spc="-150" dirty="0"/>
          </a:p>
        </p:txBody>
      </p:sp>
      <p:grpSp>
        <p:nvGrpSpPr>
          <p:cNvPr id="3" name="그룹 34"/>
          <p:cNvGrpSpPr/>
          <p:nvPr/>
        </p:nvGrpSpPr>
        <p:grpSpPr>
          <a:xfrm>
            <a:off x="5364088" y="2420888"/>
            <a:ext cx="1535578" cy="1563134"/>
            <a:chOff x="6804248" y="2060848"/>
            <a:chExt cx="1535578" cy="1563134"/>
          </a:xfrm>
        </p:grpSpPr>
        <p:grpSp>
          <p:nvGrpSpPr>
            <p:cNvPr id="4" name="그룹 187"/>
            <p:cNvGrpSpPr/>
            <p:nvPr/>
          </p:nvGrpSpPr>
          <p:grpSpPr>
            <a:xfrm>
              <a:off x="6804248" y="2060848"/>
              <a:ext cx="1535578" cy="1563134"/>
              <a:chOff x="2915816" y="1628800"/>
              <a:chExt cx="965491" cy="982822"/>
            </a:xfrm>
          </p:grpSpPr>
          <p:sp>
            <p:nvSpPr>
              <p:cNvPr id="7" name="타원 6"/>
              <p:cNvSpPr/>
              <p:nvPr/>
            </p:nvSpPr>
            <p:spPr>
              <a:xfrm>
                <a:off x="2924936" y="1628800"/>
                <a:ext cx="956371" cy="956370"/>
              </a:xfrm>
              <a:prstGeom prst="ellipse">
                <a:avLst/>
              </a:prstGeom>
              <a:gradFill>
                <a:gsLst>
                  <a:gs pos="36000">
                    <a:srgbClr val="C7C2BD"/>
                  </a:gs>
                  <a:gs pos="49000">
                    <a:srgbClr val="F6F5F4"/>
                  </a:gs>
                  <a:gs pos="49000">
                    <a:srgbClr val="C7C2BD"/>
                  </a:gs>
                </a:gsLst>
                <a:lin ang="2700000" scaled="1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/>
              </a:p>
            </p:txBody>
          </p:sp>
          <p:sp>
            <p:nvSpPr>
              <p:cNvPr id="8" name="타원 7"/>
              <p:cNvSpPr/>
              <p:nvPr/>
            </p:nvSpPr>
            <p:spPr>
              <a:xfrm rot="10800000">
                <a:off x="2929990" y="1656940"/>
                <a:ext cx="946265" cy="954682"/>
              </a:xfrm>
              <a:prstGeom prst="ellipse">
                <a:avLst/>
              </a:prstGeom>
              <a:gradFill flip="none" rotWithShape="1">
                <a:gsLst>
                  <a:gs pos="78000">
                    <a:schemeClr val="bg1">
                      <a:alpha val="0"/>
                    </a:schemeClr>
                  </a:gs>
                  <a:gs pos="10000">
                    <a:schemeClr val="bg1">
                      <a:alpha val="32000"/>
                    </a:schemeClr>
                  </a:gs>
                  <a:gs pos="10000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2000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타원 8"/>
              <p:cNvSpPr/>
              <p:nvPr/>
            </p:nvSpPr>
            <p:spPr>
              <a:xfrm>
                <a:off x="2984710" y="1691924"/>
                <a:ext cx="836824" cy="836824"/>
              </a:xfrm>
              <a:prstGeom prst="ellipse">
                <a:avLst/>
              </a:prstGeom>
              <a:solidFill>
                <a:srgbClr val="FFE029"/>
              </a:solidFill>
              <a:ln w="63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/>
              </a:p>
            </p:txBody>
          </p:sp>
          <p:sp>
            <p:nvSpPr>
              <p:cNvPr id="10" name="자유형 9"/>
              <p:cNvSpPr/>
              <p:nvPr/>
            </p:nvSpPr>
            <p:spPr>
              <a:xfrm>
                <a:off x="2984709" y="1747526"/>
                <a:ext cx="780509" cy="732956"/>
              </a:xfrm>
              <a:custGeom>
                <a:avLst/>
                <a:gdLst>
                  <a:gd name="connsiteX0" fmla="*/ 0 w 1008112"/>
                  <a:gd name="connsiteY0" fmla="*/ 504056 h 1008112"/>
                  <a:gd name="connsiteX1" fmla="*/ 147635 w 1008112"/>
                  <a:gd name="connsiteY1" fmla="*/ 147635 h 1008112"/>
                  <a:gd name="connsiteX2" fmla="*/ 504057 w 1008112"/>
                  <a:gd name="connsiteY2" fmla="*/ 1 h 1008112"/>
                  <a:gd name="connsiteX3" fmla="*/ 860478 w 1008112"/>
                  <a:gd name="connsiteY3" fmla="*/ 147636 h 1008112"/>
                  <a:gd name="connsiteX4" fmla="*/ 1008112 w 1008112"/>
                  <a:gd name="connsiteY4" fmla="*/ 504058 h 1008112"/>
                  <a:gd name="connsiteX5" fmla="*/ 860477 w 1008112"/>
                  <a:gd name="connsiteY5" fmla="*/ 860480 h 1008112"/>
                  <a:gd name="connsiteX6" fmla="*/ 504055 w 1008112"/>
                  <a:gd name="connsiteY6" fmla="*/ 1008114 h 1008112"/>
                  <a:gd name="connsiteX7" fmla="*/ 147634 w 1008112"/>
                  <a:gd name="connsiteY7" fmla="*/ 860479 h 1008112"/>
                  <a:gd name="connsiteX8" fmla="*/ 0 w 1008112"/>
                  <a:gd name="connsiteY8" fmla="*/ 504057 h 1008112"/>
                  <a:gd name="connsiteX9" fmla="*/ 0 w 1008112"/>
                  <a:gd name="connsiteY9" fmla="*/ 504056 h 1008112"/>
                  <a:gd name="connsiteX0" fmla="*/ 0 w 920484"/>
                  <a:gd name="connsiteY0" fmla="*/ 504055 h 1008114"/>
                  <a:gd name="connsiteX1" fmla="*/ 147635 w 920484"/>
                  <a:gd name="connsiteY1" fmla="*/ 147634 h 1008114"/>
                  <a:gd name="connsiteX2" fmla="*/ 504057 w 920484"/>
                  <a:gd name="connsiteY2" fmla="*/ 0 h 1008114"/>
                  <a:gd name="connsiteX3" fmla="*/ 860478 w 920484"/>
                  <a:gd name="connsiteY3" fmla="*/ 147635 h 1008114"/>
                  <a:gd name="connsiteX4" fmla="*/ 864096 w 920484"/>
                  <a:gd name="connsiteY4" fmla="*/ 504055 h 1008114"/>
                  <a:gd name="connsiteX5" fmla="*/ 860477 w 920484"/>
                  <a:gd name="connsiteY5" fmla="*/ 860479 h 1008114"/>
                  <a:gd name="connsiteX6" fmla="*/ 504055 w 920484"/>
                  <a:gd name="connsiteY6" fmla="*/ 1008113 h 1008114"/>
                  <a:gd name="connsiteX7" fmla="*/ 147634 w 920484"/>
                  <a:gd name="connsiteY7" fmla="*/ 860478 h 1008114"/>
                  <a:gd name="connsiteX8" fmla="*/ 0 w 920484"/>
                  <a:gd name="connsiteY8" fmla="*/ 504056 h 1008114"/>
                  <a:gd name="connsiteX9" fmla="*/ 0 w 920484"/>
                  <a:gd name="connsiteY9" fmla="*/ 504055 h 1008114"/>
                  <a:gd name="connsiteX0" fmla="*/ 0 w 923500"/>
                  <a:gd name="connsiteY0" fmla="*/ 504055 h 1043514"/>
                  <a:gd name="connsiteX1" fmla="*/ 147635 w 923500"/>
                  <a:gd name="connsiteY1" fmla="*/ 147634 h 1043514"/>
                  <a:gd name="connsiteX2" fmla="*/ 504057 w 923500"/>
                  <a:gd name="connsiteY2" fmla="*/ 0 h 1043514"/>
                  <a:gd name="connsiteX3" fmla="*/ 860478 w 923500"/>
                  <a:gd name="connsiteY3" fmla="*/ 147635 h 1043514"/>
                  <a:gd name="connsiteX4" fmla="*/ 864096 w 923500"/>
                  <a:gd name="connsiteY4" fmla="*/ 504055 h 1043514"/>
                  <a:gd name="connsiteX5" fmla="*/ 504056 w 923500"/>
                  <a:gd name="connsiteY5" fmla="*/ 648070 h 1043514"/>
                  <a:gd name="connsiteX6" fmla="*/ 504055 w 923500"/>
                  <a:gd name="connsiteY6" fmla="*/ 1008113 h 1043514"/>
                  <a:gd name="connsiteX7" fmla="*/ 147634 w 923500"/>
                  <a:gd name="connsiteY7" fmla="*/ 860478 h 1043514"/>
                  <a:gd name="connsiteX8" fmla="*/ 0 w 923500"/>
                  <a:gd name="connsiteY8" fmla="*/ 504056 h 1043514"/>
                  <a:gd name="connsiteX9" fmla="*/ 0 w 923500"/>
                  <a:gd name="connsiteY9" fmla="*/ 504055 h 1043514"/>
                  <a:gd name="connsiteX0" fmla="*/ 0 w 923500"/>
                  <a:gd name="connsiteY0" fmla="*/ 504055 h 971503"/>
                  <a:gd name="connsiteX1" fmla="*/ 147635 w 923500"/>
                  <a:gd name="connsiteY1" fmla="*/ 147634 h 971503"/>
                  <a:gd name="connsiteX2" fmla="*/ 504057 w 923500"/>
                  <a:gd name="connsiteY2" fmla="*/ 0 h 971503"/>
                  <a:gd name="connsiteX3" fmla="*/ 860478 w 923500"/>
                  <a:gd name="connsiteY3" fmla="*/ 147635 h 971503"/>
                  <a:gd name="connsiteX4" fmla="*/ 864096 w 923500"/>
                  <a:gd name="connsiteY4" fmla="*/ 504055 h 971503"/>
                  <a:gd name="connsiteX5" fmla="*/ 504056 w 923500"/>
                  <a:gd name="connsiteY5" fmla="*/ 648070 h 971503"/>
                  <a:gd name="connsiteX6" fmla="*/ 432048 w 923500"/>
                  <a:gd name="connsiteY6" fmla="*/ 936102 h 971503"/>
                  <a:gd name="connsiteX7" fmla="*/ 147634 w 923500"/>
                  <a:gd name="connsiteY7" fmla="*/ 860478 h 971503"/>
                  <a:gd name="connsiteX8" fmla="*/ 0 w 923500"/>
                  <a:gd name="connsiteY8" fmla="*/ 504056 h 971503"/>
                  <a:gd name="connsiteX9" fmla="*/ 0 w 923500"/>
                  <a:gd name="connsiteY9" fmla="*/ 504055 h 971503"/>
                  <a:gd name="connsiteX0" fmla="*/ 0 w 923500"/>
                  <a:gd name="connsiteY0" fmla="*/ 504055 h 957219"/>
                  <a:gd name="connsiteX1" fmla="*/ 147635 w 923500"/>
                  <a:gd name="connsiteY1" fmla="*/ 147634 h 957219"/>
                  <a:gd name="connsiteX2" fmla="*/ 504057 w 923500"/>
                  <a:gd name="connsiteY2" fmla="*/ 0 h 957219"/>
                  <a:gd name="connsiteX3" fmla="*/ 860478 w 923500"/>
                  <a:gd name="connsiteY3" fmla="*/ 147635 h 957219"/>
                  <a:gd name="connsiteX4" fmla="*/ 864096 w 923500"/>
                  <a:gd name="connsiteY4" fmla="*/ 504055 h 957219"/>
                  <a:gd name="connsiteX5" fmla="*/ 504056 w 923500"/>
                  <a:gd name="connsiteY5" fmla="*/ 648070 h 957219"/>
                  <a:gd name="connsiteX6" fmla="*/ 360040 w 923500"/>
                  <a:gd name="connsiteY6" fmla="*/ 921818 h 957219"/>
                  <a:gd name="connsiteX7" fmla="*/ 147634 w 923500"/>
                  <a:gd name="connsiteY7" fmla="*/ 860478 h 957219"/>
                  <a:gd name="connsiteX8" fmla="*/ 0 w 923500"/>
                  <a:gd name="connsiteY8" fmla="*/ 504056 h 957219"/>
                  <a:gd name="connsiteX9" fmla="*/ 0 w 923500"/>
                  <a:gd name="connsiteY9" fmla="*/ 504055 h 957219"/>
                  <a:gd name="connsiteX0" fmla="*/ 0 w 923500"/>
                  <a:gd name="connsiteY0" fmla="*/ 504055 h 957219"/>
                  <a:gd name="connsiteX1" fmla="*/ 147635 w 923500"/>
                  <a:gd name="connsiteY1" fmla="*/ 147634 h 957219"/>
                  <a:gd name="connsiteX2" fmla="*/ 504057 w 923500"/>
                  <a:gd name="connsiteY2" fmla="*/ 0 h 957219"/>
                  <a:gd name="connsiteX3" fmla="*/ 860478 w 923500"/>
                  <a:gd name="connsiteY3" fmla="*/ 147635 h 957219"/>
                  <a:gd name="connsiteX4" fmla="*/ 864096 w 923500"/>
                  <a:gd name="connsiteY4" fmla="*/ 504055 h 957219"/>
                  <a:gd name="connsiteX5" fmla="*/ 504056 w 923500"/>
                  <a:gd name="connsiteY5" fmla="*/ 648070 h 957219"/>
                  <a:gd name="connsiteX6" fmla="*/ 360040 w 923500"/>
                  <a:gd name="connsiteY6" fmla="*/ 921818 h 957219"/>
                  <a:gd name="connsiteX7" fmla="*/ 147634 w 923500"/>
                  <a:gd name="connsiteY7" fmla="*/ 860478 h 957219"/>
                  <a:gd name="connsiteX8" fmla="*/ 0 w 923500"/>
                  <a:gd name="connsiteY8" fmla="*/ 504056 h 957219"/>
                  <a:gd name="connsiteX9" fmla="*/ 0 w 923500"/>
                  <a:gd name="connsiteY9" fmla="*/ 504055 h 957219"/>
                  <a:gd name="connsiteX0" fmla="*/ 0 w 923500"/>
                  <a:gd name="connsiteY0" fmla="*/ 504055 h 956033"/>
                  <a:gd name="connsiteX1" fmla="*/ 147635 w 923500"/>
                  <a:gd name="connsiteY1" fmla="*/ 147634 h 956033"/>
                  <a:gd name="connsiteX2" fmla="*/ 504057 w 923500"/>
                  <a:gd name="connsiteY2" fmla="*/ 0 h 956033"/>
                  <a:gd name="connsiteX3" fmla="*/ 860478 w 923500"/>
                  <a:gd name="connsiteY3" fmla="*/ 147635 h 956033"/>
                  <a:gd name="connsiteX4" fmla="*/ 864096 w 923500"/>
                  <a:gd name="connsiteY4" fmla="*/ 504055 h 956033"/>
                  <a:gd name="connsiteX5" fmla="*/ 504056 w 923500"/>
                  <a:gd name="connsiteY5" fmla="*/ 648070 h 956033"/>
                  <a:gd name="connsiteX6" fmla="*/ 360040 w 923500"/>
                  <a:gd name="connsiteY6" fmla="*/ 921818 h 956033"/>
                  <a:gd name="connsiteX7" fmla="*/ 150437 w 923500"/>
                  <a:gd name="connsiteY7" fmla="*/ 853359 h 956033"/>
                  <a:gd name="connsiteX8" fmla="*/ 0 w 923500"/>
                  <a:gd name="connsiteY8" fmla="*/ 504056 h 956033"/>
                  <a:gd name="connsiteX9" fmla="*/ 0 w 923500"/>
                  <a:gd name="connsiteY9" fmla="*/ 504055 h 956033"/>
                  <a:gd name="connsiteX0" fmla="*/ 0 w 923500"/>
                  <a:gd name="connsiteY0" fmla="*/ 504055 h 948344"/>
                  <a:gd name="connsiteX1" fmla="*/ 147635 w 923500"/>
                  <a:gd name="connsiteY1" fmla="*/ 147634 h 948344"/>
                  <a:gd name="connsiteX2" fmla="*/ 504057 w 923500"/>
                  <a:gd name="connsiteY2" fmla="*/ 0 h 948344"/>
                  <a:gd name="connsiteX3" fmla="*/ 860478 w 923500"/>
                  <a:gd name="connsiteY3" fmla="*/ 147635 h 948344"/>
                  <a:gd name="connsiteX4" fmla="*/ 864096 w 923500"/>
                  <a:gd name="connsiteY4" fmla="*/ 504055 h 948344"/>
                  <a:gd name="connsiteX5" fmla="*/ 504056 w 923500"/>
                  <a:gd name="connsiteY5" fmla="*/ 648070 h 948344"/>
                  <a:gd name="connsiteX6" fmla="*/ 346844 w 923500"/>
                  <a:gd name="connsiteY6" fmla="*/ 914129 h 948344"/>
                  <a:gd name="connsiteX7" fmla="*/ 150437 w 923500"/>
                  <a:gd name="connsiteY7" fmla="*/ 853359 h 948344"/>
                  <a:gd name="connsiteX8" fmla="*/ 0 w 923500"/>
                  <a:gd name="connsiteY8" fmla="*/ 504056 h 948344"/>
                  <a:gd name="connsiteX9" fmla="*/ 0 w 923500"/>
                  <a:gd name="connsiteY9" fmla="*/ 504055 h 948344"/>
                  <a:gd name="connsiteX0" fmla="*/ 0 w 921912"/>
                  <a:gd name="connsiteY0" fmla="*/ 504452 h 948741"/>
                  <a:gd name="connsiteX1" fmla="*/ 147635 w 921912"/>
                  <a:gd name="connsiteY1" fmla="*/ 148031 h 948741"/>
                  <a:gd name="connsiteX2" fmla="*/ 504057 w 921912"/>
                  <a:gd name="connsiteY2" fmla="*/ 397 h 948741"/>
                  <a:gd name="connsiteX3" fmla="*/ 850953 w 921912"/>
                  <a:gd name="connsiteY3" fmla="*/ 150413 h 948741"/>
                  <a:gd name="connsiteX4" fmla="*/ 864096 w 921912"/>
                  <a:gd name="connsiteY4" fmla="*/ 504452 h 948741"/>
                  <a:gd name="connsiteX5" fmla="*/ 504056 w 921912"/>
                  <a:gd name="connsiteY5" fmla="*/ 648467 h 948741"/>
                  <a:gd name="connsiteX6" fmla="*/ 346844 w 921912"/>
                  <a:gd name="connsiteY6" fmla="*/ 914526 h 948741"/>
                  <a:gd name="connsiteX7" fmla="*/ 150437 w 921912"/>
                  <a:gd name="connsiteY7" fmla="*/ 853756 h 948741"/>
                  <a:gd name="connsiteX8" fmla="*/ 0 w 921912"/>
                  <a:gd name="connsiteY8" fmla="*/ 504453 h 948741"/>
                  <a:gd name="connsiteX9" fmla="*/ 0 w 921912"/>
                  <a:gd name="connsiteY9" fmla="*/ 504452 h 948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21912" h="948741">
                    <a:moveTo>
                      <a:pt x="0" y="504452"/>
                    </a:moveTo>
                    <a:cubicBezTo>
                      <a:pt x="0" y="370768"/>
                      <a:pt x="53106" y="242559"/>
                      <a:pt x="147635" y="148031"/>
                    </a:cubicBezTo>
                    <a:cubicBezTo>
                      <a:pt x="242164" y="53502"/>
                      <a:pt x="386837" y="0"/>
                      <a:pt x="504057" y="397"/>
                    </a:cubicBezTo>
                    <a:cubicBezTo>
                      <a:pt x="621277" y="794"/>
                      <a:pt x="790947" y="66404"/>
                      <a:pt x="850953" y="150413"/>
                    </a:cubicBezTo>
                    <a:cubicBezTo>
                      <a:pt x="910959" y="234422"/>
                      <a:pt x="921912" y="421443"/>
                      <a:pt x="864096" y="504452"/>
                    </a:cubicBezTo>
                    <a:cubicBezTo>
                      <a:pt x="806280" y="587461"/>
                      <a:pt x="590265" y="580121"/>
                      <a:pt x="504056" y="648467"/>
                    </a:cubicBezTo>
                    <a:cubicBezTo>
                      <a:pt x="417847" y="716813"/>
                      <a:pt x="405780" y="880311"/>
                      <a:pt x="346844" y="914526"/>
                    </a:cubicBezTo>
                    <a:cubicBezTo>
                      <a:pt x="287908" y="948741"/>
                      <a:pt x="210444" y="923383"/>
                      <a:pt x="150437" y="853756"/>
                    </a:cubicBezTo>
                    <a:cubicBezTo>
                      <a:pt x="89041" y="806156"/>
                      <a:pt x="0" y="638137"/>
                      <a:pt x="0" y="504453"/>
                    </a:cubicBezTo>
                    <a:lnTo>
                      <a:pt x="0" y="50445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FBC00"/>
                  </a:gs>
                  <a:gs pos="100000">
                    <a:srgbClr val="FFE029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/>
              </a:p>
            </p:txBody>
          </p:sp>
          <p:sp>
            <p:nvSpPr>
              <p:cNvPr id="11" name="Freeform 5"/>
              <p:cNvSpPr>
                <a:spLocks/>
              </p:cNvSpPr>
              <p:nvPr/>
            </p:nvSpPr>
            <p:spPr bwMode="auto">
              <a:xfrm>
                <a:off x="2982053" y="2092303"/>
                <a:ext cx="839480" cy="434891"/>
              </a:xfrm>
              <a:custGeom>
                <a:avLst/>
                <a:gdLst/>
                <a:ahLst/>
                <a:cxnLst>
                  <a:cxn ang="0">
                    <a:pos x="3372" y="72"/>
                  </a:cxn>
                  <a:cxn ang="0">
                    <a:pos x="3294" y="276"/>
                  </a:cxn>
                  <a:cxn ang="0">
                    <a:pos x="3194" y="468"/>
                  </a:cxn>
                  <a:cxn ang="0">
                    <a:pos x="3072" y="644"/>
                  </a:cxn>
                  <a:cxn ang="0">
                    <a:pos x="2932" y="804"/>
                  </a:cxn>
                  <a:cxn ang="0">
                    <a:pos x="2774" y="946"/>
                  </a:cxn>
                  <a:cxn ang="0">
                    <a:pos x="2598" y="1068"/>
                  </a:cxn>
                  <a:cxn ang="0">
                    <a:pos x="2410" y="1168"/>
                  </a:cxn>
                  <a:cxn ang="0">
                    <a:pos x="2208" y="1244"/>
                  </a:cxn>
                  <a:cxn ang="0">
                    <a:pos x="1996" y="1294"/>
                  </a:cxn>
                  <a:cxn ang="0">
                    <a:pos x="1774" y="1318"/>
                  </a:cxn>
                  <a:cxn ang="0">
                    <a:pos x="1624" y="1318"/>
                  </a:cxn>
                  <a:cxn ang="0">
                    <a:pos x="1402" y="1294"/>
                  </a:cxn>
                  <a:cxn ang="0">
                    <a:pos x="1190" y="1244"/>
                  </a:cxn>
                  <a:cxn ang="0">
                    <a:pos x="988" y="1168"/>
                  </a:cxn>
                  <a:cxn ang="0">
                    <a:pos x="800" y="1068"/>
                  </a:cxn>
                  <a:cxn ang="0">
                    <a:pos x="624" y="946"/>
                  </a:cxn>
                  <a:cxn ang="0">
                    <a:pos x="466" y="804"/>
                  </a:cxn>
                  <a:cxn ang="0">
                    <a:pos x="324" y="644"/>
                  </a:cxn>
                  <a:cxn ang="0">
                    <a:pos x="204" y="468"/>
                  </a:cxn>
                  <a:cxn ang="0">
                    <a:pos x="104" y="276"/>
                  </a:cxn>
                  <a:cxn ang="0">
                    <a:pos x="26" y="72"/>
                  </a:cxn>
                  <a:cxn ang="0">
                    <a:pos x="6" y="0"/>
                  </a:cxn>
                  <a:cxn ang="0">
                    <a:pos x="0" y="130"/>
                  </a:cxn>
                  <a:cxn ang="0">
                    <a:pos x="10" y="306"/>
                  </a:cxn>
                  <a:cxn ang="0">
                    <a:pos x="54" y="562"/>
                  </a:cxn>
                  <a:cxn ang="0">
                    <a:pos x="134" y="802"/>
                  </a:cxn>
                  <a:cxn ang="0">
                    <a:pos x="246" y="1026"/>
                  </a:cxn>
                  <a:cxn ang="0">
                    <a:pos x="388" y="1228"/>
                  </a:cxn>
                  <a:cxn ang="0">
                    <a:pos x="556" y="1408"/>
                  </a:cxn>
                  <a:cxn ang="0">
                    <a:pos x="750" y="1562"/>
                  </a:cxn>
                  <a:cxn ang="0">
                    <a:pos x="962" y="1688"/>
                  </a:cxn>
                  <a:cxn ang="0">
                    <a:pos x="1194" y="1780"/>
                  </a:cxn>
                  <a:cxn ang="0">
                    <a:pos x="1440" y="1838"/>
                  </a:cxn>
                  <a:cxn ang="0">
                    <a:pos x="1698" y="1858"/>
                  </a:cxn>
                  <a:cxn ang="0">
                    <a:pos x="1872" y="1850"/>
                  </a:cxn>
                  <a:cxn ang="0">
                    <a:pos x="2124" y="1804"/>
                  </a:cxn>
                  <a:cxn ang="0">
                    <a:pos x="2360" y="1722"/>
                  </a:cxn>
                  <a:cxn ang="0">
                    <a:pos x="2580" y="1608"/>
                  </a:cxn>
                  <a:cxn ang="0">
                    <a:pos x="2778" y="1464"/>
                  </a:cxn>
                  <a:cxn ang="0">
                    <a:pos x="2956" y="1292"/>
                  </a:cxn>
                  <a:cxn ang="0">
                    <a:pos x="3106" y="1096"/>
                  </a:cxn>
                  <a:cxn ang="0">
                    <a:pos x="3230" y="878"/>
                  </a:cxn>
                  <a:cxn ang="0">
                    <a:pos x="3320" y="644"/>
                  </a:cxn>
                  <a:cxn ang="0">
                    <a:pos x="3378" y="392"/>
                  </a:cxn>
                  <a:cxn ang="0">
                    <a:pos x="3396" y="130"/>
                  </a:cxn>
                  <a:cxn ang="0">
                    <a:pos x="3392" y="0"/>
                  </a:cxn>
                  <a:cxn ang="0">
                    <a:pos x="3392" y="2"/>
                  </a:cxn>
                </a:cxnLst>
                <a:rect l="0" t="0" r="r" b="b"/>
                <a:pathLst>
                  <a:path w="3396" h="1858">
                    <a:moveTo>
                      <a:pt x="3392" y="2"/>
                    </a:moveTo>
                    <a:lnTo>
                      <a:pt x="3392" y="2"/>
                    </a:lnTo>
                    <a:lnTo>
                      <a:pt x="3372" y="72"/>
                    </a:lnTo>
                    <a:lnTo>
                      <a:pt x="3348" y="142"/>
                    </a:lnTo>
                    <a:lnTo>
                      <a:pt x="3322" y="210"/>
                    </a:lnTo>
                    <a:lnTo>
                      <a:pt x="3294" y="276"/>
                    </a:lnTo>
                    <a:lnTo>
                      <a:pt x="3264" y="342"/>
                    </a:lnTo>
                    <a:lnTo>
                      <a:pt x="3230" y="406"/>
                    </a:lnTo>
                    <a:lnTo>
                      <a:pt x="3194" y="468"/>
                    </a:lnTo>
                    <a:lnTo>
                      <a:pt x="3156" y="528"/>
                    </a:lnTo>
                    <a:lnTo>
                      <a:pt x="3116" y="588"/>
                    </a:lnTo>
                    <a:lnTo>
                      <a:pt x="3072" y="644"/>
                    </a:lnTo>
                    <a:lnTo>
                      <a:pt x="3028" y="700"/>
                    </a:lnTo>
                    <a:lnTo>
                      <a:pt x="2980" y="752"/>
                    </a:lnTo>
                    <a:lnTo>
                      <a:pt x="2932" y="804"/>
                    </a:lnTo>
                    <a:lnTo>
                      <a:pt x="2880" y="854"/>
                    </a:lnTo>
                    <a:lnTo>
                      <a:pt x="2828" y="900"/>
                    </a:lnTo>
                    <a:lnTo>
                      <a:pt x="2774" y="946"/>
                    </a:lnTo>
                    <a:lnTo>
                      <a:pt x="2716" y="988"/>
                    </a:lnTo>
                    <a:lnTo>
                      <a:pt x="2658" y="1030"/>
                    </a:lnTo>
                    <a:lnTo>
                      <a:pt x="2598" y="1068"/>
                    </a:lnTo>
                    <a:lnTo>
                      <a:pt x="2536" y="1102"/>
                    </a:lnTo>
                    <a:lnTo>
                      <a:pt x="2474" y="1136"/>
                    </a:lnTo>
                    <a:lnTo>
                      <a:pt x="2410" y="1168"/>
                    </a:lnTo>
                    <a:lnTo>
                      <a:pt x="2344" y="1196"/>
                    </a:lnTo>
                    <a:lnTo>
                      <a:pt x="2276" y="1220"/>
                    </a:lnTo>
                    <a:lnTo>
                      <a:pt x="2208" y="1244"/>
                    </a:lnTo>
                    <a:lnTo>
                      <a:pt x="2138" y="1264"/>
                    </a:lnTo>
                    <a:lnTo>
                      <a:pt x="2068" y="1280"/>
                    </a:lnTo>
                    <a:lnTo>
                      <a:pt x="1996" y="1294"/>
                    </a:lnTo>
                    <a:lnTo>
                      <a:pt x="1922" y="1306"/>
                    </a:lnTo>
                    <a:lnTo>
                      <a:pt x="1848" y="1314"/>
                    </a:lnTo>
                    <a:lnTo>
                      <a:pt x="1774" y="1318"/>
                    </a:lnTo>
                    <a:lnTo>
                      <a:pt x="1698" y="1320"/>
                    </a:lnTo>
                    <a:lnTo>
                      <a:pt x="1698" y="1320"/>
                    </a:lnTo>
                    <a:lnTo>
                      <a:pt x="1624" y="1318"/>
                    </a:lnTo>
                    <a:lnTo>
                      <a:pt x="1548" y="1314"/>
                    </a:lnTo>
                    <a:lnTo>
                      <a:pt x="1474" y="1306"/>
                    </a:lnTo>
                    <a:lnTo>
                      <a:pt x="1402" y="1294"/>
                    </a:lnTo>
                    <a:lnTo>
                      <a:pt x="1330" y="1280"/>
                    </a:lnTo>
                    <a:lnTo>
                      <a:pt x="1260" y="1264"/>
                    </a:lnTo>
                    <a:lnTo>
                      <a:pt x="1190" y="1244"/>
                    </a:lnTo>
                    <a:lnTo>
                      <a:pt x="1122" y="1220"/>
                    </a:lnTo>
                    <a:lnTo>
                      <a:pt x="1054" y="1196"/>
                    </a:lnTo>
                    <a:lnTo>
                      <a:pt x="988" y="1168"/>
                    </a:lnTo>
                    <a:lnTo>
                      <a:pt x="924" y="1136"/>
                    </a:lnTo>
                    <a:lnTo>
                      <a:pt x="860" y="1102"/>
                    </a:lnTo>
                    <a:lnTo>
                      <a:pt x="800" y="1068"/>
                    </a:lnTo>
                    <a:lnTo>
                      <a:pt x="740" y="1030"/>
                    </a:lnTo>
                    <a:lnTo>
                      <a:pt x="680" y="988"/>
                    </a:lnTo>
                    <a:lnTo>
                      <a:pt x="624" y="946"/>
                    </a:lnTo>
                    <a:lnTo>
                      <a:pt x="570" y="900"/>
                    </a:lnTo>
                    <a:lnTo>
                      <a:pt x="516" y="854"/>
                    </a:lnTo>
                    <a:lnTo>
                      <a:pt x="466" y="804"/>
                    </a:lnTo>
                    <a:lnTo>
                      <a:pt x="416" y="752"/>
                    </a:lnTo>
                    <a:lnTo>
                      <a:pt x="370" y="700"/>
                    </a:lnTo>
                    <a:lnTo>
                      <a:pt x="324" y="644"/>
                    </a:lnTo>
                    <a:lnTo>
                      <a:pt x="282" y="588"/>
                    </a:lnTo>
                    <a:lnTo>
                      <a:pt x="242" y="528"/>
                    </a:lnTo>
                    <a:lnTo>
                      <a:pt x="204" y="468"/>
                    </a:lnTo>
                    <a:lnTo>
                      <a:pt x="168" y="406"/>
                    </a:lnTo>
                    <a:lnTo>
                      <a:pt x="134" y="342"/>
                    </a:lnTo>
                    <a:lnTo>
                      <a:pt x="104" y="276"/>
                    </a:lnTo>
                    <a:lnTo>
                      <a:pt x="74" y="210"/>
                    </a:lnTo>
                    <a:lnTo>
                      <a:pt x="50" y="142"/>
                    </a:lnTo>
                    <a:lnTo>
                      <a:pt x="26" y="72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2" y="64"/>
                    </a:lnTo>
                    <a:lnTo>
                      <a:pt x="0" y="130"/>
                    </a:lnTo>
                    <a:lnTo>
                      <a:pt x="0" y="130"/>
                    </a:lnTo>
                    <a:lnTo>
                      <a:pt x="2" y="218"/>
                    </a:lnTo>
                    <a:lnTo>
                      <a:pt x="10" y="306"/>
                    </a:lnTo>
                    <a:lnTo>
                      <a:pt x="20" y="392"/>
                    </a:lnTo>
                    <a:lnTo>
                      <a:pt x="36" y="478"/>
                    </a:lnTo>
                    <a:lnTo>
                      <a:pt x="54" y="562"/>
                    </a:lnTo>
                    <a:lnTo>
                      <a:pt x="76" y="644"/>
                    </a:lnTo>
                    <a:lnTo>
                      <a:pt x="104" y="724"/>
                    </a:lnTo>
                    <a:lnTo>
                      <a:pt x="134" y="802"/>
                    </a:lnTo>
                    <a:lnTo>
                      <a:pt x="168" y="878"/>
                    </a:lnTo>
                    <a:lnTo>
                      <a:pt x="206" y="954"/>
                    </a:lnTo>
                    <a:lnTo>
                      <a:pt x="246" y="1026"/>
                    </a:lnTo>
                    <a:lnTo>
                      <a:pt x="290" y="1096"/>
                    </a:lnTo>
                    <a:lnTo>
                      <a:pt x="338" y="1164"/>
                    </a:lnTo>
                    <a:lnTo>
                      <a:pt x="388" y="1228"/>
                    </a:lnTo>
                    <a:lnTo>
                      <a:pt x="442" y="1292"/>
                    </a:lnTo>
                    <a:lnTo>
                      <a:pt x="498" y="1352"/>
                    </a:lnTo>
                    <a:lnTo>
                      <a:pt x="556" y="1408"/>
                    </a:lnTo>
                    <a:lnTo>
                      <a:pt x="618" y="1464"/>
                    </a:lnTo>
                    <a:lnTo>
                      <a:pt x="682" y="1514"/>
                    </a:lnTo>
                    <a:lnTo>
                      <a:pt x="750" y="1562"/>
                    </a:lnTo>
                    <a:lnTo>
                      <a:pt x="818" y="1608"/>
                    </a:lnTo>
                    <a:lnTo>
                      <a:pt x="890" y="1650"/>
                    </a:lnTo>
                    <a:lnTo>
                      <a:pt x="962" y="1688"/>
                    </a:lnTo>
                    <a:lnTo>
                      <a:pt x="1038" y="1722"/>
                    </a:lnTo>
                    <a:lnTo>
                      <a:pt x="1114" y="1754"/>
                    </a:lnTo>
                    <a:lnTo>
                      <a:pt x="1194" y="1780"/>
                    </a:lnTo>
                    <a:lnTo>
                      <a:pt x="1274" y="1804"/>
                    </a:lnTo>
                    <a:lnTo>
                      <a:pt x="1356" y="1822"/>
                    </a:lnTo>
                    <a:lnTo>
                      <a:pt x="1440" y="1838"/>
                    </a:lnTo>
                    <a:lnTo>
                      <a:pt x="1526" y="1850"/>
                    </a:lnTo>
                    <a:lnTo>
                      <a:pt x="1612" y="1856"/>
                    </a:lnTo>
                    <a:lnTo>
                      <a:pt x="1698" y="1858"/>
                    </a:lnTo>
                    <a:lnTo>
                      <a:pt x="1698" y="1858"/>
                    </a:lnTo>
                    <a:lnTo>
                      <a:pt x="1786" y="1856"/>
                    </a:lnTo>
                    <a:lnTo>
                      <a:pt x="1872" y="1850"/>
                    </a:lnTo>
                    <a:lnTo>
                      <a:pt x="1958" y="1838"/>
                    </a:lnTo>
                    <a:lnTo>
                      <a:pt x="2040" y="1822"/>
                    </a:lnTo>
                    <a:lnTo>
                      <a:pt x="2124" y="1804"/>
                    </a:lnTo>
                    <a:lnTo>
                      <a:pt x="2204" y="1780"/>
                    </a:lnTo>
                    <a:lnTo>
                      <a:pt x="2282" y="1754"/>
                    </a:lnTo>
                    <a:lnTo>
                      <a:pt x="2360" y="1722"/>
                    </a:lnTo>
                    <a:lnTo>
                      <a:pt x="2434" y="1688"/>
                    </a:lnTo>
                    <a:lnTo>
                      <a:pt x="2508" y="1650"/>
                    </a:lnTo>
                    <a:lnTo>
                      <a:pt x="2580" y="1608"/>
                    </a:lnTo>
                    <a:lnTo>
                      <a:pt x="2648" y="1562"/>
                    </a:lnTo>
                    <a:lnTo>
                      <a:pt x="2714" y="1514"/>
                    </a:lnTo>
                    <a:lnTo>
                      <a:pt x="2778" y="1464"/>
                    </a:lnTo>
                    <a:lnTo>
                      <a:pt x="2840" y="1408"/>
                    </a:lnTo>
                    <a:lnTo>
                      <a:pt x="2900" y="1352"/>
                    </a:lnTo>
                    <a:lnTo>
                      <a:pt x="2956" y="1292"/>
                    </a:lnTo>
                    <a:lnTo>
                      <a:pt x="3010" y="1228"/>
                    </a:lnTo>
                    <a:lnTo>
                      <a:pt x="3060" y="1164"/>
                    </a:lnTo>
                    <a:lnTo>
                      <a:pt x="3106" y="1096"/>
                    </a:lnTo>
                    <a:lnTo>
                      <a:pt x="3152" y="1026"/>
                    </a:lnTo>
                    <a:lnTo>
                      <a:pt x="3192" y="954"/>
                    </a:lnTo>
                    <a:lnTo>
                      <a:pt x="3230" y="878"/>
                    </a:lnTo>
                    <a:lnTo>
                      <a:pt x="3264" y="802"/>
                    </a:lnTo>
                    <a:lnTo>
                      <a:pt x="3294" y="724"/>
                    </a:lnTo>
                    <a:lnTo>
                      <a:pt x="3320" y="644"/>
                    </a:lnTo>
                    <a:lnTo>
                      <a:pt x="3344" y="562"/>
                    </a:lnTo>
                    <a:lnTo>
                      <a:pt x="3362" y="478"/>
                    </a:lnTo>
                    <a:lnTo>
                      <a:pt x="3378" y="392"/>
                    </a:lnTo>
                    <a:lnTo>
                      <a:pt x="3388" y="306"/>
                    </a:lnTo>
                    <a:lnTo>
                      <a:pt x="3394" y="218"/>
                    </a:lnTo>
                    <a:lnTo>
                      <a:pt x="3396" y="130"/>
                    </a:lnTo>
                    <a:lnTo>
                      <a:pt x="3396" y="130"/>
                    </a:lnTo>
                    <a:lnTo>
                      <a:pt x="3396" y="64"/>
                    </a:lnTo>
                    <a:lnTo>
                      <a:pt x="3392" y="0"/>
                    </a:lnTo>
                    <a:lnTo>
                      <a:pt x="3392" y="0"/>
                    </a:lnTo>
                    <a:lnTo>
                      <a:pt x="3392" y="2"/>
                    </a:lnTo>
                    <a:lnTo>
                      <a:pt x="3392" y="2"/>
                    </a:lnTo>
                    <a:close/>
                  </a:path>
                </a:pathLst>
              </a:custGeom>
              <a:solidFill>
                <a:srgbClr val="FFFFFF">
                  <a:alpha val="2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12" name="Freeform 9"/>
              <p:cNvSpPr>
                <a:spLocks/>
              </p:cNvSpPr>
              <p:nvPr/>
            </p:nvSpPr>
            <p:spPr bwMode="auto">
              <a:xfrm rot="182993">
                <a:off x="2978188" y="2054005"/>
                <a:ext cx="305387" cy="404457"/>
              </a:xfrm>
              <a:custGeom>
                <a:avLst/>
                <a:gdLst/>
                <a:ahLst/>
                <a:cxnLst>
                  <a:cxn ang="0">
                    <a:pos x="564" y="1416"/>
                  </a:cxn>
                  <a:cxn ang="0">
                    <a:pos x="564" y="1416"/>
                  </a:cxn>
                  <a:cxn ang="0">
                    <a:pos x="502" y="1354"/>
                  </a:cxn>
                  <a:cxn ang="0">
                    <a:pos x="440" y="1290"/>
                  </a:cxn>
                  <a:cxn ang="0">
                    <a:pos x="384" y="1224"/>
                  </a:cxn>
                  <a:cxn ang="0">
                    <a:pos x="330" y="1154"/>
                  </a:cxn>
                  <a:cxn ang="0">
                    <a:pos x="280" y="1080"/>
                  </a:cxn>
                  <a:cxn ang="0">
                    <a:pos x="234" y="1004"/>
                  </a:cxn>
                  <a:cxn ang="0">
                    <a:pos x="192" y="926"/>
                  </a:cxn>
                  <a:cxn ang="0">
                    <a:pos x="152" y="846"/>
                  </a:cxn>
                  <a:cxn ang="0">
                    <a:pos x="118" y="762"/>
                  </a:cxn>
                  <a:cxn ang="0">
                    <a:pos x="88" y="678"/>
                  </a:cxn>
                  <a:cxn ang="0">
                    <a:pos x="62" y="590"/>
                  </a:cxn>
                  <a:cxn ang="0">
                    <a:pos x="50" y="546"/>
                  </a:cxn>
                  <a:cxn ang="0">
                    <a:pos x="40" y="502"/>
                  </a:cxn>
                  <a:cxn ang="0">
                    <a:pos x="30" y="456"/>
                  </a:cxn>
                  <a:cxn ang="0">
                    <a:pos x="22" y="410"/>
                  </a:cxn>
                  <a:cxn ang="0">
                    <a:pos x="16" y="364"/>
                  </a:cxn>
                  <a:cxn ang="0">
                    <a:pos x="10" y="318"/>
                  </a:cxn>
                  <a:cxn ang="0">
                    <a:pos x="6" y="272"/>
                  </a:cxn>
                  <a:cxn ang="0">
                    <a:pos x="4" y="224"/>
                  </a:cxn>
                  <a:cxn ang="0">
                    <a:pos x="2" y="176"/>
                  </a:cxn>
                  <a:cxn ang="0">
                    <a:pos x="0" y="130"/>
                  </a:cxn>
                  <a:cxn ang="0">
                    <a:pos x="0" y="130"/>
                  </a:cxn>
                  <a:cxn ang="0">
                    <a:pos x="2" y="64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2"/>
                  </a:cxn>
                  <a:cxn ang="0">
                    <a:pos x="6" y="2"/>
                  </a:cxn>
                  <a:cxn ang="0">
                    <a:pos x="32" y="90"/>
                  </a:cxn>
                  <a:cxn ang="0">
                    <a:pos x="62" y="178"/>
                  </a:cxn>
                  <a:cxn ang="0">
                    <a:pos x="96" y="262"/>
                  </a:cxn>
                  <a:cxn ang="0">
                    <a:pos x="136" y="344"/>
                  </a:cxn>
                  <a:cxn ang="0">
                    <a:pos x="178" y="424"/>
                  </a:cxn>
                  <a:cxn ang="0">
                    <a:pos x="224" y="502"/>
                  </a:cxn>
                  <a:cxn ang="0">
                    <a:pos x="274" y="578"/>
                  </a:cxn>
                  <a:cxn ang="0">
                    <a:pos x="328" y="650"/>
                  </a:cxn>
                  <a:cxn ang="0">
                    <a:pos x="386" y="718"/>
                  </a:cxn>
                  <a:cxn ang="0">
                    <a:pos x="446" y="784"/>
                  </a:cxn>
                  <a:cxn ang="0">
                    <a:pos x="510" y="848"/>
                  </a:cxn>
                  <a:cxn ang="0">
                    <a:pos x="576" y="906"/>
                  </a:cxn>
                  <a:cxn ang="0">
                    <a:pos x="646" y="962"/>
                  </a:cxn>
                  <a:cxn ang="0">
                    <a:pos x="718" y="1016"/>
                  </a:cxn>
                  <a:cxn ang="0">
                    <a:pos x="794" y="1064"/>
                  </a:cxn>
                  <a:cxn ang="0">
                    <a:pos x="872" y="1110"/>
                  </a:cxn>
                  <a:cxn ang="0">
                    <a:pos x="564" y="1416"/>
                  </a:cxn>
                </a:cxnLst>
                <a:rect l="0" t="0" r="r" b="b"/>
                <a:pathLst>
                  <a:path w="872" h="1416">
                    <a:moveTo>
                      <a:pt x="564" y="1416"/>
                    </a:moveTo>
                    <a:lnTo>
                      <a:pt x="564" y="1416"/>
                    </a:lnTo>
                    <a:lnTo>
                      <a:pt x="502" y="1354"/>
                    </a:lnTo>
                    <a:lnTo>
                      <a:pt x="440" y="1290"/>
                    </a:lnTo>
                    <a:lnTo>
                      <a:pt x="384" y="1224"/>
                    </a:lnTo>
                    <a:lnTo>
                      <a:pt x="330" y="1154"/>
                    </a:lnTo>
                    <a:lnTo>
                      <a:pt x="280" y="1080"/>
                    </a:lnTo>
                    <a:lnTo>
                      <a:pt x="234" y="1004"/>
                    </a:lnTo>
                    <a:lnTo>
                      <a:pt x="192" y="926"/>
                    </a:lnTo>
                    <a:lnTo>
                      <a:pt x="152" y="846"/>
                    </a:lnTo>
                    <a:lnTo>
                      <a:pt x="118" y="762"/>
                    </a:lnTo>
                    <a:lnTo>
                      <a:pt x="88" y="678"/>
                    </a:lnTo>
                    <a:lnTo>
                      <a:pt x="62" y="590"/>
                    </a:lnTo>
                    <a:lnTo>
                      <a:pt x="50" y="546"/>
                    </a:lnTo>
                    <a:lnTo>
                      <a:pt x="40" y="502"/>
                    </a:lnTo>
                    <a:lnTo>
                      <a:pt x="30" y="456"/>
                    </a:lnTo>
                    <a:lnTo>
                      <a:pt x="22" y="410"/>
                    </a:lnTo>
                    <a:lnTo>
                      <a:pt x="16" y="364"/>
                    </a:lnTo>
                    <a:lnTo>
                      <a:pt x="10" y="318"/>
                    </a:lnTo>
                    <a:lnTo>
                      <a:pt x="6" y="272"/>
                    </a:lnTo>
                    <a:lnTo>
                      <a:pt x="4" y="224"/>
                    </a:lnTo>
                    <a:lnTo>
                      <a:pt x="2" y="176"/>
                    </a:lnTo>
                    <a:lnTo>
                      <a:pt x="0" y="130"/>
                    </a:lnTo>
                    <a:lnTo>
                      <a:pt x="0" y="130"/>
                    </a:lnTo>
                    <a:lnTo>
                      <a:pt x="2" y="64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32" y="90"/>
                    </a:lnTo>
                    <a:lnTo>
                      <a:pt x="62" y="178"/>
                    </a:lnTo>
                    <a:lnTo>
                      <a:pt x="96" y="262"/>
                    </a:lnTo>
                    <a:lnTo>
                      <a:pt x="136" y="344"/>
                    </a:lnTo>
                    <a:lnTo>
                      <a:pt x="178" y="424"/>
                    </a:lnTo>
                    <a:lnTo>
                      <a:pt x="224" y="502"/>
                    </a:lnTo>
                    <a:lnTo>
                      <a:pt x="274" y="578"/>
                    </a:lnTo>
                    <a:lnTo>
                      <a:pt x="328" y="650"/>
                    </a:lnTo>
                    <a:lnTo>
                      <a:pt x="386" y="718"/>
                    </a:lnTo>
                    <a:lnTo>
                      <a:pt x="446" y="784"/>
                    </a:lnTo>
                    <a:lnTo>
                      <a:pt x="510" y="848"/>
                    </a:lnTo>
                    <a:lnTo>
                      <a:pt x="576" y="906"/>
                    </a:lnTo>
                    <a:lnTo>
                      <a:pt x="646" y="962"/>
                    </a:lnTo>
                    <a:lnTo>
                      <a:pt x="718" y="1016"/>
                    </a:lnTo>
                    <a:lnTo>
                      <a:pt x="794" y="1064"/>
                    </a:lnTo>
                    <a:lnTo>
                      <a:pt x="872" y="1110"/>
                    </a:lnTo>
                    <a:lnTo>
                      <a:pt x="564" y="1416"/>
                    </a:lnTo>
                    <a:close/>
                  </a:path>
                </a:pathLst>
              </a:custGeom>
              <a:gradFill>
                <a:gsLst>
                  <a:gs pos="0">
                    <a:srgbClr val="FFBC00"/>
                  </a:gs>
                  <a:gs pos="100000">
                    <a:srgbClr val="FFE029">
                      <a:alpha val="0"/>
                    </a:srgbClr>
                  </a:gs>
                </a:gsLst>
                <a:lin ang="42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13" name="Freeform 9"/>
              <p:cNvSpPr>
                <a:spLocks/>
              </p:cNvSpPr>
              <p:nvPr/>
            </p:nvSpPr>
            <p:spPr bwMode="auto">
              <a:xfrm rot="3320087">
                <a:off x="2874343" y="1898799"/>
                <a:ext cx="548126" cy="465179"/>
              </a:xfrm>
              <a:custGeom>
                <a:avLst/>
                <a:gdLst/>
                <a:ahLst/>
                <a:cxnLst>
                  <a:cxn ang="0">
                    <a:pos x="564" y="1416"/>
                  </a:cxn>
                  <a:cxn ang="0">
                    <a:pos x="564" y="1416"/>
                  </a:cxn>
                  <a:cxn ang="0">
                    <a:pos x="502" y="1354"/>
                  </a:cxn>
                  <a:cxn ang="0">
                    <a:pos x="440" y="1290"/>
                  </a:cxn>
                  <a:cxn ang="0">
                    <a:pos x="384" y="1224"/>
                  </a:cxn>
                  <a:cxn ang="0">
                    <a:pos x="330" y="1154"/>
                  </a:cxn>
                  <a:cxn ang="0">
                    <a:pos x="280" y="1080"/>
                  </a:cxn>
                  <a:cxn ang="0">
                    <a:pos x="234" y="1004"/>
                  </a:cxn>
                  <a:cxn ang="0">
                    <a:pos x="192" y="926"/>
                  </a:cxn>
                  <a:cxn ang="0">
                    <a:pos x="152" y="846"/>
                  </a:cxn>
                  <a:cxn ang="0">
                    <a:pos x="118" y="762"/>
                  </a:cxn>
                  <a:cxn ang="0">
                    <a:pos x="88" y="678"/>
                  </a:cxn>
                  <a:cxn ang="0">
                    <a:pos x="62" y="590"/>
                  </a:cxn>
                  <a:cxn ang="0">
                    <a:pos x="50" y="546"/>
                  </a:cxn>
                  <a:cxn ang="0">
                    <a:pos x="40" y="502"/>
                  </a:cxn>
                  <a:cxn ang="0">
                    <a:pos x="30" y="456"/>
                  </a:cxn>
                  <a:cxn ang="0">
                    <a:pos x="22" y="410"/>
                  </a:cxn>
                  <a:cxn ang="0">
                    <a:pos x="16" y="364"/>
                  </a:cxn>
                  <a:cxn ang="0">
                    <a:pos x="10" y="318"/>
                  </a:cxn>
                  <a:cxn ang="0">
                    <a:pos x="6" y="272"/>
                  </a:cxn>
                  <a:cxn ang="0">
                    <a:pos x="4" y="224"/>
                  </a:cxn>
                  <a:cxn ang="0">
                    <a:pos x="2" y="176"/>
                  </a:cxn>
                  <a:cxn ang="0">
                    <a:pos x="0" y="130"/>
                  </a:cxn>
                  <a:cxn ang="0">
                    <a:pos x="0" y="130"/>
                  </a:cxn>
                  <a:cxn ang="0">
                    <a:pos x="2" y="64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2"/>
                  </a:cxn>
                  <a:cxn ang="0">
                    <a:pos x="6" y="2"/>
                  </a:cxn>
                  <a:cxn ang="0">
                    <a:pos x="32" y="90"/>
                  </a:cxn>
                  <a:cxn ang="0">
                    <a:pos x="62" y="178"/>
                  </a:cxn>
                  <a:cxn ang="0">
                    <a:pos x="96" y="262"/>
                  </a:cxn>
                  <a:cxn ang="0">
                    <a:pos x="136" y="344"/>
                  </a:cxn>
                  <a:cxn ang="0">
                    <a:pos x="178" y="424"/>
                  </a:cxn>
                  <a:cxn ang="0">
                    <a:pos x="224" y="502"/>
                  </a:cxn>
                  <a:cxn ang="0">
                    <a:pos x="274" y="578"/>
                  </a:cxn>
                  <a:cxn ang="0">
                    <a:pos x="328" y="650"/>
                  </a:cxn>
                  <a:cxn ang="0">
                    <a:pos x="386" y="718"/>
                  </a:cxn>
                  <a:cxn ang="0">
                    <a:pos x="446" y="784"/>
                  </a:cxn>
                  <a:cxn ang="0">
                    <a:pos x="510" y="848"/>
                  </a:cxn>
                  <a:cxn ang="0">
                    <a:pos x="576" y="906"/>
                  </a:cxn>
                  <a:cxn ang="0">
                    <a:pos x="646" y="962"/>
                  </a:cxn>
                  <a:cxn ang="0">
                    <a:pos x="718" y="1016"/>
                  </a:cxn>
                  <a:cxn ang="0">
                    <a:pos x="794" y="1064"/>
                  </a:cxn>
                  <a:cxn ang="0">
                    <a:pos x="872" y="1110"/>
                  </a:cxn>
                  <a:cxn ang="0">
                    <a:pos x="564" y="1416"/>
                  </a:cxn>
                </a:cxnLst>
                <a:rect l="0" t="0" r="r" b="b"/>
                <a:pathLst>
                  <a:path w="872" h="1416">
                    <a:moveTo>
                      <a:pt x="564" y="1416"/>
                    </a:moveTo>
                    <a:lnTo>
                      <a:pt x="564" y="1416"/>
                    </a:lnTo>
                    <a:lnTo>
                      <a:pt x="502" y="1354"/>
                    </a:lnTo>
                    <a:lnTo>
                      <a:pt x="440" y="1290"/>
                    </a:lnTo>
                    <a:lnTo>
                      <a:pt x="384" y="1224"/>
                    </a:lnTo>
                    <a:lnTo>
                      <a:pt x="330" y="1154"/>
                    </a:lnTo>
                    <a:lnTo>
                      <a:pt x="280" y="1080"/>
                    </a:lnTo>
                    <a:lnTo>
                      <a:pt x="234" y="1004"/>
                    </a:lnTo>
                    <a:lnTo>
                      <a:pt x="192" y="926"/>
                    </a:lnTo>
                    <a:lnTo>
                      <a:pt x="152" y="846"/>
                    </a:lnTo>
                    <a:lnTo>
                      <a:pt x="118" y="762"/>
                    </a:lnTo>
                    <a:lnTo>
                      <a:pt x="88" y="678"/>
                    </a:lnTo>
                    <a:lnTo>
                      <a:pt x="62" y="590"/>
                    </a:lnTo>
                    <a:lnTo>
                      <a:pt x="50" y="546"/>
                    </a:lnTo>
                    <a:lnTo>
                      <a:pt x="40" y="502"/>
                    </a:lnTo>
                    <a:lnTo>
                      <a:pt x="30" y="456"/>
                    </a:lnTo>
                    <a:lnTo>
                      <a:pt x="22" y="410"/>
                    </a:lnTo>
                    <a:lnTo>
                      <a:pt x="16" y="364"/>
                    </a:lnTo>
                    <a:lnTo>
                      <a:pt x="10" y="318"/>
                    </a:lnTo>
                    <a:lnTo>
                      <a:pt x="6" y="272"/>
                    </a:lnTo>
                    <a:lnTo>
                      <a:pt x="4" y="224"/>
                    </a:lnTo>
                    <a:lnTo>
                      <a:pt x="2" y="176"/>
                    </a:lnTo>
                    <a:lnTo>
                      <a:pt x="0" y="130"/>
                    </a:lnTo>
                    <a:lnTo>
                      <a:pt x="0" y="130"/>
                    </a:lnTo>
                    <a:lnTo>
                      <a:pt x="2" y="64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32" y="90"/>
                    </a:lnTo>
                    <a:lnTo>
                      <a:pt x="62" y="178"/>
                    </a:lnTo>
                    <a:lnTo>
                      <a:pt x="96" y="262"/>
                    </a:lnTo>
                    <a:lnTo>
                      <a:pt x="136" y="344"/>
                    </a:lnTo>
                    <a:lnTo>
                      <a:pt x="178" y="424"/>
                    </a:lnTo>
                    <a:lnTo>
                      <a:pt x="224" y="502"/>
                    </a:lnTo>
                    <a:lnTo>
                      <a:pt x="274" y="578"/>
                    </a:lnTo>
                    <a:lnTo>
                      <a:pt x="328" y="650"/>
                    </a:lnTo>
                    <a:lnTo>
                      <a:pt x="386" y="718"/>
                    </a:lnTo>
                    <a:lnTo>
                      <a:pt x="446" y="784"/>
                    </a:lnTo>
                    <a:lnTo>
                      <a:pt x="510" y="848"/>
                    </a:lnTo>
                    <a:lnTo>
                      <a:pt x="576" y="906"/>
                    </a:lnTo>
                    <a:lnTo>
                      <a:pt x="646" y="962"/>
                    </a:lnTo>
                    <a:lnTo>
                      <a:pt x="718" y="1016"/>
                    </a:lnTo>
                    <a:lnTo>
                      <a:pt x="794" y="1064"/>
                    </a:lnTo>
                    <a:lnTo>
                      <a:pt x="872" y="1110"/>
                    </a:lnTo>
                    <a:lnTo>
                      <a:pt x="564" y="1416"/>
                    </a:lnTo>
                    <a:close/>
                  </a:path>
                </a:pathLst>
              </a:custGeom>
              <a:gradFill>
                <a:gsLst>
                  <a:gs pos="0">
                    <a:srgbClr val="FFBC00"/>
                  </a:gs>
                  <a:gs pos="100000">
                    <a:srgbClr val="FFE029">
                      <a:alpha val="0"/>
                    </a:srgbClr>
                  </a:gs>
                </a:gsLst>
                <a:lin ang="42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14" name="타원 13"/>
              <p:cNvSpPr/>
              <p:nvPr/>
            </p:nvSpPr>
            <p:spPr>
              <a:xfrm rot="10800000">
                <a:off x="2983715" y="1701466"/>
                <a:ext cx="830109" cy="837490"/>
              </a:xfrm>
              <a:prstGeom prst="ellipse">
                <a:avLst/>
              </a:prstGeom>
              <a:solidFill>
                <a:srgbClr val="FFBC00"/>
              </a:solidFill>
              <a:ln>
                <a:noFill/>
              </a:ln>
              <a:scene3d>
                <a:camera prst="orthographicFront"/>
                <a:lightRig rig="flat" dir="t"/>
              </a:scene3d>
              <a:sp3d contourW="12700" prstMaterial="clear">
                <a:bevelT w="254000" prst="relaxedInset"/>
                <a:contourClr>
                  <a:srgbClr val="FFBC00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20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6959952" y="2551825"/>
              <a:ext cx="123566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재정신청 시작</a:t>
              </a:r>
              <a:endParaRPr lang="en-US" altLang="ko-K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" name="타원 5"/>
            <p:cNvSpPr/>
            <p:nvPr/>
          </p:nvSpPr>
          <p:spPr>
            <a:xfrm flipH="1">
              <a:off x="7079580" y="2183798"/>
              <a:ext cx="439049" cy="439045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5" name="그룹 55"/>
          <p:cNvGrpSpPr/>
          <p:nvPr/>
        </p:nvGrpSpPr>
        <p:grpSpPr>
          <a:xfrm>
            <a:off x="2251214" y="2635202"/>
            <a:ext cx="1240666" cy="1480605"/>
            <a:chOff x="472831" y="1954932"/>
            <a:chExt cx="3042077" cy="413836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573460" y="1954932"/>
              <a:ext cx="2816224" cy="3593540"/>
            </a:xfrm>
            <a:custGeom>
              <a:avLst/>
              <a:gdLst/>
              <a:ahLst/>
              <a:cxnLst>
                <a:cxn ang="0">
                  <a:pos x="1266" y="869"/>
                </a:cxn>
                <a:cxn ang="0">
                  <a:pos x="1061" y="869"/>
                </a:cxn>
                <a:cxn ang="0">
                  <a:pos x="1221" y="502"/>
                </a:cxn>
                <a:cxn ang="0">
                  <a:pos x="720" y="0"/>
                </a:cxn>
                <a:cxn ang="0">
                  <a:pos x="219" y="502"/>
                </a:cxn>
                <a:cxn ang="0">
                  <a:pos x="379" y="870"/>
                </a:cxn>
                <a:cxn ang="0">
                  <a:pos x="172" y="870"/>
                </a:cxn>
                <a:cxn ang="0">
                  <a:pos x="67" y="1044"/>
                </a:cxn>
                <a:cxn ang="0">
                  <a:pos x="577" y="1737"/>
                </a:cxn>
                <a:cxn ang="0">
                  <a:pos x="842" y="1735"/>
                </a:cxn>
                <a:cxn ang="0">
                  <a:pos x="1372" y="1045"/>
                </a:cxn>
                <a:cxn ang="0">
                  <a:pos x="1266" y="869"/>
                </a:cxn>
              </a:cxnLst>
              <a:rect l="0" t="0" r="r" b="b"/>
              <a:pathLst>
                <a:path w="1437" h="1835">
                  <a:moveTo>
                    <a:pt x="1266" y="869"/>
                  </a:moveTo>
                  <a:cubicBezTo>
                    <a:pt x="1243" y="869"/>
                    <a:pt x="1165" y="869"/>
                    <a:pt x="1061" y="869"/>
                  </a:cubicBezTo>
                  <a:cubicBezTo>
                    <a:pt x="1160" y="777"/>
                    <a:pt x="1221" y="647"/>
                    <a:pt x="1221" y="502"/>
                  </a:cubicBezTo>
                  <a:cubicBezTo>
                    <a:pt x="1221" y="225"/>
                    <a:pt x="997" y="0"/>
                    <a:pt x="720" y="0"/>
                  </a:cubicBezTo>
                  <a:cubicBezTo>
                    <a:pt x="443" y="0"/>
                    <a:pt x="219" y="225"/>
                    <a:pt x="219" y="502"/>
                  </a:cubicBezTo>
                  <a:cubicBezTo>
                    <a:pt x="219" y="647"/>
                    <a:pt x="281" y="778"/>
                    <a:pt x="379" y="870"/>
                  </a:cubicBezTo>
                  <a:cubicBezTo>
                    <a:pt x="271" y="870"/>
                    <a:pt x="191" y="870"/>
                    <a:pt x="172" y="870"/>
                  </a:cubicBezTo>
                  <a:cubicBezTo>
                    <a:pt x="60" y="870"/>
                    <a:pt x="0" y="954"/>
                    <a:pt x="67" y="1044"/>
                  </a:cubicBezTo>
                  <a:cubicBezTo>
                    <a:pt x="107" y="1096"/>
                    <a:pt x="528" y="1667"/>
                    <a:pt x="577" y="1737"/>
                  </a:cubicBezTo>
                  <a:cubicBezTo>
                    <a:pt x="626" y="1806"/>
                    <a:pt x="769" y="1835"/>
                    <a:pt x="842" y="1735"/>
                  </a:cubicBezTo>
                  <a:cubicBezTo>
                    <a:pt x="914" y="1634"/>
                    <a:pt x="1340" y="1089"/>
                    <a:pt x="1372" y="1045"/>
                  </a:cubicBezTo>
                  <a:cubicBezTo>
                    <a:pt x="1437" y="955"/>
                    <a:pt x="1389" y="869"/>
                    <a:pt x="1266" y="869"/>
                  </a:cubicBezTo>
                  <a:close/>
                </a:path>
              </a:pathLst>
            </a:custGeom>
            <a:gradFill>
              <a:gsLst>
                <a:gs pos="100000">
                  <a:srgbClr val="719E00"/>
                </a:gs>
                <a:gs pos="57000">
                  <a:srgbClr val="96D200"/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 w="127000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" name="Freeform 9"/>
            <p:cNvSpPr>
              <a:spLocks/>
            </p:cNvSpPr>
            <p:nvPr/>
          </p:nvSpPr>
          <p:spPr bwMode="auto">
            <a:xfrm>
              <a:off x="1008508" y="3929881"/>
              <a:ext cx="1946128" cy="1258712"/>
            </a:xfrm>
            <a:custGeom>
              <a:avLst/>
              <a:gdLst/>
              <a:ahLst/>
              <a:cxnLst>
                <a:cxn ang="0">
                  <a:pos x="67" y="175"/>
                </a:cxn>
                <a:cxn ang="0">
                  <a:pos x="577" y="868"/>
                </a:cxn>
                <a:cxn ang="0">
                  <a:pos x="842" y="866"/>
                </a:cxn>
                <a:cxn ang="0">
                  <a:pos x="1372" y="176"/>
                </a:cxn>
                <a:cxn ang="0">
                  <a:pos x="1266" y="0"/>
                </a:cxn>
                <a:cxn ang="0">
                  <a:pos x="172" y="1"/>
                </a:cxn>
                <a:cxn ang="0">
                  <a:pos x="67" y="175"/>
                </a:cxn>
              </a:cxnLst>
              <a:rect l="0" t="0" r="r" b="b"/>
              <a:pathLst>
                <a:path w="1437" h="966">
                  <a:moveTo>
                    <a:pt x="67" y="175"/>
                  </a:moveTo>
                  <a:cubicBezTo>
                    <a:pt x="107" y="227"/>
                    <a:pt x="528" y="798"/>
                    <a:pt x="577" y="868"/>
                  </a:cubicBezTo>
                  <a:cubicBezTo>
                    <a:pt x="626" y="937"/>
                    <a:pt x="769" y="966"/>
                    <a:pt x="842" y="866"/>
                  </a:cubicBezTo>
                  <a:cubicBezTo>
                    <a:pt x="914" y="765"/>
                    <a:pt x="1340" y="220"/>
                    <a:pt x="1372" y="176"/>
                  </a:cubicBezTo>
                  <a:cubicBezTo>
                    <a:pt x="1437" y="86"/>
                    <a:pt x="1389" y="0"/>
                    <a:pt x="1266" y="0"/>
                  </a:cubicBezTo>
                  <a:cubicBezTo>
                    <a:pt x="1175" y="0"/>
                    <a:pt x="243" y="1"/>
                    <a:pt x="172" y="1"/>
                  </a:cubicBezTo>
                  <a:cubicBezTo>
                    <a:pt x="60" y="1"/>
                    <a:pt x="0" y="85"/>
                    <a:pt x="67" y="175"/>
                  </a:cubicBezTo>
                  <a:close/>
                </a:path>
              </a:pathLst>
            </a:custGeom>
            <a:gradFill>
              <a:gsLst>
                <a:gs pos="58000">
                  <a:schemeClr val="bg1">
                    <a:alpha val="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" name="Freeform 9"/>
            <p:cNvSpPr>
              <a:spLocks/>
            </p:cNvSpPr>
            <p:nvPr/>
          </p:nvSpPr>
          <p:spPr bwMode="auto">
            <a:xfrm>
              <a:off x="1231904" y="4034408"/>
              <a:ext cx="1499336" cy="1009254"/>
            </a:xfrm>
            <a:custGeom>
              <a:avLst/>
              <a:gdLst/>
              <a:ahLst/>
              <a:cxnLst>
                <a:cxn ang="0">
                  <a:pos x="67" y="175"/>
                </a:cxn>
                <a:cxn ang="0">
                  <a:pos x="577" y="868"/>
                </a:cxn>
                <a:cxn ang="0">
                  <a:pos x="842" y="866"/>
                </a:cxn>
                <a:cxn ang="0">
                  <a:pos x="1372" y="176"/>
                </a:cxn>
                <a:cxn ang="0">
                  <a:pos x="1266" y="0"/>
                </a:cxn>
                <a:cxn ang="0">
                  <a:pos x="172" y="1"/>
                </a:cxn>
                <a:cxn ang="0">
                  <a:pos x="67" y="175"/>
                </a:cxn>
              </a:cxnLst>
              <a:rect l="0" t="0" r="r" b="b"/>
              <a:pathLst>
                <a:path w="1437" h="966">
                  <a:moveTo>
                    <a:pt x="67" y="175"/>
                  </a:moveTo>
                  <a:cubicBezTo>
                    <a:pt x="107" y="227"/>
                    <a:pt x="528" y="798"/>
                    <a:pt x="577" y="868"/>
                  </a:cubicBezTo>
                  <a:cubicBezTo>
                    <a:pt x="626" y="937"/>
                    <a:pt x="769" y="966"/>
                    <a:pt x="842" y="866"/>
                  </a:cubicBezTo>
                  <a:cubicBezTo>
                    <a:pt x="914" y="765"/>
                    <a:pt x="1340" y="220"/>
                    <a:pt x="1372" y="176"/>
                  </a:cubicBezTo>
                  <a:cubicBezTo>
                    <a:pt x="1437" y="86"/>
                    <a:pt x="1389" y="0"/>
                    <a:pt x="1266" y="0"/>
                  </a:cubicBezTo>
                  <a:cubicBezTo>
                    <a:pt x="1175" y="0"/>
                    <a:pt x="243" y="1"/>
                    <a:pt x="172" y="1"/>
                  </a:cubicBezTo>
                  <a:cubicBezTo>
                    <a:pt x="60" y="1"/>
                    <a:pt x="0" y="85"/>
                    <a:pt x="67" y="17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 rot="5400000">
              <a:off x="1788464" y="4283838"/>
              <a:ext cx="386216" cy="315834"/>
            </a:xfrm>
            <a:custGeom>
              <a:avLst/>
              <a:gdLst/>
              <a:ahLst/>
              <a:cxnLst>
                <a:cxn ang="0">
                  <a:pos x="438" y="656"/>
                </a:cxn>
                <a:cxn ang="0">
                  <a:pos x="800" y="383"/>
                </a:cxn>
                <a:cxn ang="0">
                  <a:pos x="800" y="297"/>
                </a:cxn>
                <a:cxn ang="0">
                  <a:pos x="438" y="24"/>
                </a:cxn>
                <a:cxn ang="0">
                  <a:pos x="381" y="52"/>
                </a:cxn>
                <a:cxn ang="0">
                  <a:pos x="381" y="158"/>
                </a:cxn>
                <a:cxn ang="0">
                  <a:pos x="57" y="158"/>
                </a:cxn>
                <a:cxn ang="0">
                  <a:pos x="0" y="215"/>
                </a:cxn>
                <a:cxn ang="0">
                  <a:pos x="0" y="453"/>
                </a:cxn>
                <a:cxn ang="0">
                  <a:pos x="57" y="510"/>
                </a:cxn>
                <a:cxn ang="0">
                  <a:pos x="381" y="510"/>
                </a:cxn>
                <a:cxn ang="0">
                  <a:pos x="381" y="627"/>
                </a:cxn>
                <a:cxn ang="0">
                  <a:pos x="438" y="656"/>
                </a:cxn>
              </a:cxnLst>
              <a:rect l="0" t="0" r="r" b="b"/>
              <a:pathLst>
                <a:path w="831" h="679">
                  <a:moveTo>
                    <a:pt x="438" y="656"/>
                  </a:moveTo>
                  <a:cubicBezTo>
                    <a:pt x="800" y="383"/>
                    <a:pt x="800" y="383"/>
                    <a:pt x="800" y="383"/>
                  </a:cubicBezTo>
                  <a:cubicBezTo>
                    <a:pt x="831" y="359"/>
                    <a:pt x="831" y="321"/>
                    <a:pt x="800" y="297"/>
                  </a:cubicBezTo>
                  <a:cubicBezTo>
                    <a:pt x="438" y="24"/>
                    <a:pt x="438" y="24"/>
                    <a:pt x="438" y="24"/>
                  </a:cubicBezTo>
                  <a:cubicBezTo>
                    <a:pt x="407" y="0"/>
                    <a:pt x="381" y="13"/>
                    <a:pt x="381" y="52"/>
                  </a:cubicBezTo>
                  <a:cubicBezTo>
                    <a:pt x="381" y="158"/>
                    <a:pt x="381" y="158"/>
                    <a:pt x="381" y="158"/>
                  </a:cubicBezTo>
                  <a:cubicBezTo>
                    <a:pt x="57" y="158"/>
                    <a:pt x="57" y="158"/>
                    <a:pt x="57" y="158"/>
                  </a:cubicBezTo>
                  <a:cubicBezTo>
                    <a:pt x="26" y="158"/>
                    <a:pt x="0" y="184"/>
                    <a:pt x="0" y="215"/>
                  </a:cubicBezTo>
                  <a:cubicBezTo>
                    <a:pt x="0" y="453"/>
                    <a:pt x="0" y="453"/>
                    <a:pt x="0" y="453"/>
                  </a:cubicBezTo>
                  <a:cubicBezTo>
                    <a:pt x="0" y="484"/>
                    <a:pt x="26" y="510"/>
                    <a:pt x="57" y="510"/>
                  </a:cubicBezTo>
                  <a:cubicBezTo>
                    <a:pt x="381" y="510"/>
                    <a:pt x="381" y="510"/>
                    <a:pt x="381" y="510"/>
                  </a:cubicBezTo>
                  <a:cubicBezTo>
                    <a:pt x="381" y="627"/>
                    <a:pt x="381" y="627"/>
                    <a:pt x="381" y="627"/>
                  </a:cubicBezTo>
                  <a:cubicBezTo>
                    <a:pt x="381" y="667"/>
                    <a:pt x="407" y="679"/>
                    <a:pt x="438" y="656"/>
                  </a:cubicBezTo>
                  <a:close/>
                </a:path>
              </a:pathLst>
            </a:custGeom>
            <a:gradFill>
              <a:gsLst>
                <a:gs pos="31000">
                  <a:srgbClr val="719E00"/>
                </a:gs>
                <a:gs pos="0">
                  <a:schemeClr val="bg1"/>
                </a:gs>
              </a:gsLst>
              <a:lin ang="96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1451636" y="5554197"/>
              <a:ext cx="1056153" cy="539099"/>
            </a:xfrm>
            <a:custGeom>
              <a:avLst/>
              <a:gdLst/>
              <a:ahLst/>
              <a:cxnLst>
                <a:cxn ang="0">
                  <a:pos x="708" y="360"/>
                </a:cxn>
                <a:cxn ang="0">
                  <a:pos x="421" y="42"/>
                </a:cxn>
                <a:cxn ang="0">
                  <a:pos x="283" y="42"/>
                </a:cxn>
                <a:cxn ang="0">
                  <a:pos x="0" y="360"/>
                </a:cxn>
                <a:cxn ang="0">
                  <a:pos x="708" y="360"/>
                </a:cxn>
              </a:cxnLst>
              <a:rect l="0" t="0" r="r" b="b"/>
              <a:pathLst>
                <a:path w="708" h="360">
                  <a:moveTo>
                    <a:pt x="708" y="360"/>
                  </a:moveTo>
                  <a:cubicBezTo>
                    <a:pt x="421" y="42"/>
                    <a:pt x="421" y="42"/>
                    <a:pt x="421" y="42"/>
                  </a:cubicBezTo>
                  <a:cubicBezTo>
                    <a:pt x="383" y="0"/>
                    <a:pt x="321" y="0"/>
                    <a:pt x="283" y="42"/>
                  </a:cubicBezTo>
                  <a:cubicBezTo>
                    <a:pt x="0" y="360"/>
                    <a:pt x="0" y="360"/>
                    <a:pt x="0" y="360"/>
                  </a:cubicBezTo>
                  <a:lnTo>
                    <a:pt x="708" y="360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0">
                  <a:srgbClr val="719E00"/>
                </a:gs>
              </a:gsLst>
              <a:lin ang="5400000" scaled="0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1" name="Oval 9"/>
            <p:cNvSpPr>
              <a:spLocks noChangeArrowheads="1"/>
            </p:cNvSpPr>
            <p:nvPr/>
          </p:nvSpPr>
          <p:spPr bwMode="auto">
            <a:xfrm>
              <a:off x="1145549" y="2105394"/>
              <a:ext cx="1671755" cy="1667184"/>
            </a:xfrm>
            <a:prstGeom prst="ellipse">
              <a:avLst/>
            </a:prstGeom>
            <a:solidFill>
              <a:srgbClr val="719E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2" name="Oval 10"/>
            <p:cNvSpPr>
              <a:spLocks noChangeArrowheads="1"/>
            </p:cNvSpPr>
            <p:nvPr/>
          </p:nvSpPr>
          <p:spPr bwMode="auto">
            <a:xfrm>
              <a:off x="1153548" y="2113394"/>
              <a:ext cx="1654614" cy="165118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3" name="Oval 11"/>
            <p:cNvSpPr>
              <a:spLocks noChangeArrowheads="1"/>
            </p:cNvSpPr>
            <p:nvPr/>
          </p:nvSpPr>
          <p:spPr bwMode="auto">
            <a:xfrm>
              <a:off x="1175259" y="2135104"/>
              <a:ext cx="1611192" cy="1607764"/>
            </a:xfrm>
            <a:prstGeom prst="ellipse">
              <a:avLst/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57000">
                  <a:schemeClr val="bg1"/>
                </a:gs>
              </a:gsLst>
              <a:lin ang="36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72831" y="2439471"/>
              <a:ext cx="3042077" cy="1118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00" b="1" dirty="0">
                  <a:latin typeface="Arial" pitchFamily="34" charset="0"/>
                  <a:cs typeface="Arial" pitchFamily="34" charset="0"/>
                </a:rPr>
                <a:t>광역자치단체</a:t>
              </a:r>
              <a:endParaRPr lang="en-US" altLang="ko-KR" sz="1000" b="1" dirty="0"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ko-KR" altLang="en-US" sz="1000" b="1" dirty="0">
                  <a:latin typeface="Arial" pitchFamily="34" charset="0"/>
                  <a:cs typeface="Arial" pitchFamily="34" charset="0"/>
                </a:rPr>
                <a:t>담당자</a:t>
              </a:r>
              <a:endParaRPr lang="en-US" altLang="ko-KR" sz="1000" b="1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5" name="그룹 55"/>
          <p:cNvGrpSpPr/>
          <p:nvPr/>
        </p:nvGrpSpPr>
        <p:grpSpPr>
          <a:xfrm>
            <a:off x="3578138" y="2492326"/>
            <a:ext cx="1643074" cy="1428760"/>
            <a:chOff x="3274641" y="1714488"/>
            <a:chExt cx="1955599" cy="1643074"/>
          </a:xfrm>
        </p:grpSpPr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3274641" y="1714488"/>
              <a:ext cx="1955599" cy="1643074"/>
            </a:xfrm>
            <a:custGeom>
              <a:avLst/>
              <a:gdLst/>
              <a:ahLst/>
              <a:cxnLst>
                <a:cxn ang="0">
                  <a:pos x="438" y="656"/>
                </a:cxn>
                <a:cxn ang="0">
                  <a:pos x="800" y="383"/>
                </a:cxn>
                <a:cxn ang="0">
                  <a:pos x="800" y="297"/>
                </a:cxn>
                <a:cxn ang="0">
                  <a:pos x="438" y="24"/>
                </a:cxn>
                <a:cxn ang="0">
                  <a:pos x="381" y="52"/>
                </a:cxn>
                <a:cxn ang="0">
                  <a:pos x="381" y="158"/>
                </a:cxn>
                <a:cxn ang="0">
                  <a:pos x="57" y="158"/>
                </a:cxn>
                <a:cxn ang="0">
                  <a:pos x="0" y="215"/>
                </a:cxn>
                <a:cxn ang="0">
                  <a:pos x="0" y="453"/>
                </a:cxn>
                <a:cxn ang="0">
                  <a:pos x="57" y="510"/>
                </a:cxn>
                <a:cxn ang="0">
                  <a:pos x="381" y="510"/>
                </a:cxn>
                <a:cxn ang="0">
                  <a:pos x="381" y="627"/>
                </a:cxn>
                <a:cxn ang="0">
                  <a:pos x="438" y="656"/>
                </a:cxn>
              </a:cxnLst>
              <a:rect l="0" t="0" r="r" b="b"/>
              <a:pathLst>
                <a:path w="831" h="679">
                  <a:moveTo>
                    <a:pt x="438" y="656"/>
                  </a:moveTo>
                  <a:cubicBezTo>
                    <a:pt x="800" y="383"/>
                    <a:pt x="800" y="383"/>
                    <a:pt x="800" y="383"/>
                  </a:cubicBezTo>
                  <a:cubicBezTo>
                    <a:pt x="831" y="359"/>
                    <a:pt x="831" y="321"/>
                    <a:pt x="800" y="297"/>
                  </a:cubicBezTo>
                  <a:cubicBezTo>
                    <a:pt x="438" y="24"/>
                    <a:pt x="438" y="24"/>
                    <a:pt x="438" y="24"/>
                  </a:cubicBezTo>
                  <a:cubicBezTo>
                    <a:pt x="407" y="0"/>
                    <a:pt x="381" y="13"/>
                    <a:pt x="381" y="52"/>
                  </a:cubicBezTo>
                  <a:cubicBezTo>
                    <a:pt x="381" y="158"/>
                    <a:pt x="381" y="158"/>
                    <a:pt x="381" y="158"/>
                  </a:cubicBezTo>
                  <a:cubicBezTo>
                    <a:pt x="57" y="158"/>
                    <a:pt x="57" y="158"/>
                    <a:pt x="57" y="158"/>
                  </a:cubicBezTo>
                  <a:cubicBezTo>
                    <a:pt x="26" y="158"/>
                    <a:pt x="0" y="184"/>
                    <a:pt x="0" y="215"/>
                  </a:cubicBezTo>
                  <a:cubicBezTo>
                    <a:pt x="0" y="453"/>
                    <a:pt x="0" y="453"/>
                    <a:pt x="0" y="453"/>
                  </a:cubicBezTo>
                  <a:cubicBezTo>
                    <a:pt x="0" y="484"/>
                    <a:pt x="26" y="510"/>
                    <a:pt x="57" y="510"/>
                  </a:cubicBezTo>
                  <a:cubicBezTo>
                    <a:pt x="381" y="510"/>
                    <a:pt x="381" y="510"/>
                    <a:pt x="381" y="510"/>
                  </a:cubicBezTo>
                  <a:cubicBezTo>
                    <a:pt x="381" y="627"/>
                    <a:pt x="381" y="627"/>
                    <a:pt x="381" y="627"/>
                  </a:cubicBezTo>
                  <a:cubicBezTo>
                    <a:pt x="381" y="667"/>
                    <a:pt x="407" y="679"/>
                    <a:pt x="438" y="656"/>
                  </a:cubicBezTo>
                  <a:close/>
                </a:path>
              </a:pathLst>
            </a:custGeom>
            <a:gradFill>
              <a:gsLst>
                <a:gs pos="31000">
                  <a:srgbClr val="719E00"/>
                </a:gs>
                <a:gs pos="0">
                  <a:schemeClr val="bg1"/>
                </a:gs>
              </a:gsLst>
              <a:lin ang="96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27" name="Freeform 20"/>
            <p:cNvSpPr>
              <a:spLocks/>
            </p:cNvSpPr>
            <p:nvPr/>
          </p:nvSpPr>
          <p:spPr bwMode="auto">
            <a:xfrm>
              <a:off x="3312363" y="1746105"/>
              <a:ext cx="1882140" cy="1582899"/>
            </a:xfrm>
            <a:custGeom>
              <a:avLst/>
              <a:gdLst/>
              <a:ahLst/>
              <a:cxnLst>
                <a:cxn ang="0">
                  <a:pos x="421" y="631"/>
                </a:cxn>
                <a:cxn ang="0">
                  <a:pos x="770" y="368"/>
                </a:cxn>
                <a:cxn ang="0">
                  <a:pos x="770" y="286"/>
                </a:cxn>
                <a:cxn ang="0">
                  <a:pos x="421" y="23"/>
                </a:cxn>
                <a:cxn ang="0">
                  <a:pos x="366" y="50"/>
                </a:cxn>
                <a:cxn ang="0">
                  <a:pos x="366" y="152"/>
                </a:cxn>
                <a:cxn ang="0">
                  <a:pos x="55" y="152"/>
                </a:cxn>
                <a:cxn ang="0">
                  <a:pos x="0" y="207"/>
                </a:cxn>
                <a:cxn ang="0">
                  <a:pos x="0" y="436"/>
                </a:cxn>
                <a:cxn ang="0">
                  <a:pos x="55" y="490"/>
                </a:cxn>
                <a:cxn ang="0">
                  <a:pos x="366" y="490"/>
                </a:cxn>
                <a:cxn ang="0">
                  <a:pos x="366" y="604"/>
                </a:cxn>
                <a:cxn ang="0">
                  <a:pos x="421" y="631"/>
                </a:cxn>
              </a:cxnLst>
              <a:rect l="0" t="0" r="r" b="b"/>
              <a:pathLst>
                <a:path w="800" h="654">
                  <a:moveTo>
                    <a:pt x="421" y="631"/>
                  </a:moveTo>
                  <a:cubicBezTo>
                    <a:pt x="770" y="368"/>
                    <a:pt x="770" y="368"/>
                    <a:pt x="770" y="368"/>
                  </a:cubicBezTo>
                  <a:cubicBezTo>
                    <a:pt x="800" y="346"/>
                    <a:pt x="800" y="308"/>
                    <a:pt x="770" y="286"/>
                  </a:cubicBezTo>
                  <a:cubicBezTo>
                    <a:pt x="421" y="23"/>
                    <a:pt x="421" y="23"/>
                    <a:pt x="421" y="23"/>
                  </a:cubicBezTo>
                  <a:cubicBezTo>
                    <a:pt x="391" y="0"/>
                    <a:pt x="366" y="12"/>
                    <a:pt x="366" y="50"/>
                  </a:cubicBezTo>
                  <a:cubicBezTo>
                    <a:pt x="366" y="152"/>
                    <a:pt x="366" y="152"/>
                    <a:pt x="366" y="152"/>
                  </a:cubicBezTo>
                  <a:cubicBezTo>
                    <a:pt x="55" y="152"/>
                    <a:pt x="55" y="152"/>
                    <a:pt x="55" y="152"/>
                  </a:cubicBezTo>
                  <a:cubicBezTo>
                    <a:pt x="24" y="152"/>
                    <a:pt x="0" y="176"/>
                    <a:pt x="0" y="207"/>
                  </a:cubicBezTo>
                  <a:cubicBezTo>
                    <a:pt x="0" y="436"/>
                    <a:pt x="0" y="436"/>
                    <a:pt x="0" y="436"/>
                  </a:cubicBezTo>
                  <a:cubicBezTo>
                    <a:pt x="0" y="466"/>
                    <a:pt x="24" y="490"/>
                    <a:pt x="55" y="490"/>
                  </a:cubicBezTo>
                  <a:cubicBezTo>
                    <a:pt x="366" y="490"/>
                    <a:pt x="366" y="490"/>
                    <a:pt x="366" y="490"/>
                  </a:cubicBezTo>
                  <a:cubicBezTo>
                    <a:pt x="366" y="604"/>
                    <a:pt x="366" y="604"/>
                    <a:pt x="366" y="604"/>
                  </a:cubicBezTo>
                  <a:cubicBezTo>
                    <a:pt x="366" y="641"/>
                    <a:pt x="391" y="654"/>
                    <a:pt x="421" y="631"/>
                  </a:cubicBezTo>
                  <a:close/>
                </a:path>
              </a:pathLst>
            </a:custGeom>
            <a:gradFill>
              <a:gsLst>
                <a:gs pos="100000">
                  <a:srgbClr val="719E00"/>
                </a:gs>
                <a:gs pos="0">
                  <a:srgbClr val="96D200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28" name="Freeform 21"/>
            <p:cNvSpPr>
              <a:spLocks/>
            </p:cNvSpPr>
            <p:nvPr/>
          </p:nvSpPr>
          <p:spPr bwMode="auto">
            <a:xfrm>
              <a:off x="4189899" y="2933646"/>
              <a:ext cx="504713" cy="361050"/>
            </a:xfrm>
            <a:custGeom>
              <a:avLst/>
              <a:gdLst/>
              <a:ahLst/>
              <a:cxnLst>
                <a:cxn ang="0">
                  <a:pos x="57" y="144"/>
                </a:cxn>
                <a:cxn ang="0">
                  <a:pos x="247" y="0"/>
                </a:cxn>
                <a:cxn ang="0">
                  <a:pos x="0" y="0"/>
                </a:cxn>
                <a:cxn ang="0">
                  <a:pos x="0" y="115"/>
                </a:cxn>
                <a:cxn ang="0">
                  <a:pos x="57" y="144"/>
                </a:cxn>
              </a:cxnLst>
              <a:rect l="0" t="0" r="r" b="b"/>
              <a:pathLst>
                <a:path w="247" h="167">
                  <a:moveTo>
                    <a:pt x="57" y="144"/>
                  </a:moveTo>
                  <a:cubicBezTo>
                    <a:pt x="247" y="0"/>
                    <a:pt x="247" y="0"/>
                    <a:pt x="2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55"/>
                    <a:pt x="26" y="167"/>
                    <a:pt x="57" y="144"/>
                  </a:cubicBezTo>
                  <a:close/>
                </a:path>
              </a:pathLst>
            </a:custGeom>
            <a:gradFill>
              <a:gsLst>
                <a:gs pos="100000">
                  <a:srgbClr val="719E00"/>
                </a:gs>
                <a:gs pos="0">
                  <a:schemeClr val="bg1">
                    <a:alpha val="0"/>
                  </a:schemeClr>
                </a:gs>
              </a:gsLst>
              <a:lin ang="4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auto">
            <a:xfrm>
              <a:off x="3328709" y="2126531"/>
              <a:ext cx="374245" cy="792471"/>
            </a:xfrm>
            <a:custGeom>
              <a:avLst/>
              <a:gdLst/>
              <a:ahLst/>
              <a:cxnLst>
                <a:cxn ang="0">
                  <a:pos x="159" y="0"/>
                </a:cxn>
                <a:cxn ang="0">
                  <a:pos x="57" y="0"/>
                </a:cxn>
                <a:cxn ang="0">
                  <a:pos x="0" y="57"/>
                </a:cxn>
                <a:cxn ang="0">
                  <a:pos x="0" y="295"/>
                </a:cxn>
                <a:cxn ang="0">
                  <a:pos x="57" y="352"/>
                </a:cxn>
                <a:cxn ang="0">
                  <a:pos x="159" y="352"/>
                </a:cxn>
                <a:cxn ang="0">
                  <a:pos x="159" y="0"/>
                </a:cxn>
              </a:cxnLst>
              <a:rect l="0" t="0" r="r" b="b"/>
              <a:pathLst>
                <a:path w="159" h="352">
                  <a:moveTo>
                    <a:pt x="159" y="0"/>
                  </a:moveTo>
                  <a:cubicBezTo>
                    <a:pt x="57" y="0"/>
                    <a:pt x="57" y="0"/>
                    <a:pt x="57" y="0"/>
                  </a:cubicBezTo>
                  <a:cubicBezTo>
                    <a:pt x="26" y="0"/>
                    <a:pt x="0" y="26"/>
                    <a:pt x="0" y="57"/>
                  </a:cubicBezTo>
                  <a:cubicBezTo>
                    <a:pt x="0" y="295"/>
                    <a:pt x="0" y="295"/>
                    <a:pt x="0" y="295"/>
                  </a:cubicBezTo>
                  <a:cubicBezTo>
                    <a:pt x="0" y="326"/>
                    <a:pt x="26" y="352"/>
                    <a:pt x="57" y="352"/>
                  </a:cubicBezTo>
                  <a:cubicBezTo>
                    <a:pt x="159" y="352"/>
                    <a:pt x="159" y="352"/>
                    <a:pt x="159" y="352"/>
                  </a:cubicBezTo>
                  <a:lnTo>
                    <a:pt x="159" y="0"/>
                  </a:lnTo>
                  <a:close/>
                </a:path>
              </a:pathLst>
            </a:custGeom>
            <a:gradFill>
              <a:gsLst>
                <a:gs pos="100000">
                  <a:srgbClr val="719E00">
                    <a:alpha val="49804"/>
                  </a:srgbClr>
                </a:gs>
                <a:gs pos="0">
                  <a:srgbClr val="96D200">
                    <a:alpha val="0"/>
                  </a:srgbClr>
                </a:gs>
              </a:gsLst>
              <a:lin ang="10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30" name="Freeform 25"/>
            <p:cNvSpPr>
              <a:spLocks/>
            </p:cNvSpPr>
            <p:nvPr/>
          </p:nvSpPr>
          <p:spPr bwMode="auto">
            <a:xfrm>
              <a:off x="3712418" y="1789962"/>
              <a:ext cx="1440393" cy="1285086"/>
            </a:xfrm>
            <a:custGeom>
              <a:avLst/>
              <a:gdLst/>
              <a:ahLst/>
              <a:cxnLst>
                <a:cxn ang="0">
                  <a:pos x="583" y="351"/>
                </a:cxn>
                <a:cxn ang="0">
                  <a:pos x="583" y="272"/>
                </a:cxn>
                <a:cxn ang="0">
                  <a:pos x="251" y="22"/>
                </a:cxn>
                <a:cxn ang="0">
                  <a:pos x="199" y="48"/>
                </a:cxn>
                <a:cxn ang="0">
                  <a:pos x="199" y="145"/>
                </a:cxn>
                <a:cxn ang="0">
                  <a:pos x="0" y="145"/>
                </a:cxn>
                <a:cxn ang="0">
                  <a:pos x="118" y="300"/>
                </a:cxn>
                <a:cxn ang="0">
                  <a:pos x="344" y="531"/>
                </a:cxn>
                <a:cxn ang="0">
                  <a:pos x="583" y="351"/>
                </a:cxn>
              </a:cxnLst>
              <a:rect l="0" t="0" r="r" b="b"/>
              <a:pathLst>
                <a:path w="612" h="531">
                  <a:moveTo>
                    <a:pt x="583" y="351"/>
                  </a:moveTo>
                  <a:cubicBezTo>
                    <a:pt x="612" y="329"/>
                    <a:pt x="612" y="294"/>
                    <a:pt x="583" y="272"/>
                  </a:cubicBezTo>
                  <a:cubicBezTo>
                    <a:pt x="251" y="22"/>
                    <a:pt x="251" y="22"/>
                    <a:pt x="251" y="22"/>
                  </a:cubicBezTo>
                  <a:cubicBezTo>
                    <a:pt x="222" y="0"/>
                    <a:pt x="199" y="12"/>
                    <a:pt x="199" y="48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22" y="222"/>
                    <a:pt x="62" y="296"/>
                    <a:pt x="118" y="300"/>
                  </a:cubicBezTo>
                  <a:cubicBezTo>
                    <a:pt x="196" y="306"/>
                    <a:pt x="298" y="457"/>
                    <a:pt x="344" y="531"/>
                  </a:cubicBezTo>
                  <a:lnTo>
                    <a:pt x="583" y="351"/>
                  </a:lnTo>
                  <a:close/>
                </a:path>
              </a:pathLst>
            </a:custGeom>
            <a:gradFill flip="none" rotWithShape="1">
              <a:gsLst>
                <a:gs pos="64000">
                  <a:schemeClr val="bg1">
                    <a:alpha val="0"/>
                  </a:schemeClr>
                </a:gs>
                <a:gs pos="13000">
                  <a:schemeClr val="bg1"/>
                </a:gs>
              </a:gsLst>
              <a:lin ang="7800000" scaled="0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31" name="타원 30"/>
            <p:cNvSpPr/>
            <p:nvPr/>
          </p:nvSpPr>
          <p:spPr>
            <a:xfrm rot="2248181">
              <a:off x="4143850" y="2113803"/>
              <a:ext cx="1008035" cy="31586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40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529719" y="2387910"/>
              <a:ext cx="1530469" cy="318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dirty="0">
                  <a:solidFill>
                    <a:schemeClr val="bg1"/>
                  </a:solidFill>
                  <a:latin typeface="+mn-ea"/>
                  <a:cs typeface="Arial" pitchFamily="34" charset="0"/>
                </a:rPr>
                <a:t>재정 공모 등록</a:t>
              </a:r>
              <a:endParaRPr lang="ko-KR" altLang="en-US" sz="1200" b="1" dirty="0">
                <a:latin typeface="+mn-ea"/>
                <a:cs typeface="Arial" pitchFamily="34" charset="0"/>
              </a:endParaRPr>
            </a:p>
          </p:txBody>
        </p:sp>
        <p:sp>
          <p:nvSpPr>
            <p:cNvPr id="33" name="Freeform 5"/>
            <p:cNvSpPr>
              <a:spLocks/>
            </p:cNvSpPr>
            <p:nvPr/>
          </p:nvSpPr>
          <p:spPr bwMode="auto">
            <a:xfrm rot="15743835">
              <a:off x="4198875" y="3195874"/>
              <a:ext cx="81285" cy="91570"/>
            </a:xfrm>
            <a:custGeom>
              <a:avLst/>
              <a:gdLst/>
              <a:ahLst/>
              <a:cxnLst>
                <a:cxn ang="0">
                  <a:pos x="323" y="17"/>
                </a:cxn>
                <a:cxn ang="0">
                  <a:pos x="57" y="453"/>
                </a:cxn>
                <a:cxn ang="0">
                  <a:pos x="286" y="13"/>
                </a:cxn>
                <a:cxn ang="0">
                  <a:pos x="413" y="5"/>
                </a:cxn>
                <a:cxn ang="0">
                  <a:pos x="323" y="17"/>
                </a:cxn>
              </a:cxnLst>
              <a:rect l="0" t="0" r="r" b="b"/>
              <a:pathLst>
                <a:path w="413" h="453">
                  <a:moveTo>
                    <a:pt x="323" y="17"/>
                  </a:moveTo>
                  <a:cubicBezTo>
                    <a:pt x="124" y="66"/>
                    <a:pt x="16" y="252"/>
                    <a:pt x="57" y="453"/>
                  </a:cubicBezTo>
                  <a:cubicBezTo>
                    <a:pt x="0" y="251"/>
                    <a:pt x="96" y="60"/>
                    <a:pt x="286" y="13"/>
                  </a:cubicBezTo>
                  <a:cubicBezTo>
                    <a:pt x="328" y="3"/>
                    <a:pt x="371" y="0"/>
                    <a:pt x="413" y="5"/>
                  </a:cubicBezTo>
                  <a:cubicBezTo>
                    <a:pt x="383" y="6"/>
                    <a:pt x="353" y="9"/>
                    <a:pt x="323" y="17"/>
                  </a:cubicBezTo>
                  <a:close/>
                </a:path>
              </a:pathLst>
            </a:custGeom>
            <a:gradFill flip="none" rotWithShape="1">
              <a:gsLst>
                <a:gs pos="5000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일자리 창출사업지원을 원하는 예비사회적 기업은 재정공모기간 내에 사업 신청서를 제출하여야 하며</a:t>
            </a:r>
            <a:r>
              <a:rPr lang="en-US" altLang="ko-KR" dirty="0"/>
              <a:t>, </a:t>
            </a:r>
            <a:r>
              <a:rPr lang="ko-KR" altLang="en-US" dirty="0"/>
              <a:t>관련 </a:t>
            </a:r>
            <a:r>
              <a:rPr lang="ko-KR" altLang="en-US" dirty="0" smtClean="0"/>
              <a:t>첨부파일은 </a:t>
            </a:r>
            <a:r>
              <a:rPr lang="en-US" altLang="ko-KR" dirty="0"/>
              <a:t>PDF</a:t>
            </a:r>
            <a:r>
              <a:rPr lang="ko-KR" altLang="en-US" dirty="0"/>
              <a:t>만 가능합니다</a:t>
            </a:r>
            <a:r>
              <a:rPr lang="en-US" altLang="ko-KR" dirty="0"/>
              <a:t>.</a:t>
            </a:r>
          </a:p>
        </p:txBody>
      </p:sp>
      <p:sp>
        <p:nvSpPr>
          <p:cNvPr id="16" name="텍스트 개체 틀 15"/>
          <p:cNvSpPr>
            <a:spLocks noGrp="1"/>
          </p:cNvSpPr>
          <p:nvPr>
            <p:ph sz="quarter" idx="11"/>
          </p:nvPr>
        </p:nvSpPr>
        <p:spPr>
          <a:prstGeom prst="rect">
            <a:avLst/>
          </a:prstGeom>
        </p:spPr>
        <p:txBody>
          <a:bodyPr/>
          <a:lstStyle/>
          <a:p>
            <a:pPr lvl="0"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grpSp>
        <p:nvGrpSpPr>
          <p:cNvPr id="73" name="그룹 72"/>
          <p:cNvGrpSpPr/>
          <p:nvPr/>
        </p:nvGrpSpPr>
        <p:grpSpPr>
          <a:xfrm>
            <a:off x="251520" y="5255984"/>
            <a:ext cx="6616122" cy="1340768"/>
            <a:chOff x="357158" y="1714488"/>
            <a:chExt cx="8107874" cy="1643074"/>
          </a:xfrm>
        </p:grpSpPr>
        <p:grpSp>
          <p:nvGrpSpPr>
            <p:cNvPr id="12" name="그룹 54"/>
            <p:cNvGrpSpPr/>
            <p:nvPr/>
          </p:nvGrpSpPr>
          <p:grpSpPr>
            <a:xfrm>
              <a:off x="4759541" y="1714488"/>
              <a:ext cx="1955599" cy="1643074"/>
              <a:chOff x="4902417" y="1714488"/>
              <a:chExt cx="1955599" cy="1643074"/>
            </a:xfrm>
          </p:grpSpPr>
          <p:sp>
            <p:nvSpPr>
              <p:cNvPr id="13" name="Freeform 19"/>
              <p:cNvSpPr>
                <a:spLocks/>
              </p:cNvSpPr>
              <p:nvPr/>
            </p:nvSpPr>
            <p:spPr bwMode="auto">
              <a:xfrm>
                <a:off x="4902417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FFBC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4" name="Freeform 20"/>
              <p:cNvSpPr>
                <a:spLocks/>
              </p:cNvSpPr>
              <p:nvPr/>
            </p:nvSpPr>
            <p:spPr bwMode="auto">
              <a:xfrm>
                <a:off x="4940139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0">
                    <a:srgbClr val="FFE029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7" name="Freeform 21"/>
              <p:cNvSpPr>
                <a:spLocks/>
              </p:cNvSpPr>
              <p:nvPr/>
            </p:nvSpPr>
            <p:spPr bwMode="auto">
              <a:xfrm>
                <a:off x="5817676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8" name="Freeform 23"/>
              <p:cNvSpPr>
                <a:spLocks/>
              </p:cNvSpPr>
              <p:nvPr/>
            </p:nvSpPr>
            <p:spPr bwMode="auto">
              <a:xfrm>
                <a:off x="4956486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FFBC00">
                      <a:alpha val="50000"/>
                    </a:srgbClr>
                  </a:gs>
                  <a:gs pos="0">
                    <a:srgbClr val="FFE029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0" name="Freeform 25"/>
              <p:cNvSpPr>
                <a:spLocks/>
              </p:cNvSpPr>
              <p:nvPr/>
            </p:nvSpPr>
            <p:spPr bwMode="auto">
              <a:xfrm>
                <a:off x="5340194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1" name="타원 20"/>
              <p:cNvSpPr/>
              <p:nvPr/>
            </p:nvSpPr>
            <p:spPr>
              <a:xfrm rot="2248181">
                <a:off x="5771626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5491090" y="2285992"/>
                <a:ext cx="1100906" cy="5657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cs typeface="Arial" pitchFamily="34" charset="0"/>
                  </a:rPr>
                  <a:t>종전 사업</a:t>
                </a:r>
                <a:endPara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Arial" pitchFamily="34" charset="0"/>
                </a:endParaRPr>
              </a:p>
              <a:p>
                <a:pPr algn="ctr"/>
                <a:r>
                  <a:rPr lang="ko-KR" altLang="en-US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cs typeface="Arial" pitchFamily="34" charset="0"/>
                  </a:rPr>
                  <a:t>참여 여부</a:t>
                </a:r>
                <a:endPara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Arial" pitchFamily="34" charset="0"/>
                </a:endParaRPr>
              </a:p>
            </p:txBody>
          </p:sp>
          <p:sp>
            <p:nvSpPr>
              <p:cNvPr id="23" name="Freeform 5"/>
              <p:cNvSpPr>
                <a:spLocks/>
              </p:cNvSpPr>
              <p:nvPr/>
            </p:nvSpPr>
            <p:spPr bwMode="auto">
              <a:xfrm rot="15743835">
                <a:off x="5824873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24" name="그룹 30"/>
            <p:cNvGrpSpPr/>
            <p:nvPr/>
          </p:nvGrpSpPr>
          <p:grpSpPr>
            <a:xfrm>
              <a:off x="357158" y="1714488"/>
              <a:ext cx="1116031" cy="1525691"/>
              <a:chOff x="573460" y="1954932"/>
              <a:chExt cx="2816224" cy="4138364"/>
            </a:xfrm>
          </p:grpSpPr>
          <p:sp>
            <p:nvSpPr>
              <p:cNvPr id="25" name="Freeform 5"/>
              <p:cNvSpPr>
                <a:spLocks/>
              </p:cNvSpPr>
              <p:nvPr/>
            </p:nvSpPr>
            <p:spPr bwMode="auto">
              <a:xfrm>
                <a:off x="573460" y="1954932"/>
                <a:ext cx="2816224" cy="3593540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57000">
                    <a:srgbClr val="FFE029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26" name="Freeform 9"/>
              <p:cNvSpPr>
                <a:spLocks/>
              </p:cNvSpPr>
              <p:nvPr/>
            </p:nvSpPr>
            <p:spPr bwMode="auto">
              <a:xfrm>
                <a:off x="1008508" y="3929881"/>
                <a:ext cx="1946128" cy="1258712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27" name="Freeform 9"/>
              <p:cNvSpPr>
                <a:spLocks/>
              </p:cNvSpPr>
              <p:nvPr/>
            </p:nvSpPr>
            <p:spPr bwMode="auto">
              <a:xfrm>
                <a:off x="1231904" y="4034408"/>
                <a:ext cx="1499336" cy="1009254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28" name="Freeform 19"/>
              <p:cNvSpPr>
                <a:spLocks/>
              </p:cNvSpPr>
              <p:nvPr/>
            </p:nvSpPr>
            <p:spPr bwMode="auto">
              <a:xfrm rot="5400000">
                <a:off x="1788464" y="4283838"/>
                <a:ext cx="386216" cy="31583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FFBC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29" name="Freeform 20"/>
              <p:cNvSpPr>
                <a:spLocks/>
              </p:cNvSpPr>
              <p:nvPr/>
            </p:nvSpPr>
            <p:spPr bwMode="auto">
              <a:xfrm>
                <a:off x="1451636" y="5554197"/>
                <a:ext cx="1056153" cy="539099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FFBC0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30" name="Oval 9"/>
              <p:cNvSpPr>
                <a:spLocks noChangeArrowheads="1"/>
              </p:cNvSpPr>
              <p:nvPr/>
            </p:nvSpPr>
            <p:spPr bwMode="auto">
              <a:xfrm>
                <a:off x="1145549" y="2105394"/>
                <a:ext cx="1671755" cy="1667184"/>
              </a:xfrm>
              <a:prstGeom prst="ellipse">
                <a:avLst/>
              </a:prstGeom>
              <a:solidFill>
                <a:srgbClr val="FFBC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31" name="Oval 10"/>
              <p:cNvSpPr>
                <a:spLocks noChangeArrowheads="1"/>
              </p:cNvSpPr>
              <p:nvPr/>
            </p:nvSpPr>
            <p:spPr bwMode="auto">
              <a:xfrm>
                <a:off x="1153548" y="2113394"/>
                <a:ext cx="1654614" cy="16511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32" name="Oval 11"/>
              <p:cNvSpPr>
                <a:spLocks noChangeArrowheads="1"/>
              </p:cNvSpPr>
              <p:nvPr/>
            </p:nvSpPr>
            <p:spPr bwMode="auto">
              <a:xfrm>
                <a:off x="1175259" y="2135104"/>
                <a:ext cx="1611192" cy="1607764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800">
                  <a:solidFill>
                    <a:schemeClr val="lt1"/>
                  </a:solidFill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933996" y="2344615"/>
                <a:ext cx="1982955" cy="13299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신청기업</a:t>
                </a:r>
                <a:endParaRPr lang="en-US" altLang="ko-KR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34" name="그룹 55"/>
            <p:cNvGrpSpPr/>
            <p:nvPr/>
          </p:nvGrpSpPr>
          <p:grpSpPr>
            <a:xfrm>
              <a:off x="3330781" y="1714488"/>
              <a:ext cx="1955599" cy="1643074"/>
              <a:chOff x="3274641" y="1714488"/>
              <a:chExt cx="1955599" cy="1643074"/>
            </a:xfrm>
          </p:grpSpPr>
          <p:sp>
            <p:nvSpPr>
              <p:cNvPr id="35" name="Freeform 19"/>
              <p:cNvSpPr>
                <a:spLocks/>
              </p:cNvSpPr>
              <p:nvPr/>
            </p:nvSpPr>
            <p:spPr bwMode="auto">
              <a:xfrm>
                <a:off x="3274641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6" name="Freeform 20"/>
              <p:cNvSpPr>
                <a:spLocks/>
              </p:cNvSpPr>
              <p:nvPr/>
            </p:nvSpPr>
            <p:spPr bwMode="auto">
              <a:xfrm>
                <a:off x="3312363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rgbClr val="96D20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7" name="Freeform 21"/>
              <p:cNvSpPr>
                <a:spLocks/>
              </p:cNvSpPr>
              <p:nvPr/>
            </p:nvSpPr>
            <p:spPr bwMode="auto">
              <a:xfrm>
                <a:off x="4189899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8" name="Freeform 23"/>
              <p:cNvSpPr>
                <a:spLocks/>
              </p:cNvSpPr>
              <p:nvPr/>
            </p:nvSpPr>
            <p:spPr bwMode="auto">
              <a:xfrm>
                <a:off x="3328709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719E00">
                      <a:alpha val="49804"/>
                    </a:srgbClr>
                  </a:gs>
                  <a:gs pos="0">
                    <a:srgbClr val="96D20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9" name="Freeform 25"/>
              <p:cNvSpPr>
                <a:spLocks/>
              </p:cNvSpPr>
              <p:nvPr/>
            </p:nvSpPr>
            <p:spPr bwMode="auto">
              <a:xfrm>
                <a:off x="3712418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0" name="타원 39"/>
              <p:cNvSpPr/>
              <p:nvPr/>
            </p:nvSpPr>
            <p:spPr>
              <a:xfrm rot="2248181">
                <a:off x="4143850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3566039" y="2387910"/>
                <a:ext cx="1465069" cy="3394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  <a:cs typeface="Arial" pitchFamily="34" charset="0"/>
                  </a:rPr>
                  <a:t>구비서류첨부</a:t>
                </a:r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+mn-ea"/>
                  <a:cs typeface="Arial" pitchFamily="34" charset="0"/>
                </a:endParaRPr>
              </a:p>
            </p:txBody>
          </p:sp>
          <p:sp>
            <p:nvSpPr>
              <p:cNvPr id="42" name="Freeform 5"/>
              <p:cNvSpPr>
                <a:spLocks/>
              </p:cNvSpPr>
              <p:nvPr/>
            </p:nvSpPr>
            <p:spPr bwMode="auto">
              <a:xfrm rot="15743835">
                <a:off x="4198875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43" name="그룹 56"/>
            <p:cNvGrpSpPr/>
            <p:nvPr/>
          </p:nvGrpSpPr>
          <p:grpSpPr>
            <a:xfrm>
              <a:off x="1714480" y="1714488"/>
              <a:ext cx="1955599" cy="1643074"/>
              <a:chOff x="1928794" y="1714488"/>
              <a:chExt cx="1955599" cy="1643074"/>
            </a:xfrm>
          </p:grpSpPr>
          <p:sp>
            <p:nvSpPr>
              <p:cNvPr id="44" name="Freeform 19"/>
              <p:cNvSpPr>
                <a:spLocks/>
              </p:cNvSpPr>
              <p:nvPr/>
            </p:nvSpPr>
            <p:spPr bwMode="auto">
              <a:xfrm>
                <a:off x="1928794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5" name="Freeform 20"/>
              <p:cNvSpPr>
                <a:spLocks/>
              </p:cNvSpPr>
              <p:nvPr/>
            </p:nvSpPr>
            <p:spPr bwMode="auto">
              <a:xfrm>
                <a:off x="1966516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6" name="Freeform 21"/>
              <p:cNvSpPr>
                <a:spLocks/>
              </p:cNvSpPr>
              <p:nvPr/>
            </p:nvSpPr>
            <p:spPr bwMode="auto">
              <a:xfrm>
                <a:off x="2844053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7" name="Freeform 23"/>
              <p:cNvSpPr>
                <a:spLocks/>
              </p:cNvSpPr>
              <p:nvPr/>
            </p:nvSpPr>
            <p:spPr bwMode="auto">
              <a:xfrm>
                <a:off x="1982862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70C0">
                      <a:alpha val="50000"/>
                    </a:srgbClr>
                  </a:gs>
                  <a:gs pos="0">
                    <a:srgbClr val="00B0F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9" name="Freeform 25"/>
              <p:cNvSpPr>
                <a:spLocks/>
              </p:cNvSpPr>
              <p:nvPr/>
            </p:nvSpPr>
            <p:spPr bwMode="auto">
              <a:xfrm>
                <a:off x="2366571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1" name="타원 50"/>
              <p:cNvSpPr/>
              <p:nvPr/>
            </p:nvSpPr>
            <p:spPr>
              <a:xfrm rot="2248181">
                <a:off x="2798004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2159860" y="2383149"/>
                <a:ext cx="1412008" cy="3394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  <a:cs typeface="Arial" pitchFamily="34" charset="0"/>
                  </a:rPr>
                  <a:t>사업신청서</a:t>
                </a:r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+mn-ea"/>
                  <a:cs typeface="Arial" pitchFamily="34" charset="0"/>
                </a:endParaRPr>
              </a:p>
            </p:txBody>
          </p:sp>
          <p:grpSp>
            <p:nvGrpSpPr>
              <p:cNvPr id="53" name="그룹 23"/>
              <p:cNvGrpSpPr/>
              <p:nvPr/>
            </p:nvGrpSpPr>
            <p:grpSpPr>
              <a:xfrm rot="16200000">
                <a:off x="1985686" y="1946559"/>
                <a:ext cx="220931" cy="215035"/>
                <a:chOff x="4658414" y="2642922"/>
                <a:chExt cx="319782" cy="319782"/>
              </a:xfrm>
            </p:grpSpPr>
            <p:sp>
              <p:nvSpPr>
                <p:cNvPr id="55" name="타원 54"/>
                <p:cNvSpPr/>
                <p:nvPr/>
              </p:nvSpPr>
              <p:spPr>
                <a:xfrm>
                  <a:off x="4658414" y="2642922"/>
                  <a:ext cx="319782" cy="319782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  <p:sp>
              <p:nvSpPr>
                <p:cNvPr id="56" name="타원 55"/>
                <p:cNvSpPr/>
                <p:nvPr/>
              </p:nvSpPr>
              <p:spPr>
                <a:xfrm>
                  <a:off x="4688403" y="2817011"/>
                  <a:ext cx="96588" cy="96588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</p:grpSp>
          <p:sp>
            <p:nvSpPr>
              <p:cNvPr id="54" name="Freeform 5"/>
              <p:cNvSpPr>
                <a:spLocks/>
              </p:cNvSpPr>
              <p:nvPr/>
            </p:nvSpPr>
            <p:spPr bwMode="auto">
              <a:xfrm rot="15743835">
                <a:off x="2846886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57" name="그룹 69"/>
            <p:cNvGrpSpPr/>
            <p:nvPr/>
          </p:nvGrpSpPr>
          <p:grpSpPr>
            <a:xfrm>
              <a:off x="6929454" y="1785926"/>
              <a:ext cx="1535578" cy="1563134"/>
              <a:chOff x="3804211" y="2060848"/>
              <a:chExt cx="1535578" cy="1563134"/>
            </a:xfrm>
          </p:grpSpPr>
          <p:grpSp>
            <p:nvGrpSpPr>
              <p:cNvPr id="58" name="그룹 70"/>
              <p:cNvGrpSpPr/>
              <p:nvPr/>
            </p:nvGrpSpPr>
            <p:grpSpPr>
              <a:xfrm>
                <a:off x="3804211" y="2060848"/>
                <a:ext cx="1535578" cy="1563134"/>
                <a:chOff x="2915816" y="1628800"/>
                <a:chExt cx="965491" cy="982822"/>
              </a:xfrm>
            </p:grpSpPr>
            <p:sp>
              <p:nvSpPr>
                <p:cNvPr id="61" name="타원 60"/>
                <p:cNvSpPr/>
                <p:nvPr/>
              </p:nvSpPr>
              <p:spPr>
                <a:xfrm>
                  <a:off x="2924936" y="1628800"/>
                  <a:ext cx="956371" cy="956370"/>
                </a:xfrm>
                <a:prstGeom prst="ellipse">
                  <a:avLst/>
                </a:prstGeom>
                <a:gradFill>
                  <a:gsLst>
                    <a:gs pos="36000">
                      <a:srgbClr val="C1C6BE"/>
                    </a:gs>
                    <a:gs pos="49000">
                      <a:srgbClr val="F5F6F4"/>
                    </a:gs>
                    <a:gs pos="49000">
                      <a:srgbClr val="C1C6BE"/>
                    </a:gs>
                  </a:gsLst>
                  <a:lin ang="2700000" scaled="1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62" name="타원 61"/>
                <p:cNvSpPr/>
                <p:nvPr/>
              </p:nvSpPr>
              <p:spPr>
                <a:xfrm rot="10800000">
                  <a:off x="2929990" y="1656940"/>
                  <a:ext cx="946265" cy="954682"/>
                </a:xfrm>
                <a:prstGeom prst="ellipse">
                  <a:avLst/>
                </a:prstGeom>
                <a:gradFill flip="none" rotWithShape="1">
                  <a:gsLst>
                    <a:gs pos="78000">
                      <a:schemeClr val="bg1">
                        <a:alpha val="0"/>
                      </a:schemeClr>
                    </a:gs>
                    <a:gs pos="10000">
                      <a:schemeClr val="bg1">
                        <a:alpha val="32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3" name="타원 62"/>
                <p:cNvSpPr/>
                <p:nvPr/>
              </p:nvSpPr>
              <p:spPr>
                <a:xfrm>
                  <a:off x="2984710" y="1691924"/>
                  <a:ext cx="836824" cy="836824"/>
                </a:xfrm>
                <a:prstGeom prst="ellipse">
                  <a:avLst/>
                </a:prstGeom>
                <a:solidFill>
                  <a:srgbClr val="96D200"/>
                </a:solidFill>
                <a:ln w="63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64" name="자유형 63"/>
                <p:cNvSpPr/>
                <p:nvPr/>
              </p:nvSpPr>
              <p:spPr>
                <a:xfrm>
                  <a:off x="2984710" y="1692941"/>
                  <a:ext cx="765270" cy="787541"/>
                </a:xfrm>
                <a:custGeom>
                  <a:avLst/>
                  <a:gdLst>
                    <a:gd name="connsiteX0" fmla="*/ 0 w 1008112"/>
                    <a:gd name="connsiteY0" fmla="*/ 504056 h 1008112"/>
                    <a:gd name="connsiteX1" fmla="*/ 147635 w 1008112"/>
                    <a:gd name="connsiteY1" fmla="*/ 147635 h 1008112"/>
                    <a:gd name="connsiteX2" fmla="*/ 504057 w 1008112"/>
                    <a:gd name="connsiteY2" fmla="*/ 1 h 1008112"/>
                    <a:gd name="connsiteX3" fmla="*/ 860478 w 1008112"/>
                    <a:gd name="connsiteY3" fmla="*/ 147636 h 1008112"/>
                    <a:gd name="connsiteX4" fmla="*/ 1008112 w 1008112"/>
                    <a:gd name="connsiteY4" fmla="*/ 504058 h 1008112"/>
                    <a:gd name="connsiteX5" fmla="*/ 860477 w 1008112"/>
                    <a:gd name="connsiteY5" fmla="*/ 860480 h 1008112"/>
                    <a:gd name="connsiteX6" fmla="*/ 504055 w 1008112"/>
                    <a:gd name="connsiteY6" fmla="*/ 1008114 h 1008112"/>
                    <a:gd name="connsiteX7" fmla="*/ 147634 w 1008112"/>
                    <a:gd name="connsiteY7" fmla="*/ 860479 h 1008112"/>
                    <a:gd name="connsiteX8" fmla="*/ 0 w 1008112"/>
                    <a:gd name="connsiteY8" fmla="*/ 504057 h 1008112"/>
                    <a:gd name="connsiteX9" fmla="*/ 0 w 1008112"/>
                    <a:gd name="connsiteY9" fmla="*/ 504056 h 1008112"/>
                    <a:gd name="connsiteX0" fmla="*/ 0 w 920484"/>
                    <a:gd name="connsiteY0" fmla="*/ 504055 h 1008114"/>
                    <a:gd name="connsiteX1" fmla="*/ 147635 w 920484"/>
                    <a:gd name="connsiteY1" fmla="*/ 147634 h 1008114"/>
                    <a:gd name="connsiteX2" fmla="*/ 504057 w 920484"/>
                    <a:gd name="connsiteY2" fmla="*/ 0 h 1008114"/>
                    <a:gd name="connsiteX3" fmla="*/ 860478 w 920484"/>
                    <a:gd name="connsiteY3" fmla="*/ 147635 h 1008114"/>
                    <a:gd name="connsiteX4" fmla="*/ 864096 w 920484"/>
                    <a:gd name="connsiteY4" fmla="*/ 504055 h 1008114"/>
                    <a:gd name="connsiteX5" fmla="*/ 860477 w 920484"/>
                    <a:gd name="connsiteY5" fmla="*/ 860479 h 1008114"/>
                    <a:gd name="connsiteX6" fmla="*/ 504055 w 920484"/>
                    <a:gd name="connsiteY6" fmla="*/ 1008113 h 1008114"/>
                    <a:gd name="connsiteX7" fmla="*/ 147634 w 920484"/>
                    <a:gd name="connsiteY7" fmla="*/ 860478 h 1008114"/>
                    <a:gd name="connsiteX8" fmla="*/ 0 w 920484"/>
                    <a:gd name="connsiteY8" fmla="*/ 504056 h 1008114"/>
                    <a:gd name="connsiteX9" fmla="*/ 0 w 920484"/>
                    <a:gd name="connsiteY9" fmla="*/ 504055 h 1008114"/>
                    <a:gd name="connsiteX0" fmla="*/ 0 w 923500"/>
                    <a:gd name="connsiteY0" fmla="*/ 504055 h 1043514"/>
                    <a:gd name="connsiteX1" fmla="*/ 147635 w 923500"/>
                    <a:gd name="connsiteY1" fmla="*/ 147634 h 1043514"/>
                    <a:gd name="connsiteX2" fmla="*/ 504057 w 923500"/>
                    <a:gd name="connsiteY2" fmla="*/ 0 h 1043514"/>
                    <a:gd name="connsiteX3" fmla="*/ 860478 w 923500"/>
                    <a:gd name="connsiteY3" fmla="*/ 147635 h 1043514"/>
                    <a:gd name="connsiteX4" fmla="*/ 864096 w 923500"/>
                    <a:gd name="connsiteY4" fmla="*/ 504055 h 1043514"/>
                    <a:gd name="connsiteX5" fmla="*/ 504056 w 923500"/>
                    <a:gd name="connsiteY5" fmla="*/ 648070 h 1043514"/>
                    <a:gd name="connsiteX6" fmla="*/ 504055 w 923500"/>
                    <a:gd name="connsiteY6" fmla="*/ 1008113 h 1043514"/>
                    <a:gd name="connsiteX7" fmla="*/ 147634 w 923500"/>
                    <a:gd name="connsiteY7" fmla="*/ 860478 h 1043514"/>
                    <a:gd name="connsiteX8" fmla="*/ 0 w 923500"/>
                    <a:gd name="connsiteY8" fmla="*/ 504056 h 1043514"/>
                    <a:gd name="connsiteX9" fmla="*/ 0 w 923500"/>
                    <a:gd name="connsiteY9" fmla="*/ 504055 h 1043514"/>
                    <a:gd name="connsiteX0" fmla="*/ 0 w 923500"/>
                    <a:gd name="connsiteY0" fmla="*/ 504055 h 971503"/>
                    <a:gd name="connsiteX1" fmla="*/ 147635 w 923500"/>
                    <a:gd name="connsiteY1" fmla="*/ 147634 h 971503"/>
                    <a:gd name="connsiteX2" fmla="*/ 504057 w 923500"/>
                    <a:gd name="connsiteY2" fmla="*/ 0 h 971503"/>
                    <a:gd name="connsiteX3" fmla="*/ 860478 w 923500"/>
                    <a:gd name="connsiteY3" fmla="*/ 147635 h 971503"/>
                    <a:gd name="connsiteX4" fmla="*/ 864096 w 923500"/>
                    <a:gd name="connsiteY4" fmla="*/ 504055 h 971503"/>
                    <a:gd name="connsiteX5" fmla="*/ 504056 w 923500"/>
                    <a:gd name="connsiteY5" fmla="*/ 648070 h 971503"/>
                    <a:gd name="connsiteX6" fmla="*/ 432048 w 923500"/>
                    <a:gd name="connsiteY6" fmla="*/ 936102 h 971503"/>
                    <a:gd name="connsiteX7" fmla="*/ 147634 w 923500"/>
                    <a:gd name="connsiteY7" fmla="*/ 860478 h 971503"/>
                    <a:gd name="connsiteX8" fmla="*/ 0 w 923500"/>
                    <a:gd name="connsiteY8" fmla="*/ 504056 h 971503"/>
                    <a:gd name="connsiteX9" fmla="*/ 0 w 923500"/>
                    <a:gd name="connsiteY9" fmla="*/ 504055 h 971503"/>
                    <a:gd name="connsiteX0" fmla="*/ 0 w 923500"/>
                    <a:gd name="connsiteY0" fmla="*/ 504055 h 957219"/>
                    <a:gd name="connsiteX1" fmla="*/ 147635 w 923500"/>
                    <a:gd name="connsiteY1" fmla="*/ 147634 h 957219"/>
                    <a:gd name="connsiteX2" fmla="*/ 504057 w 923500"/>
                    <a:gd name="connsiteY2" fmla="*/ 0 h 957219"/>
                    <a:gd name="connsiteX3" fmla="*/ 860478 w 923500"/>
                    <a:gd name="connsiteY3" fmla="*/ 147635 h 957219"/>
                    <a:gd name="connsiteX4" fmla="*/ 864096 w 923500"/>
                    <a:gd name="connsiteY4" fmla="*/ 504055 h 957219"/>
                    <a:gd name="connsiteX5" fmla="*/ 504056 w 923500"/>
                    <a:gd name="connsiteY5" fmla="*/ 648070 h 957219"/>
                    <a:gd name="connsiteX6" fmla="*/ 360040 w 923500"/>
                    <a:gd name="connsiteY6" fmla="*/ 921818 h 957219"/>
                    <a:gd name="connsiteX7" fmla="*/ 147634 w 923500"/>
                    <a:gd name="connsiteY7" fmla="*/ 860478 h 957219"/>
                    <a:gd name="connsiteX8" fmla="*/ 0 w 923500"/>
                    <a:gd name="connsiteY8" fmla="*/ 504056 h 957219"/>
                    <a:gd name="connsiteX9" fmla="*/ 0 w 923500"/>
                    <a:gd name="connsiteY9" fmla="*/ 504055 h 957219"/>
                    <a:gd name="connsiteX0" fmla="*/ 0 w 923500"/>
                    <a:gd name="connsiteY0" fmla="*/ 504055 h 957219"/>
                    <a:gd name="connsiteX1" fmla="*/ 147635 w 923500"/>
                    <a:gd name="connsiteY1" fmla="*/ 147634 h 957219"/>
                    <a:gd name="connsiteX2" fmla="*/ 504057 w 923500"/>
                    <a:gd name="connsiteY2" fmla="*/ 0 h 957219"/>
                    <a:gd name="connsiteX3" fmla="*/ 860478 w 923500"/>
                    <a:gd name="connsiteY3" fmla="*/ 147635 h 957219"/>
                    <a:gd name="connsiteX4" fmla="*/ 864096 w 923500"/>
                    <a:gd name="connsiteY4" fmla="*/ 504055 h 957219"/>
                    <a:gd name="connsiteX5" fmla="*/ 504056 w 923500"/>
                    <a:gd name="connsiteY5" fmla="*/ 648070 h 957219"/>
                    <a:gd name="connsiteX6" fmla="*/ 360040 w 923500"/>
                    <a:gd name="connsiteY6" fmla="*/ 921818 h 957219"/>
                    <a:gd name="connsiteX7" fmla="*/ 147634 w 923500"/>
                    <a:gd name="connsiteY7" fmla="*/ 860478 h 957219"/>
                    <a:gd name="connsiteX8" fmla="*/ 0 w 923500"/>
                    <a:gd name="connsiteY8" fmla="*/ 504056 h 957219"/>
                    <a:gd name="connsiteX9" fmla="*/ 0 w 923500"/>
                    <a:gd name="connsiteY9" fmla="*/ 504055 h 957219"/>
                    <a:gd name="connsiteX0" fmla="*/ 0 w 923500"/>
                    <a:gd name="connsiteY0" fmla="*/ 504055 h 956033"/>
                    <a:gd name="connsiteX1" fmla="*/ 147635 w 923500"/>
                    <a:gd name="connsiteY1" fmla="*/ 147634 h 956033"/>
                    <a:gd name="connsiteX2" fmla="*/ 504057 w 923500"/>
                    <a:gd name="connsiteY2" fmla="*/ 0 h 956033"/>
                    <a:gd name="connsiteX3" fmla="*/ 860478 w 923500"/>
                    <a:gd name="connsiteY3" fmla="*/ 147635 h 956033"/>
                    <a:gd name="connsiteX4" fmla="*/ 864096 w 923500"/>
                    <a:gd name="connsiteY4" fmla="*/ 504055 h 956033"/>
                    <a:gd name="connsiteX5" fmla="*/ 504056 w 923500"/>
                    <a:gd name="connsiteY5" fmla="*/ 648070 h 956033"/>
                    <a:gd name="connsiteX6" fmla="*/ 360040 w 923500"/>
                    <a:gd name="connsiteY6" fmla="*/ 921818 h 956033"/>
                    <a:gd name="connsiteX7" fmla="*/ 150437 w 923500"/>
                    <a:gd name="connsiteY7" fmla="*/ 853359 h 956033"/>
                    <a:gd name="connsiteX8" fmla="*/ 0 w 923500"/>
                    <a:gd name="connsiteY8" fmla="*/ 504056 h 956033"/>
                    <a:gd name="connsiteX9" fmla="*/ 0 w 923500"/>
                    <a:gd name="connsiteY9" fmla="*/ 504055 h 956033"/>
                    <a:gd name="connsiteX0" fmla="*/ 0 w 923500"/>
                    <a:gd name="connsiteY0" fmla="*/ 504055 h 948344"/>
                    <a:gd name="connsiteX1" fmla="*/ 147635 w 923500"/>
                    <a:gd name="connsiteY1" fmla="*/ 147634 h 948344"/>
                    <a:gd name="connsiteX2" fmla="*/ 504057 w 923500"/>
                    <a:gd name="connsiteY2" fmla="*/ 0 h 948344"/>
                    <a:gd name="connsiteX3" fmla="*/ 860478 w 923500"/>
                    <a:gd name="connsiteY3" fmla="*/ 147635 h 948344"/>
                    <a:gd name="connsiteX4" fmla="*/ 864096 w 923500"/>
                    <a:gd name="connsiteY4" fmla="*/ 504055 h 948344"/>
                    <a:gd name="connsiteX5" fmla="*/ 504056 w 923500"/>
                    <a:gd name="connsiteY5" fmla="*/ 648070 h 948344"/>
                    <a:gd name="connsiteX6" fmla="*/ 346844 w 923500"/>
                    <a:gd name="connsiteY6" fmla="*/ 914129 h 948344"/>
                    <a:gd name="connsiteX7" fmla="*/ 150437 w 923500"/>
                    <a:gd name="connsiteY7" fmla="*/ 853359 h 948344"/>
                    <a:gd name="connsiteX8" fmla="*/ 0 w 923500"/>
                    <a:gd name="connsiteY8" fmla="*/ 504056 h 948344"/>
                    <a:gd name="connsiteX9" fmla="*/ 0 w 923500"/>
                    <a:gd name="connsiteY9" fmla="*/ 504055 h 948344"/>
                    <a:gd name="connsiteX0" fmla="*/ 0 w 921912"/>
                    <a:gd name="connsiteY0" fmla="*/ 504452 h 948741"/>
                    <a:gd name="connsiteX1" fmla="*/ 147635 w 921912"/>
                    <a:gd name="connsiteY1" fmla="*/ 148031 h 948741"/>
                    <a:gd name="connsiteX2" fmla="*/ 504057 w 921912"/>
                    <a:gd name="connsiteY2" fmla="*/ 397 h 948741"/>
                    <a:gd name="connsiteX3" fmla="*/ 850953 w 921912"/>
                    <a:gd name="connsiteY3" fmla="*/ 150413 h 948741"/>
                    <a:gd name="connsiteX4" fmla="*/ 864096 w 921912"/>
                    <a:gd name="connsiteY4" fmla="*/ 504452 h 948741"/>
                    <a:gd name="connsiteX5" fmla="*/ 504056 w 921912"/>
                    <a:gd name="connsiteY5" fmla="*/ 648467 h 948741"/>
                    <a:gd name="connsiteX6" fmla="*/ 346844 w 921912"/>
                    <a:gd name="connsiteY6" fmla="*/ 914526 h 948741"/>
                    <a:gd name="connsiteX7" fmla="*/ 150437 w 921912"/>
                    <a:gd name="connsiteY7" fmla="*/ 853756 h 948741"/>
                    <a:gd name="connsiteX8" fmla="*/ 0 w 921912"/>
                    <a:gd name="connsiteY8" fmla="*/ 504453 h 948741"/>
                    <a:gd name="connsiteX9" fmla="*/ 0 w 921912"/>
                    <a:gd name="connsiteY9" fmla="*/ 504452 h 94874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921912" h="948741">
                      <a:moveTo>
                        <a:pt x="0" y="504452"/>
                      </a:moveTo>
                      <a:cubicBezTo>
                        <a:pt x="0" y="370768"/>
                        <a:pt x="53106" y="242559"/>
                        <a:pt x="147635" y="148031"/>
                      </a:cubicBezTo>
                      <a:cubicBezTo>
                        <a:pt x="242164" y="53502"/>
                        <a:pt x="386837" y="0"/>
                        <a:pt x="504057" y="397"/>
                      </a:cubicBezTo>
                      <a:cubicBezTo>
                        <a:pt x="621277" y="794"/>
                        <a:pt x="790947" y="66404"/>
                        <a:pt x="850953" y="150413"/>
                      </a:cubicBezTo>
                      <a:cubicBezTo>
                        <a:pt x="910959" y="234422"/>
                        <a:pt x="921912" y="421443"/>
                        <a:pt x="864096" y="504452"/>
                      </a:cubicBezTo>
                      <a:cubicBezTo>
                        <a:pt x="806280" y="587461"/>
                        <a:pt x="590265" y="580121"/>
                        <a:pt x="504056" y="648467"/>
                      </a:cubicBezTo>
                      <a:cubicBezTo>
                        <a:pt x="417847" y="716813"/>
                        <a:pt x="405780" y="880311"/>
                        <a:pt x="346844" y="914526"/>
                      </a:cubicBezTo>
                      <a:cubicBezTo>
                        <a:pt x="287908" y="948741"/>
                        <a:pt x="210444" y="923383"/>
                        <a:pt x="150437" y="853756"/>
                      </a:cubicBezTo>
                      <a:cubicBezTo>
                        <a:pt x="89041" y="806156"/>
                        <a:pt x="0" y="638137"/>
                        <a:pt x="0" y="504453"/>
                      </a:cubicBezTo>
                      <a:lnTo>
                        <a:pt x="0" y="504452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719E00"/>
                    </a:gs>
                    <a:gs pos="100000">
                      <a:srgbClr val="96D2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65" name="Freeform 5"/>
                <p:cNvSpPr>
                  <a:spLocks/>
                </p:cNvSpPr>
                <p:nvPr/>
              </p:nvSpPr>
              <p:spPr bwMode="auto">
                <a:xfrm>
                  <a:off x="2982053" y="2092303"/>
                  <a:ext cx="839480" cy="434891"/>
                </a:xfrm>
                <a:custGeom>
                  <a:avLst/>
                  <a:gdLst/>
                  <a:ahLst/>
                  <a:cxnLst>
                    <a:cxn ang="0">
                      <a:pos x="3372" y="72"/>
                    </a:cxn>
                    <a:cxn ang="0">
                      <a:pos x="3294" y="276"/>
                    </a:cxn>
                    <a:cxn ang="0">
                      <a:pos x="3194" y="468"/>
                    </a:cxn>
                    <a:cxn ang="0">
                      <a:pos x="3072" y="644"/>
                    </a:cxn>
                    <a:cxn ang="0">
                      <a:pos x="2932" y="804"/>
                    </a:cxn>
                    <a:cxn ang="0">
                      <a:pos x="2774" y="946"/>
                    </a:cxn>
                    <a:cxn ang="0">
                      <a:pos x="2598" y="1068"/>
                    </a:cxn>
                    <a:cxn ang="0">
                      <a:pos x="2410" y="1168"/>
                    </a:cxn>
                    <a:cxn ang="0">
                      <a:pos x="2208" y="1244"/>
                    </a:cxn>
                    <a:cxn ang="0">
                      <a:pos x="1996" y="1294"/>
                    </a:cxn>
                    <a:cxn ang="0">
                      <a:pos x="1774" y="1318"/>
                    </a:cxn>
                    <a:cxn ang="0">
                      <a:pos x="1624" y="1318"/>
                    </a:cxn>
                    <a:cxn ang="0">
                      <a:pos x="1402" y="1294"/>
                    </a:cxn>
                    <a:cxn ang="0">
                      <a:pos x="1190" y="1244"/>
                    </a:cxn>
                    <a:cxn ang="0">
                      <a:pos x="988" y="1168"/>
                    </a:cxn>
                    <a:cxn ang="0">
                      <a:pos x="800" y="1068"/>
                    </a:cxn>
                    <a:cxn ang="0">
                      <a:pos x="624" y="946"/>
                    </a:cxn>
                    <a:cxn ang="0">
                      <a:pos x="466" y="804"/>
                    </a:cxn>
                    <a:cxn ang="0">
                      <a:pos x="324" y="644"/>
                    </a:cxn>
                    <a:cxn ang="0">
                      <a:pos x="204" y="468"/>
                    </a:cxn>
                    <a:cxn ang="0">
                      <a:pos x="104" y="276"/>
                    </a:cxn>
                    <a:cxn ang="0">
                      <a:pos x="26" y="72"/>
                    </a:cxn>
                    <a:cxn ang="0">
                      <a:pos x="6" y="0"/>
                    </a:cxn>
                    <a:cxn ang="0">
                      <a:pos x="0" y="130"/>
                    </a:cxn>
                    <a:cxn ang="0">
                      <a:pos x="10" y="306"/>
                    </a:cxn>
                    <a:cxn ang="0">
                      <a:pos x="54" y="562"/>
                    </a:cxn>
                    <a:cxn ang="0">
                      <a:pos x="134" y="802"/>
                    </a:cxn>
                    <a:cxn ang="0">
                      <a:pos x="246" y="1026"/>
                    </a:cxn>
                    <a:cxn ang="0">
                      <a:pos x="388" y="1228"/>
                    </a:cxn>
                    <a:cxn ang="0">
                      <a:pos x="556" y="1408"/>
                    </a:cxn>
                    <a:cxn ang="0">
                      <a:pos x="750" y="1562"/>
                    </a:cxn>
                    <a:cxn ang="0">
                      <a:pos x="962" y="1688"/>
                    </a:cxn>
                    <a:cxn ang="0">
                      <a:pos x="1194" y="1780"/>
                    </a:cxn>
                    <a:cxn ang="0">
                      <a:pos x="1440" y="1838"/>
                    </a:cxn>
                    <a:cxn ang="0">
                      <a:pos x="1698" y="1858"/>
                    </a:cxn>
                    <a:cxn ang="0">
                      <a:pos x="1872" y="1850"/>
                    </a:cxn>
                    <a:cxn ang="0">
                      <a:pos x="2124" y="1804"/>
                    </a:cxn>
                    <a:cxn ang="0">
                      <a:pos x="2360" y="1722"/>
                    </a:cxn>
                    <a:cxn ang="0">
                      <a:pos x="2580" y="1608"/>
                    </a:cxn>
                    <a:cxn ang="0">
                      <a:pos x="2778" y="1464"/>
                    </a:cxn>
                    <a:cxn ang="0">
                      <a:pos x="2956" y="1292"/>
                    </a:cxn>
                    <a:cxn ang="0">
                      <a:pos x="3106" y="1096"/>
                    </a:cxn>
                    <a:cxn ang="0">
                      <a:pos x="3230" y="878"/>
                    </a:cxn>
                    <a:cxn ang="0">
                      <a:pos x="3320" y="644"/>
                    </a:cxn>
                    <a:cxn ang="0">
                      <a:pos x="3378" y="392"/>
                    </a:cxn>
                    <a:cxn ang="0">
                      <a:pos x="3396" y="130"/>
                    </a:cxn>
                    <a:cxn ang="0">
                      <a:pos x="3392" y="0"/>
                    </a:cxn>
                    <a:cxn ang="0">
                      <a:pos x="3392" y="2"/>
                    </a:cxn>
                  </a:cxnLst>
                  <a:rect l="0" t="0" r="r" b="b"/>
                  <a:pathLst>
                    <a:path w="3396" h="1858">
                      <a:moveTo>
                        <a:pt x="3392" y="2"/>
                      </a:moveTo>
                      <a:lnTo>
                        <a:pt x="3392" y="2"/>
                      </a:lnTo>
                      <a:lnTo>
                        <a:pt x="3372" y="72"/>
                      </a:lnTo>
                      <a:lnTo>
                        <a:pt x="3348" y="142"/>
                      </a:lnTo>
                      <a:lnTo>
                        <a:pt x="3322" y="210"/>
                      </a:lnTo>
                      <a:lnTo>
                        <a:pt x="3294" y="276"/>
                      </a:lnTo>
                      <a:lnTo>
                        <a:pt x="3264" y="342"/>
                      </a:lnTo>
                      <a:lnTo>
                        <a:pt x="3230" y="406"/>
                      </a:lnTo>
                      <a:lnTo>
                        <a:pt x="3194" y="468"/>
                      </a:lnTo>
                      <a:lnTo>
                        <a:pt x="3156" y="528"/>
                      </a:lnTo>
                      <a:lnTo>
                        <a:pt x="3116" y="588"/>
                      </a:lnTo>
                      <a:lnTo>
                        <a:pt x="3072" y="644"/>
                      </a:lnTo>
                      <a:lnTo>
                        <a:pt x="3028" y="700"/>
                      </a:lnTo>
                      <a:lnTo>
                        <a:pt x="2980" y="752"/>
                      </a:lnTo>
                      <a:lnTo>
                        <a:pt x="2932" y="804"/>
                      </a:lnTo>
                      <a:lnTo>
                        <a:pt x="2880" y="854"/>
                      </a:lnTo>
                      <a:lnTo>
                        <a:pt x="2828" y="900"/>
                      </a:lnTo>
                      <a:lnTo>
                        <a:pt x="2774" y="946"/>
                      </a:lnTo>
                      <a:lnTo>
                        <a:pt x="2716" y="988"/>
                      </a:lnTo>
                      <a:lnTo>
                        <a:pt x="2658" y="1030"/>
                      </a:lnTo>
                      <a:lnTo>
                        <a:pt x="2598" y="1068"/>
                      </a:lnTo>
                      <a:lnTo>
                        <a:pt x="2536" y="1102"/>
                      </a:lnTo>
                      <a:lnTo>
                        <a:pt x="2474" y="1136"/>
                      </a:lnTo>
                      <a:lnTo>
                        <a:pt x="2410" y="1168"/>
                      </a:lnTo>
                      <a:lnTo>
                        <a:pt x="2344" y="1196"/>
                      </a:lnTo>
                      <a:lnTo>
                        <a:pt x="2276" y="1220"/>
                      </a:lnTo>
                      <a:lnTo>
                        <a:pt x="2208" y="1244"/>
                      </a:lnTo>
                      <a:lnTo>
                        <a:pt x="2138" y="1264"/>
                      </a:lnTo>
                      <a:lnTo>
                        <a:pt x="2068" y="1280"/>
                      </a:lnTo>
                      <a:lnTo>
                        <a:pt x="1996" y="1294"/>
                      </a:lnTo>
                      <a:lnTo>
                        <a:pt x="1922" y="1306"/>
                      </a:lnTo>
                      <a:lnTo>
                        <a:pt x="1848" y="1314"/>
                      </a:lnTo>
                      <a:lnTo>
                        <a:pt x="1774" y="1318"/>
                      </a:lnTo>
                      <a:lnTo>
                        <a:pt x="1698" y="1320"/>
                      </a:lnTo>
                      <a:lnTo>
                        <a:pt x="1698" y="1320"/>
                      </a:lnTo>
                      <a:lnTo>
                        <a:pt x="1624" y="1318"/>
                      </a:lnTo>
                      <a:lnTo>
                        <a:pt x="1548" y="1314"/>
                      </a:lnTo>
                      <a:lnTo>
                        <a:pt x="1474" y="1306"/>
                      </a:lnTo>
                      <a:lnTo>
                        <a:pt x="1402" y="1294"/>
                      </a:lnTo>
                      <a:lnTo>
                        <a:pt x="1330" y="1280"/>
                      </a:lnTo>
                      <a:lnTo>
                        <a:pt x="1260" y="1264"/>
                      </a:lnTo>
                      <a:lnTo>
                        <a:pt x="1190" y="1244"/>
                      </a:lnTo>
                      <a:lnTo>
                        <a:pt x="1122" y="1220"/>
                      </a:lnTo>
                      <a:lnTo>
                        <a:pt x="1054" y="1196"/>
                      </a:lnTo>
                      <a:lnTo>
                        <a:pt x="988" y="1168"/>
                      </a:lnTo>
                      <a:lnTo>
                        <a:pt x="924" y="1136"/>
                      </a:lnTo>
                      <a:lnTo>
                        <a:pt x="860" y="1102"/>
                      </a:lnTo>
                      <a:lnTo>
                        <a:pt x="800" y="1068"/>
                      </a:lnTo>
                      <a:lnTo>
                        <a:pt x="740" y="1030"/>
                      </a:lnTo>
                      <a:lnTo>
                        <a:pt x="680" y="988"/>
                      </a:lnTo>
                      <a:lnTo>
                        <a:pt x="624" y="946"/>
                      </a:lnTo>
                      <a:lnTo>
                        <a:pt x="570" y="900"/>
                      </a:lnTo>
                      <a:lnTo>
                        <a:pt x="516" y="854"/>
                      </a:lnTo>
                      <a:lnTo>
                        <a:pt x="466" y="804"/>
                      </a:lnTo>
                      <a:lnTo>
                        <a:pt x="416" y="752"/>
                      </a:lnTo>
                      <a:lnTo>
                        <a:pt x="370" y="700"/>
                      </a:lnTo>
                      <a:lnTo>
                        <a:pt x="324" y="644"/>
                      </a:lnTo>
                      <a:lnTo>
                        <a:pt x="282" y="588"/>
                      </a:lnTo>
                      <a:lnTo>
                        <a:pt x="242" y="528"/>
                      </a:lnTo>
                      <a:lnTo>
                        <a:pt x="204" y="468"/>
                      </a:lnTo>
                      <a:lnTo>
                        <a:pt x="168" y="406"/>
                      </a:lnTo>
                      <a:lnTo>
                        <a:pt x="134" y="342"/>
                      </a:lnTo>
                      <a:lnTo>
                        <a:pt x="104" y="276"/>
                      </a:lnTo>
                      <a:lnTo>
                        <a:pt x="74" y="210"/>
                      </a:lnTo>
                      <a:lnTo>
                        <a:pt x="50" y="142"/>
                      </a:lnTo>
                      <a:lnTo>
                        <a:pt x="26" y="72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64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218"/>
                      </a:lnTo>
                      <a:lnTo>
                        <a:pt x="10" y="306"/>
                      </a:lnTo>
                      <a:lnTo>
                        <a:pt x="20" y="392"/>
                      </a:lnTo>
                      <a:lnTo>
                        <a:pt x="36" y="478"/>
                      </a:lnTo>
                      <a:lnTo>
                        <a:pt x="54" y="562"/>
                      </a:lnTo>
                      <a:lnTo>
                        <a:pt x="76" y="644"/>
                      </a:lnTo>
                      <a:lnTo>
                        <a:pt x="104" y="724"/>
                      </a:lnTo>
                      <a:lnTo>
                        <a:pt x="134" y="802"/>
                      </a:lnTo>
                      <a:lnTo>
                        <a:pt x="168" y="878"/>
                      </a:lnTo>
                      <a:lnTo>
                        <a:pt x="206" y="954"/>
                      </a:lnTo>
                      <a:lnTo>
                        <a:pt x="246" y="1026"/>
                      </a:lnTo>
                      <a:lnTo>
                        <a:pt x="290" y="1096"/>
                      </a:lnTo>
                      <a:lnTo>
                        <a:pt x="338" y="1164"/>
                      </a:lnTo>
                      <a:lnTo>
                        <a:pt x="388" y="1228"/>
                      </a:lnTo>
                      <a:lnTo>
                        <a:pt x="442" y="1292"/>
                      </a:lnTo>
                      <a:lnTo>
                        <a:pt x="498" y="1352"/>
                      </a:lnTo>
                      <a:lnTo>
                        <a:pt x="556" y="1408"/>
                      </a:lnTo>
                      <a:lnTo>
                        <a:pt x="618" y="1464"/>
                      </a:lnTo>
                      <a:lnTo>
                        <a:pt x="682" y="1514"/>
                      </a:lnTo>
                      <a:lnTo>
                        <a:pt x="750" y="1562"/>
                      </a:lnTo>
                      <a:lnTo>
                        <a:pt x="818" y="1608"/>
                      </a:lnTo>
                      <a:lnTo>
                        <a:pt x="890" y="1650"/>
                      </a:lnTo>
                      <a:lnTo>
                        <a:pt x="962" y="1688"/>
                      </a:lnTo>
                      <a:lnTo>
                        <a:pt x="1038" y="1722"/>
                      </a:lnTo>
                      <a:lnTo>
                        <a:pt x="1114" y="1754"/>
                      </a:lnTo>
                      <a:lnTo>
                        <a:pt x="1194" y="1780"/>
                      </a:lnTo>
                      <a:lnTo>
                        <a:pt x="1274" y="1804"/>
                      </a:lnTo>
                      <a:lnTo>
                        <a:pt x="1356" y="1822"/>
                      </a:lnTo>
                      <a:lnTo>
                        <a:pt x="1440" y="1838"/>
                      </a:lnTo>
                      <a:lnTo>
                        <a:pt x="1526" y="1850"/>
                      </a:lnTo>
                      <a:lnTo>
                        <a:pt x="1612" y="1856"/>
                      </a:lnTo>
                      <a:lnTo>
                        <a:pt x="1698" y="1858"/>
                      </a:lnTo>
                      <a:lnTo>
                        <a:pt x="1698" y="1858"/>
                      </a:lnTo>
                      <a:lnTo>
                        <a:pt x="1786" y="1856"/>
                      </a:lnTo>
                      <a:lnTo>
                        <a:pt x="1872" y="1850"/>
                      </a:lnTo>
                      <a:lnTo>
                        <a:pt x="1958" y="1838"/>
                      </a:lnTo>
                      <a:lnTo>
                        <a:pt x="2040" y="1822"/>
                      </a:lnTo>
                      <a:lnTo>
                        <a:pt x="2124" y="1804"/>
                      </a:lnTo>
                      <a:lnTo>
                        <a:pt x="2204" y="1780"/>
                      </a:lnTo>
                      <a:lnTo>
                        <a:pt x="2282" y="1754"/>
                      </a:lnTo>
                      <a:lnTo>
                        <a:pt x="2360" y="1722"/>
                      </a:lnTo>
                      <a:lnTo>
                        <a:pt x="2434" y="1688"/>
                      </a:lnTo>
                      <a:lnTo>
                        <a:pt x="2508" y="1650"/>
                      </a:lnTo>
                      <a:lnTo>
                        <a:pt x="2580" y="1608"/>
                      </a:lnTo>
                      <a:lnTo>
                        <a:pt x="2648" y="1562"/>
                      </a:lnTo>
                      <a:lnTo>
                        <a:pt x="2714" y="1514"/>
                      </a:lnTo>
                      <a:lnTo>
                        <a:pt x="2778" y="1464"/>
                      </a:lnTo>
                      <a:lnTo>
                        <a:pt x="2840" y="1408"/>
                      </a:lnTo>
                      <a:lnTo>
                        <a:pt x="2900" y="1352"/>
                      </a:lnTo>
                      <a:lnTo>
                        <a:pt x="2956" y="1292"/>
                      </a:lnTo>
                      <a:lnTo>
                        <a:pt x="3010" y="1228"/>
                      </a:lnTo>
                      <a:lnTo>
                        <a:pt x="3060" y="1164"/>
                      </a:lnTo>
                      <a:lnTo>
                        <a:pt x="3106" y="1096"/>
                      </a:lnTo>
                      <a:lnTo>
                        <a:pt x="3152" y="1026"/>
                      </a:lnTo>
                      <a:lnTo>
                        <a:pt x="3192" y="954"/>
                      </a:lnTo>
                      <a:lnTo>
                        <a:pt x="3230" y="878"/>
                      </a:lnTo>
                      <a:lnTo>
                        <a:pt x="3264" y="802"/>
                      </a:lnTo>
                      <a:lnTo>
                        <a:pt x="3294" y="724"/>
                      </a:lnTo>
                      <a:lnTo>
                        <a:pt x="3320" y="644"/>
                      </a:lnTo>
                      <a:lnTo>
                        <a:pt x="3344" y="562"/>
                      </a:lnTo>
                      <a:lnTo>
                        <a:pt x="3362" y="478"/>
                      </a:lnTo>
                      <a:lnTo>
                        <a:pt x="3378" y="392"/>
                      </a:lnTo>
                      <a:lnTo>
                        <a:pt x="3388" y="306"/>
                      </a:lnTo>
                      <a:lnTo>
                        <a:pt x="3394" y="218"/>
                      </a:lnTo>
                      <a:lnTo>
                        <a:pt x="3396" y="130"/>
                      </a:lnTo>
                      <a:lnTo>
                        <a:pt x="3396" y="130"/>
                      </a:lnTo>
                      <a:lnTo>
                        <a:pt x="3396" y="64"/>
                      </a:lnTo>
                      <a:lnTo>
                        <a:pt x="3392" y="0"/>
                      </a:lnTo>
                      <a:lnTo>
                        <a:pt x="3392" y="0"/>
                      </a:lnTo>
                      <a:lnTo>
                        <a:pt x="3392" y="2"/>
                      </a:lnTo>
                      <a:lnTo>
                        <a:pt x="3392" y="2"/>
                      </a:lnTo>
                      <a:close/>
                    </a:path>
                  </a:pathLst>
                </a:custGeom>
                <a:solidFill>
                  <a:srgbClr val="FFFFFF">
                    <a:alpha val="2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66" name="Freeform 9"/>
                <p:cNvSpPr>
                  <a:spLocks/>
                </p:cNvSpPr>
                <p:nvPr/>
              </p:nvSpPr>
              <p:spPr bwMode="auto">
                <a:xfrm rot="182993">
                  <a:off x="2978188" y="2054005"/>
                  <a:ext cx="305387" cy="404457"/>
                </a:xfrm>
                <a:custGeom>
                  <a:avLst/>
                  <a:gdLst/>
                  <a:ahLst/>
                  <a:cxnLst>
                    <a:cxn ang="0">
                      <a:pos x="564" y="1416"/>
                    </a:cxn>
                    <a:cxn ang="0">
                      <a:pos x="564" y="1416"/>
                    </a:cxn>
                    <a:cxn ang="0">
                      <a:pos x="502" y="1354"/>
                    </a:cxn>
                    <a:cxn ang="0">
                      <a:pos x="440" y="1290"/>
                    </a:cxn>
                    <a:cxn ang="0">
                      <a:pos x="384" y="1224"/>
                    </a:cxn>
                    <a:cxn ang="0">
                      <a:pos x="330" y="1154"/>
                    </a:cxn>
                    <a:cxn ang="0">
                      <a:pos x="280" y="1080"/>
                    </a:cxn>
                    <a:cxn ang="0">
                      <a:pos x="234" y="1004"/>
                    </a:cxn>
                    <a:cxn ang="0">
                      <a:pos x="192" y="926"/>
                    </a:cxn>
                    <a:cxn ang="0">
                      <a:pos x="152" y="846"/>
                    </a:cxn>
                    <a:cxn ang="0">
                      <a:pos x="118" y="762"/>
                    </a:cxn>
                    <a:cxn ang="0">
                      <a:pos x="88" y="678"/>
                    </a:cxn>
                    <a:cxn ang="0">
                      <a:pos x="62" y="590"/>
                    </a:cxn>
                    <a:cxn ang="0">
                      <a:pos x="50" y="546"/>
                    </a:cxn>
                    <a:cxn ang="0">
                      <a:pos x="40" y="502"/>
                    </a:cxn>
                    <a:cxn ang="0">
                      <a:pos x="30" y="456"/>
                    </a:cxn>
                    <a:cxn ang="0">
                      <a:pos x="22" y="410"/>
                    </a:cxn>
                    <a:cxn ang="0">
                      <a:pos x="16" y="364"/>
                    </a:cxn>
                    <a:cxn ang="0">
                      <a:pos x="10" y="318"/>
                    </a:cxn>
                    <a:cxn ang="0">
                      <a:pos x="6" y="272"/>
                    </a:cxn>
                    <a:cxn ang="0">
                      <a:pos x="4" y="224"/>
                    </a:cxn>
                    <a:cxn ang="0">
                      <a:pos x="2" y="176"/>
                    </a:cxn>
                    <a:cxn ang="0">
                      <a:pos x="0" y="130"/>
                    </a:cxn>
                    <a:cxn ang="0">
                      <a:pos x="0" y="130"/>
                    </a:cxn>
                    <a:cxn ang="0">
                      <a:pos x="2" y="64"/>
                    </a:cxn>
                    <a:cxn ang="0">
                      <a:pos x="6" y="0"/>
                    </a:cxn>
                    <a:cxn ang="0">
                      <a:pos x="6" y="0"/>
                    </a:cxn>
                    <a:cxn ang="0">
                      <a:pos x="6" y="2"/>
                    </a:cxn>
                    <a:cxn ang="0">
                      <a:pos x="6" y="2"/>
                    </a:cxn>
                    <a:cxn ang="0">
                      <a:pos x="32" y="90"/>
                    </a:cxn>
                    <a:cxn ang="0">
                      <a:pos x="62" y="178"/>
                    </a:cxn>
                    <a:cxn ang="0">
                      <a:pos x="96" y="262"/>
                    </a:cxn>
                    <a:cxn ang="0">
                      <a:pos x="136" y="344"/>
                    </a:cxn>
                    <a:cxn ang="0">
                      <a:pos x="178" y="424"/>
                    </a:cxn>
                    <a:cxn ang="0">
                      <a:pos x="224" y="502"/>
                    </a:cxn>
                    <a:cxn ang="0">
                      <a:pos x="274" y="578"/>
                    </a:cxn>
                    <a:cxn ang="0">
                      <a:pos x="328" y="650"/>
                    </a:cxn>
                    <a:cxn ang="0">
                      <a:pos x="386" y="718"/>
                    </a:cxn>
                    <a:cxn ang="0">
                      <a:pos x="446" y="784"/>
                    </a:cxn>
                    <a:cxn ang="0">
                      <a:pos x="510" y="848"/>
                    </a:cxn>
                    <a:cxn ang="0">
                      <a:pos x="576" y="906"/>
                    </a:cxn>
                    <a:cxn ang="0">
                      <a:pos x="646" y="962"/>
                    </a:cxn>
                    <a:cxn ang="0">
                      <a:pos x="718" y="1016"/>
                    </a:cxn>
                    <a:cxn ang="0">
                      <a:pos x="794" y="1064"/>
                    </a:cxn>
                    <a:cxn ang="0">
                      <a:pos x="872" y="1110"/>
                    </a:cxn>
                    <a:cxn ang="0">
                      <a:pos x="564" y="1416"/>
                    </a:cxn>
                  </a:cxnLst>
                  <a:rect l="0" t="0" r="r" b="b"/>
                  <a:pathLst>
                    <a:path w="872" h="1416">
                      <a:moveTo>
                        <a:pt x="564" y="1416"/>
                      </a:moveTo>
                      <a:lnTo>
                        <a:pt x="564" y="1416"/>
                      </a:lnTo>
                      <a:lnTo>
                        <a:pt x="502" y="1354"/>
                      </a:lnTo>
                      <a:lnTo>
                        <a:pt x="440" y="1290"/>
                      </a:lnTo>
                      <a:lnTo>
                        <a:pt x="384" y="1224"/>
                      </a:lnTo>
                      <a:lnTo>
                        <a:pt x="330" y="1154"/>
                      </a:lnTo>
                      <a:lnTo>
                        <a:pt x="280" y="1080"/>
                      </a:lnTo>
                      <a:lnTo>
                        <a:pt x="234" y="1004"/>
                      </a:lnTo>
                      <a:lnTo>
                        <a:pt x="192" y="926"/>
                      </a:lnTo>
                      <a:lnTo>
                        <a:pt x="152" y="846"/>
                      </a:lnTo>
                      <a:lnTo>
                        <a:pt x="118" y="762"/>
                      </a:lnTo>
                      <a:lnTo>
                        <a:pt x="88" y="678"/>
                      </a:lnTo>
                      <a:lnTo>
                        <a:pt x="62" y="590"/>
                      </a:lnTo>
                      <a:lnTo>
                        <a:pt x="50" y="546"/>
                      </a:lnTo>
                      <a:lnTo>
                        <a:pt x="40" y="502"/>
                      </a:lnTo>
                      <a:lnTo>
                        <a:pt x="30" y="456"/>
                      </a:lnTo>
                      <a:lnTo>
                        <a:pt x="22" y="410"/>
                      </a:lnTo>
                      <a:lnTo>
                        <a:pt x="16" y="364"/>
                      </a:lnTo>
                      <a:lnTo>
                        <a:pt x="10" y="318"/>
                      </a:lnTo>
                      <a:lnTo>
                        <a:pt x="6" y="272"/>
                      </a:lnTo>
                      <a:lnTo>
                        <a:pt x="4" y="224"/>
                      </a:lnTo>
                      <a:lnTo>
                        <a:pt x="2" y="176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6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32" y="90"/>
                      </a:lnTo>
                      <a:lnTo>
                        <a:pt x="62" y="178"/>
                      </a:lnTo>
                      <a:lnTo>
                        <a:pt x="96" y="262"/>
                      </a:lnTo>
                      <a:lnTo>
                        <a:pt x="136" y="344"/>
                      </a:lnTo>
                      <a:lnTo>
                        <a:pt x="178" y="424"/>
                      </a:lnTo>
                      <a:lnTo>
                        <a:pt x="224" y="502"/>
                      </a:lnTo>
                      <a:lnTo>
                        <a:pt x="274" y="578"/>
                      </a:lnTo>
                      <a:lnTo>
                        <a:pt x="328" y="650"/>
                      </a:lnTo>
                      <a:lnTo>
                        <a:pt x="386" y="718"/>
                      </a:lnTo>
                      <a:lnTo>
                        <a:pt x="446" y="784"/>
                      </a:lnTo>
                      <a:lnTo>
                        <a:pt x="510" y="848"/>
                      </a:lnTo>
                      <a:lnTo>
                        <a:pt x="576" y="906"/>
                      </a:lnTo>
                      <a:lnTo>
                        <a:pt x="646" y="962"/>
                      </a:lnTo>
                      <a:lnTo>
                        <a:pt x="718" y="1016"/>
                      </a:lnTo>
                      <a:lnTo>
                        <a:pt x="794" y="1064"/>
                      </a:lnTo>
                      <a:lnTo>
                        <a:pt x="872" y="1110"/>
                      </a:lnTo>
                      <a:lnTo>
                        <a:pt x="564" y="1416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719E00"/>
                    </a:gs>
                    <a:gs pos="100000">
                      <a:srgbClr val="96D200">
                        <a:alpha val="0"/>
                      </a:srgbClr>
                    </a:gs>
                  </a:gsLst>
                  <a:lin ang="4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71" name="Freeform 9"/>
                <p:cNvSpPr>
                  <a:spLocks/>
                </p:cNvSpPr>
                <p:nvPr/>
              </p:nvSpPr>
              <p:spPr bwMode="auto">
                <a:xfrm rot="3320087">
                  <a:off x="2874343" y="1898799"/>
                  <a:ext cx="548126" cy="465179"/>
                </a:xfrm>
                <a:custGeom>
                  <a:avLst/>
                  <a:gdLst/>
                  <a:ahLst/>
                  <a:cxnLst>
                    <a:cxn ang="0">
                      <a:pos x="564" y="1416"/>
                    </a:cxn>
                    <a:cxn ang="0">
                      <a:pos x="564" y="1416"/>
                    </a:cxn>
                    <a:cxn ang="0">
                      <a:pos x="502" y="1354"/>
                    </a:cxn>
                    <a:cxn ang="0">
                      <a:pos x="440" y="1290"/>
                    </a:cxn>
                    <a:cxn ang="0">
                      <a:pos x="384" y="1224"/>
                    </a:cxn>
                    <a:cxn ang="0">
                      <a:pos x="330" y="1154"/>
                    </a:cxn>
                    <a:cxn ang="0">
                      <a:pos x="280" y="1080"/>
                    </a:cxn>
                    <a:cxn ang="0">
                      <a:pos x="234" y="1004"/>
                    </a:cxn>
                    <a:cxn ang="0">
                      <a:pos x="192" y="926"/>
                    </a:cxn>
                    <a:cxn ang="0">
                      <a:pos x="152" y="846"/>
                    </a:cxn>
                    <a:cxn ang="0">
                      <a:pos x="118" y="762"/>
                    </a:cxn>
                    <a:cxn ang="0">
                      <a:pos x="88" y="678"/>
                    </a:cxn>
                    <a:cxn ang="0">
                      <a:pos x="62" y="590"/>
                    </a:cxn>
                    <a:cxn ang="0">
                      <a:pos x="50" y="546"/>
                    </a:cxn>
                    <a:cxn ang="0">
                      <a:pos x="40" y="502"/>
                    </a:cxn>
                    <a:cxn ang="0">
                      <a:pos x="30" y="456"/>
                    </a:cxn>
                    <a:cxn ang="0">
                      <a:pos x="22" y="410"/>
                    </a:cxn>
                    <a:cxn ang="0">
                      <a:pos x="16" y="364"/>
                    </a:cxn>
                    <a:cxn ang="0">
                      <a:pos x="10" y="318"/>
                    </a:cxn>
                    <a:cxn ang="0">
                      <a:pos x="6" y="272"/>
                    </a:cxn>
                    <a:cxn ang="0">
                      <a:pos x="4" y="224"/>
                    </a:cxn>
                    <a:cxn ang="0">
                      <a:pos x="2" y="176"/>
                    </a:cxn>
                    <a:cxn ang="0">
                      <a:pos x="0" y="130"/>
                    </a:cxn>
                    <a:cxn ang="0">
                      <a:pos x="0" y="130"/>
                    </a:cxn>
                    <a:cxn ang="0">
                      <a:pos x="2" y="64"/>
                    </a:cxn>
                    <a:cxn ang="0">
                      <a:pos x="6" y="0"/>
                    </a:cxn>
                    <a:cxn ang="0">
                      <a:pos x="6" y="0"/>
                    </a:cxn>
                    <a:cxn ang="0">
                      <a:pos x="6" y="2"/>
                    </a:cxn>
                    <a:cxn ang="0">
                      <a:pos x="6" y="2"/>
                    </a:cxn>
                    <a:cxn ang="0">
                      <a:pos x="32" y="90"/>
                    </a:cxn>
                    <a:cxn ang="0">
                      <a:pos x="62" y="178"/>
                    </a:cxn>
                    <a:cxn ang="0">
                      <a:pos x="96" y="262"/>
                    </a:cxn>
                    <a:cxn ang="0">
                      <a:pos x="136" y="344"/>
                    </a:cxn>
                    <a:cxn ang="0">
                      <a:pos x="178" y="424"/>
                    </a:cxn>
                    <a:cxn ang="0">
                      <a:pos x="224" y="502"/>
                    </a:cxn>
                    <a:cxn ang="0">
                      <a:pos x="274" y="578"/>
                    </a:cxn>
                    <a:cxn ang="0">
                      <a:pos x="328" y="650"/>
                    </a:cxn>
                    <a:cxn ang="0">
                      <a:pos x="386" y="718"/>
                    </a:cxn>
                    <a:cxn ang="0">
                      <a:pos x="446" y="784"/>
                    </a:cxn>
                    <a:cxn ang="0">
                      <a:pos x="510" y="848"/>
                    </a:cxn>
                    <a:cxn ang="0">
                      <a:pos x="576" y="906"/>
                    </a:cxn>
                    <a:cxn ang="0">
                      <a:pos x="646" y="962"/>
                    </a:cxn>
                    <a:cxn ang="0">
                      <a:pos x="718" y="1016"/>
                    </a:cxn>
                    <a:cxn ang="0">
                      <a:pos x="794" y="1064"/>
                    </a:cxn>
                    <a:cxn ang="0">
                      <a:pos x="872" y="1110"/>
                    </a:cxn>
                    <a:cxn ang="0">
                      <a:pos x="564" y="1416"/>
                    </a:cxn>
                  </a:cxnLst>
                  <a:rect l="0" t="0" r="r" b="b"/>
                  <a:pathLst>
                    <a:path w="872" h="1416">
                      <a:moveTo>
                        <a:pt x="564" y="1416"/>
                      </a:moveTo>
                      <a:lnTo>
                        <a:pt x="564" y="1416"/>
                      </a:lnTo>
                      <a:lnTo>
                        <a:pt x="502" y="1354"/>
                      </a:lnTo>
                      <a:lnTo>
                        <a:pt x="440" y="1290"/>
                      </a:lnTo>
                      <a:lnTo>
                        <a:pt x="384" y="1224"/>
                      </a:lnTo>
                      <a:lnTo>
                        <a:pt x="330" y="1154"/>
                      </a:lnTo>
                      <a:lnTo>
                        <a:pt x="280" y="1080"/>
                      </a:lnTo>
                      <a:lnTo>
                        <a:pt x="234" y="1004"/>
                      </a:lnTo>
                      <a:lnTo>
                        <a:pt x="192" y="926"/>
                      </a:lnTo>
                      <a:lnTo>
                        <a:pt x="152" y="846"/>
                      </a:lnTo>
                      <a:lnTo>
                        <a:pt x="118" y="762"/>
                      </a:lnTo>
                      <a:lnTo>
                        <a:pt x="88" y="678"/>
                      </a:lnTo>
                      <a:lnTo>
                        <a:pt x="62" y="590"/>
                      </a:lnTo>
                      <a:lnTo>
                        <a:pt x="50" y="546"/>
                      </a:lnTo>
                      <a:lnTo>
                        <a:pt x="40" y="502"/>
                      </a:lnTo>
                      <a:lnTo>
                        <a:pt x="30" y="456"/>
                      </a:lnTo>
                      <a:lnTo>
                        <a:pt x="22" y="410"/>
                      </a:lnTo>
                      <a:lnTo>
                        <a:pt x="16" y="364"/>
                      </a:lnTo>
                      <a:lnTo>
                        <a:pt x="10" y="318"/>
                      </a:lnTo>
                      <a:lnTo>
                        <a:pt x="6" y="272"/>
                      </a:lnTo>
                      <a:lnTo>
                        <a:pt x="4" y="224"/>
                      </a:lnTo>
                      <a:lnTo>
                        <a:pt x="2" y="176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6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32" y="90"/>
                      </a:lnTo>
                      <a:lnTo>
                        <a:pt x="62" y="178"/>
                      </a:lnTo>
                      <a:lnTo>
                        <a:pt x="96" y="262"/>
                      </a:lnTo>
                      <a:lnTo>
                        <a:pt x="136" y="344"/>
                      </a:lnTo>
                      <a:lnTo>
                        <a:pt x="178" y="424"/>
                      </a:lnTo>
                      <a:lnTo>
                        <a:pt x="224" y="502"/>
                      </a:lnTo>
                      <a:lnTo>
                        <a:pt x="274" y="578"/>
                      </a:lnTo>
                      <a:lnTo>
                        <a:pt x="328" y="650"/>
                      </a:lnTo>
                      <a:lnTo>
                        <a:pt x="386" y="718"/>
                      </a:lnTo>
                      <a:lnTo>
                        <a:pt x="446" y="784"/>
                      </a:lnTo>
                      <a:lnTo>
                        <a:pt x="510" y="848"/>
                      </a:lnTo>
                      <a:lnTo>
                        <a:pt x="576" y="906"/>
                      </a:lnTo>
                      <a:lnTo>
                        <a:pt x="646" y="962"/>
                      </a:lnTo>
                      <a:lnTo>
                        <a:pt x="718" y="1016"/>
                      </a:lnTo>
                      <a:lnTo>
                        <a:pt x="794" y="1064"/>
                      </a:lnTo>
                      <a:lnTo>
                        <a:pt x="872" y="1110"/>
                      </a:lnTo>
                      <a:lnTo>
                        <a:pt x="564" y="1416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719E00"/>
                    </a:gs>
                    <a:gs pos="100000">
                      <a:srgbClr val="96D200">
                        <a:alpha val="0"/>
                      </a:srgbClr>
                    </a:gs>
                  </a:gsLst>
                  <a:lin ang="4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72" name="타원 71"/>
                <p:cNvSpPr/>
                <p:nvPr/>
              </p:nvSpPr>
              <p:spPr>
                <a:xfrm rot="10800000">
                  <a:off x="2983715" y="1701466"/>
                  <a:ext cx="830109" cy="837490"/>
                </a:xfrm>
                <a:prstGeom prst="ellipse">
                  <a:avLst/>
                </a:prstGeom>
                <a:solidFill>
                  <a:srgbClr val="719E00"/>
                </a:solidFill>
                <a:ln>
                  <a:noFill/>
                </a:ln>
                <a:scene3d>
                  <a:camera prst="orthographicFront"/>
                  <a:lightRig rig="flat" dir="t"/>
                </a:scene3d>
                <a:sp3d contourW="12700" prstMaterial="clear">
                  <a:bevelT w="254000" prst="relaxedInset"/>
                  <a:contourClr>
                    <a:srgbClr val="719E00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59" name="TextBox 58"/>
              <p:cNvSpPr txBox="1"/>
              <p:nvPr/>
            </p:nvSpPr>
            <p:spPr>
              <a:xfrm>
                <a:off x="3956969" y="2447060"/>
                <a:ext cx="123566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신청서</a:t>
                </a:r>
                <a:endParaRPr lang="en-US" altLang="ko-KR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제출</a:t>
                </a:r>
                <a:endParaRPr lang="en-US" altLang="ko-KR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0" name="타원 59"/>
              <p:cNvSpPr/>
              <p:nvPr/>
            </p:nvSpPr>
            <p:spPr>
              <a:xfrm flipH="1">
                <a:off x="4094210" y="2183798"/>
                <a:ext cx="439049" cy="4390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40" y="1320378"/>
            <a:ext cx="6810701" cy="326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62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8713091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28" name="순서도: 대체 처리 27"/>
          <p:cNvSpPr/>
          <p:nvPr/>
        </p:nvSpPr>
        <p:spPr>
          <a:xfrm>
            <a:off x="3921610" y="1975353"/>
            <a:ext cx="1080000" cy="180000"/>
          </a:xfrm>
          <a:prstGeom prst="flowChartAlternateProcess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타원 3"/>
          <p:cNvSpPr/>
          <p:nvPr/>
        </p:nvSpPr>
        <p:spPr>
          <a:xfrm>
            <a:off x="3667594" y="3944104"/>
            <a:ext cx="604182" cy="7920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662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6769100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일자리창출</a:t>
            </a:r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0" name="순서도: 대체 처리 9"/>
          <p:cNvSpPr/>
          <p:nvPr/>
        </p:nvSpPr>
        <p:spPr>
          <a:xfrm>
            <a:off x="971600" y="4116875"/>
            <a:ext cx="936104" cy="20169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순서도: 대체 처리 12"/>
          <p:cNvSpPr/>
          <p:nvPr/>
        </p:nvSpPr>
        <p:spPr>
          <a:xfrm>
            <a:off x="5580112" y="3996125"/>
            <a:ext cx="352970" cy="20169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6" name="직선 화살표 연결선 15"/>
          <p:cNvCxnSpPr>
            <a:stCxn id="10" idx="3"/>
            <a:endCxn id="13" idx="1"/>
          </p:cNvCxnSpPr>
          <p:nvPr/>
        </p:nvCxnSpPr>
        <p:spPr>
          <a:xfrm flipV="1">
            <a:off x="1907704" y="4096974"/>
            <a:ext cx="3672408" cy="120750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164288" y="2132856"/>
            <a:ext cx="1872208" cy="4535438"/>
          </a:xfrm>
        </p:spPr>
        <p:txBody>
          <a:bodyPr/>
          <a:lstStyle/>
          <a:p>
            <a:r>
              <a:rPr lang="ko-KR" altLang="en-US" dirty="0"/>
              <a:t>지정신청 </a:t>
            </a:r>
            <a:r>
              <a:rPr lang="en-US" altLang="ko-KR" dirty="0"/>
              <a:t>&gt; </a:t>
            </a:r>
            <a:r>
              <a:rPr lang="ko-KR" altLang="en-US" dirty="0"/>
              <a:t>일자리창출사업 신청조회</a:t>
            </a:r>
          </a:p>
        </p:txBody>
      </p:sp>
    </p:spTree>
    <p:extLst>
      <p:ext uri="{BB962C8B-B14F-4D97-AF65-F5344CB8AC3E}">
        <p14:creationId xmlns:p14="http://schemas.microsoft.com/office/powerpoint/2010/main" val="112662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19306"/>
            <a:ext cx="6769100" cy="5549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일자리창출</a:t>
            </a:r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기업정보는 자동적으로 입력됩니다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사업신청서</a:t>
            </a:r>
            <a:r>
              <a:rPr lang="en-US" altLang="ko-KR" dirty="0"/>
              <a:t>, </a:t>
            </a:r>
            <a:r>
              <a:rPr lang="ko-KR" altLang="en-US" dirty="0"/>
              <a:t>구비서류 첨부</a:t>
            </a:r>
            <a:r>
              <a:rPr lang="en-US" altLang="ko-KR" dirty="0"/>
              <a:t>, </a:t>
            </a:r>
            <a:r>
              <a:rPr lang="ko-KR" altLang="en-US" dirty="0"/>
              <a:t>종전 재정지원사업 </a:t>
            </a:r>
            <a:r>
              <a:rPr lang="ko-KR" altLang="en-US" dirty="0" smtClean="0"/>
              <a:t>참여여부의 내용을 입력합니다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22" name="순서도: 대체 처리 21"/>
          <p:cNvSpPr/>
          <p:nvPr/>
        </p:nvSpPr>
        <p:spPr>
          <a:xfrm>
            <a:off x="971600" y="4054644"/>
            <a:ext cx="1102999" cy="233276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순서도: 대체 처리 22"/>
          <p:cNvSpPr/>
          <p:nvPr/>
        </p:nvSpPr>
        <p:spPr>
          <a:xfrm>
            <a:off x="2122584" y="2372120"/>
            <a:ext cx="3744416" cy="432048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4" name="순서도: 대체 처리 23"/>
          <p:cNvSpPr/>
          <p:nvPr/>
        </p:nvSpPr>
        <p:spPr>
          <a:xfrm>
            <a:off x="2074599" y="4941168"/>
            <a:ext cx="4081577" cy="288032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2662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19306"/>
            <a:ext cx="6769100" cy="5549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일자리창출</a:t>
            </a:r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[</a:t>
            </a:r>
            <a:r>
              <a:rPr lang="ko-KR" altLang="en-US" dirty="0" smtClean="0"/>
              <a:t>사업 신청서</a:t>
            </a:r>
            <a:r>
              <a:rPr lang="en-US" altLang="ko-KR" dirty="0" smtClean="0"/>
              <a:t>]</a:t>
            </a:r>
            <a:r>
              <a:rPr lang="ko-KR" altLang="en-US" dirty="0" smtClean="0"/>
              <a:t>탭에서 신청서 내용을 입력합니다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임시저장 </a:t>
            </a:r>
            <a:r>
              <a:rPr lang="en-US" altLang="ko-KR" dirty="0"/>
              <a:t>: </a:t>
            </a:r>
            <a:r>
              <a:rPr lang="ko-KR" altLang="en-US" dirty="0"/>
              <a:t>현재까지 작성하 내용이 </a:t>
            </a:r>
            <a:r>
              <a:rPr lang="ko-KR" altLang="en-US" dirty="0" smtClean="0"/>
              <a:t>임시저장 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ko-KR" altLang="en-US" dirty="0"/>
              <a:t>신청서 제출 </a:t>
            </a:r>
            <a:r>
              <a:rPr lang="en-US" altLang="ko-KR" dirty="0"/>
              <a:t>: </a:t>
            </a:r>
            <a:r>
              <a:rPr lang="ko-KR" altLang="en-US" dirty="0"/>
              <a:t>현재까지 작성한 내용으로 신청서가 </a:t>
            </a:r>
            <a:r>
              <a:rPr lang="ko-KR" altLang="en-US" dirty="0" smtClean="0"/>
              <a:t>제출됩니다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ko-KR" altLang="en-US" dirty="0"/>
              <a:t>취소 </a:t>
            </a:r>
            <a:r>
              <a:rPr lang="en-US" altLang="ko-KR" dirty="0"/>
              <a:t>: </a:t>
            </a:r>
            <a:r>
              <a:rPr lang="ko-KR" altLang="en-US" dirty="0"/>
              <a:t>신청서 작성을 중지하고 공모목록으로 </a:t>
            </a:r>
            <a:r>
              <a:rPr lang="ko-KR" altLang="en-US" dirty="0" smtClean="0"/>
              <a:t>돌아갑니다</a:t>
            </a:r>
            <a:r>
              <a:rPr lang="en-US" altLang="ko-KR" dirty="0" smtClean="0"/>
              <a:t>.</a:t>
            </a: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grpSp>
        <p:nvGrpSpPr>
          <p:cNvPr id="2" name="그룹 13"/>
          <p:cNvGrpSpPr/>
          <p:nvPr/>
        </p:nvGrpSpPr>
        <p:grpSpPr>
          <a:xfrm>
            <a:off x="1907704" y="2420888"/>
            <a:ext cx="4608513" cy="2241723"/>
            <a:chOff x="2784264" y="2870435"/>
            <a:chExt cx="5228889" cy="2621091"/>
          </a:xfrm>
        </p:grpSpPr>
        <p:sp>
          <p:nvSpPr>
            <p:cNvPr id="11" name="순서도: 대체 처리 10"/>
            <p:cNvSpPr/>
            <p:nvPr/>
          </p:nvSpPr>
          <p:spPr>
            <a:xfrm>
              <a:off x="2784264" y="2870435"/>
              <a:ext cx="5228888" cy="813876"/>
            </a:xfrm>
            <a:prstGeom prst="flowChartAlternateProcess">
              <a:avLst/>
            </a:prstGeom>
            <a:noFill/>
            <a:ln w="158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" name="순서도: 대체 처리 11"/>
            <p:cNvSpPr/>
            <p:nvPr/>
          </p:nvSpPr>
          <p:spPr>
            <a:xfrm>
              <a:off x="2784265" y="5059478"/>
              <a:ext cx="5228888" cy="432048"/>
            </a:xfrm>
            <a:prstGeom prst="flowChartAlternateProcess">
              <a:avLst/>
            </a:prstGeom>
            <a:noFill/>
            <a:ln w="158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0" name="순서도: 대체 처리 9"/>
          <p:cNvSpPr/>
          <p:nvPr/>
        </p:nvSpPr>
        <p:spPr>
          <a:xfrm>
            <a:off x="1043607" y="4107390"/>
            <a:ext cx="866057" cy="20169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순서도: 대체 처리 12"/>
          <p:cNvSpPr/>
          <p:nvPr/>
        </p:nvSpPr>
        <p:spPr>
          <a:xfrm>
            <a:off x="6228184" y="4077072"/>
            <a:ext cx="352970" cy="20169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3" cstate="print">
            <a:lum bright="10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648" y="2245056"/>
            <a:ext cx="5022969" cy="3888432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169086"/>
            <a:ext cx="3323129" cy="3450222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037" y="2802499"/>
            <a:ext cx="3670379" cy="3442453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24" name="순서도: 대체 처리 23"/>
          <p:cNvSpPr/>
          <p:nvPr/>
        </p:nvSpPr>
        <p:spPr>
          <a:xfrm>
            <a:off x="5383866" y="6021163"/>
            <a:ext cx="1298550" cy="223789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2662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일자리창출</a:t>
            </a:r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[</a:t>
            </a:r>
            <a:r>
              <a:rPr lang="ko-KR" altLang="en-US" dirty="0" smtClean="0"/>
              <a:t>구비서류 첨부</a:t>
            </a:r>
            <a:r>
              <a:rPr lang="en-US" altLang="ko-KR" dirty="0" smtClean="0"/>
              <a:t>] </a:t>
            </a:r>
            <a:r>
              <a:rPr lang="ko-KR" altLang="en-US" dirty="0" smtClean="0"/>
              <a:t>탭에서 신청서에 필요한 첨부파일을 입력합니다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[</a:t>
            </a:r>
            <a:r>
              <a:rPr lang="ko-KR" altLang="en-US" dirty="0" err="1" smtClean="0"/>
              <a:t>원클릭구비서류제출</a:t>
            </a:r>
            <a:r>
              <a:rPr lang="ko-KR" altLang="en-US" dirty="0" smtClean="0"/>
              <a:t> 사이트 열기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6769100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482" y="1243138"/>
            <a:ext cx="5061586" cy="530834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1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2914693" y="4561933"/>
            <a:ext cx="1586422" cy="4320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위쪽 화살표 1"/>
          <p:cNvSpPr/>
          <p:nvPr/>
        </p:nvSpPr>
        <p:spPr>
          <a:xfrm>
            <a:off x="3420995" y="4893094"/>
            <a:ext cx="576064" cy="576064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7961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구비서류</a:t>
            </a:r>
            <a:r>
              <a:rPr lang="en-US" altLang="ko-KR" dirty="0"/>
              <a:t> </a:t>
            </a:r>
            <a:r>
              <a:rPr lang="ko-KR" altLang="en-US" dirty="0" smtClean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최초설치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06488"/>
            <a:ext cx="8857108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3131840" y="4857771"/>
            <a:ext cx="864096" cy="6576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84392" y="2564905"/>
            <a:ext cx="2520056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928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구비서류</a:t>
            </a:r>
            <a:r>
              <a:rPr lang="en-US" altLang="ko-KR" dirty="0"/>
              <a:t> </a:t>
            </a:r>
            <a:r>
              <a:rPr lang="ko-KR" altLang="en-US" dirty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로그인</a:t>
            </a:r>
            <a:r>
              <a:rPr lang="en-US" altLang="ko-KR" dirty="0" smtClean="0"/>
              <a:t>(</a:t>
            </a:r>
            <a:r>
              <a:rPr lang="ko-KR" altLang="en-US" dirty="0" smtClean="0"/>
              <a:t>신규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43819"/>
            <a:ext cx="8857108" cy="5453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5004048" y="3212976"/>
            <a:ext cx="3960440" cy="6576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657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구비서류</a:t>
            </a:r>
            <a:r>
              <a:rPr lang="en-US" altLang="ko-KR" dirty="0"/>
              <a:t> </a:t>
            </a:r>
            <a:r>
              <a:rPr lang="ko-KR" altLang="en-US" dirty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로그인</a:t>
            </a:r>
            <a:r>
              <a:rPr lang="en-US" altLang="ko-KR" dirty="0" smtClean="0"/>
              <a:t>(</a:t>
            </a:r>
            <a:r>
              <a:rPr lang="ko-KR" altLang="en-US" dirty="0" smtClean="0"/>
              <a:t>기존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8857107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0987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구비서류</a:t>
            </a:r>
            <a:r>
              <a:rPr lang="en-US" altLang="ko-KR" dirty="0"/>
              <a:t> </a:t>
            </a:r>
            <a:r>
              <a:rPr lang="ko-KR" altLang="en-US" dirty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서류제출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8857108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249938" y="3670902"/>
            <a:ext cx="1241941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왼쪽 화살표 1"/>
          <p:cNvSpPr/>
          <p:nvPr/>
        </p:nvSpPr>
        <p:spPr>
          <a:xfrm>
            <a:off x="3514398" y="3395809"/>
            <a:ext cx="1921698" cy="838218"/>
          </a:xfrm>
          <a:prstGeom prst="leftArrow">
            <a:avLst>
              <a:gd name="adj1" fmla="val 64408"/>
              <a:gd name="adj2" fmla="val 5000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err="1" smtClean="0"/>
              <a:t>표준제무제표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: 4</a:t>
            </a:r>
            <a:r>
              <a:rPr lang="ko-KR" altLang="en-US" sz="1200" dirty="0" err="1" smtClean="0"/>
              <a:t>년분</a:t>
            </a:r>
            <a:endParaRPr lang="en-US" altLang="ko-KR" sz="1200" dirty="0" smtClean="0"/>
          </a:p>
          <a:p>
            <a:pPr algn="ctr"/>
            <a:r>
              <a:rPr lang="ko-KR" altLang="en-US" sz="1200" dirty="0" err="1" smtClean="0"/>
              <a:t>그외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1</a:t>
            </a:r>
            <a:r>
              <a:rPr lang="ko-KR" altLang="en-US" sz="1200" dirty="0" err="1" smtClean="0"/>
              <a:t>년분</a:t>
            </a:r>
            <a:endParaRPr lang="en-US" altLang="ko-KR" sz="1200" dirty="0" smtClean="0"/>
          </a:p>
        </p:txBody>
      </p:sp>
    </p:spTree>
    <p:extLst>
      <p:ext uri="{BB962C8B-B14F-4D97-AF65-F5344CB8AC3E}">
        <p14:creationId xmlns:p14="http://schemas.microsoft.com/office/powerpoint/2010/main" val="52695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구비서류</a:t>
            </a:r>
            <a:r>
              <a:rPr lang="en-US" altLang="ko-KR" dirty="0"/>
              <a:t> </a:t>
            </a:r>
            <a:r>
              <a:rPr lang="ko-KR" altLang="en-US" dirty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서류확인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8857108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3492331" y="2780928"/>
            <a:ext cx="791638" cy="16561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8640676" y="5373216"/>
            <a:ext cx="395819" cy="12241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2832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일자리창출</a:t>
            </a:r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[</a:t>
            </a:r>
            <a:r>
              <a:rPr lang="ko-KR" altLang="en-US" dirty="0" err="1" smtClean="0"/>
              <a:t>원클릭구비서류</a:t>
            </a:r>
            <a:r>
              <a:rPr lang="ko-KR" altLang="en-US" dirty="0" smtClean="0"/>
              <a:t> 가져오기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/>
              <a:t> </a:t>
            </a:r>
            <a:r>
              <a:rPr lang="ko-KR" altLang="en-US" dirty="0" smtClean="0"/>
              <a:t>가져올 첨부서류가 많을 경우 시간이 </a:t>
            </a:r>
            <a:r>
              <a:rPr lang="ko-KR" altLang="en-US" dirty="0" err="1" smtClean="0"/>
              <a:t>소요될수</a:t>
            </a:r>
            <a:r>
              <a:rPr lang="ko-KR" altLang="en-US" dirty="0" smtClean="0"/>
              <a:t> 있습니다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6769100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482" y="1243138"/>
            <a:ext cx="5061586" cy="530834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1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4281722" y="4561933"/>
            <a:ext cx="1251187" cy="4320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위쪽 화살표 15"/>
          <p:cNvSpPr/>
          <p:nvPr/>
        </p:nvSpPr>
        <p:spPr>
          <a:xfrm>
            <a:off x="4619283" y="4893094"/>
            <a:ext cx="576064" cy="576064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780928"/>
            <a:ext cx="2905125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8836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일자리창출</a:t>
            </a:r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 smtClean="0"/>
              <a:t>화면에 가져온 구비서류 목록을 </a:t>
            </a:r>
            <a:r>
              <a:rPr lang="ko-KR" altLang="en-US" dirty="0" err="1" smtClean="0"/>
              <a:t>조회할수</a:t>
            </a:r>
            <a:r>
              <a:rPr lang="ko-KR" altLang="en-US" dirty="0" smtClean="0"/>
              <a:t> 있습니다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첨부된 구비서류는 </a:t>
            </a:r>
            <a:r>
              <a:rPr lang="en-US" altLang="ko-KR" dirty="0" smtClean="0"/>
              <a:t>[</a:t>
            </a:r>
            <a:r>
              <a:rPr lang="ko-KR" altLang="en-US" dirty="0" smtClean="0"/>
              <a:t>임시저장</a:t>
            </a:r>
            <a:r>
              <a:rPr lang="en-US" altLang="ko-KR" dirty="0" smtClean="0"/>
              <a:t>], [</a:t>
            </a:r>
            <a:r>
              <a:rPr lang="ko-KR" altLang="en-US" dirty="0" smtClean="0"/>
              <a:t>신청서제출</a:t>
            </a:r>
            <a:r>
              <a:rPr lang="en-US" altLang="ko-KR" dirty="0" smtClean="0"/>
              <a:t>] </a:t>
            </a:r>
            <a:r>
              <a:rPr lang="ko-KR" altLang="en-US" dirty="0" smtClean="0"/>
              <a:t>이후 내용을 확인 </a:t>
            </a:r>
            <a:r>
              <a:rPr lang="ko-KR" altLang="en-US" dirty="0" err="1" smtClean="0"/>
              <a:t>할수</a:t>
            </a:r>
            <a:r>
              <a:rPr lang="ko-KR" altLang="en-US" dirty="0" smtClean="0"/>
              <a:t> 있습니다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6769100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288" y="1494882"/>
            <a:ext cx="4965040" cy="48965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1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530018" y="4663235"/>
            <a:ext cx="4608512" cy="17281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560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일자리창출</a:t>
            </a:r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[</a:t>
            </a:r>
            <a:r>
              <a:rPr lang="ko-KR" altLang="en-US" dirty="0" smtClean="0"/>
              <a:t>유급근로자명부</a:t>
            </a:r>
            <a:r>
              <a:rPr lang="en-US" altLang="ko-KR" dirty="0" smtClean="0"/>
              <a:t>]</a:t>
            </a:r>
            <a:r>
              <a:rPr lang="ko-KR" altLang="en-US" dirty="0" smtClean="0"/>
              <a:t>탭을 선택합니다</a:t>
            </a:r>
            <a:r>
              <a:rPr lang="en-US" altLang="ko-KR" dirty="0" smtClean="0"/>
              <a:t>.</a:t>
            </a:r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 :</a:t>
            </a:r>
          </a:p>
          <a:p>
            <a:pPr algn="l"/>
            <a:r>
              <a:rPr lang="ko-KR" altLang="en-US" b="1" dirty="0">
                <a:solidFill>
                  <a:srgbClr val="FFFF00"/>
                </a:solidFill>
              </a:rPr>
              <a:t>유급근로자명부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6769100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489" y="4720770"/>
            <a:ext cx="543694" cy="236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0754" y="4728028"/>
            <a:ext cx="1595261" cy="234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2987824" y="4581128"/>
            <a:ext cx="930560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6635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일자리창출</a:t>
            </a:r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 smtClean="0"/>
              <a:t>유급근로자를 추가 등록 하려면 화면 오른쪽의 </a:t>
            </a:r>
            <a:r>
              <a:rPr lang="en-US" altLang="ko-KR" dirty="0" smtClean="0"/>
              <a:t>[</a:t>
            </a:r>
            <a:r>
              <a:rPr lang="ko-KR" altLang="en-US" dirty="0" smtClean="0"/>
              <a:t>추가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/>
              <a:t>유급근로자를 </a:t>
            </a:r>
            <a:r>
              <a:rPr lang="ko-KR" altLang="en-US" dirty="0" smtClean="0"/>
              <a:t>삭제하려면 </a:t>
            </a:r>
            <a:r>
              <a:rPr lang="ko-KR" altLang="en-US" dirty="0"/>
              <a:t>화면 </a:t>
            </a:r>
            <a:r>
              <a:rPr lang="ko-KR" altLang="en-US" dirty="0" smtClean="0"/>
              <a:t>오</a:t>
            </a:r>
            <a:r>
              <a:rPr lang="ko-KR" altLang="en-US" dirty="0"/>
              <a:t>른</a:t>
            </a:r>
            <a:r>
              <a:rPr lang="ko-KR" altLang="en-US" dirty="0" smtClean="0"/>
              <a:t>쪽의 </a:t>
            </a:r>
            <a:r>
              <a:rPr lang="en-US" altLang="ko-KR" dirty="0" smtClean="0"/>
              <a:t>[</a:t>
            </a:r>
            <a:r>
              <a:rPr lang="ko-KR" altLang="en-US" dirty="0" smtClean="0"/>
              <a:t>삭제</a:t>
            </a:r>
            <a:r>
              <a:rPr lang="en-US" altLang="ko-KR" dirty="0" smtClean="0"/>
              <a:t>] </a:t>
            </a:r>
            <a:r>
              <a:rPr lang="ko-KR" altLang="en-US" dirty="0"/>
              <a:t>버튼을 클릭합니다</a:t>
            </a:r>
            <a:r>
              <a:rPr lang="en-US" altLang="ko-KR" dirty="0"/>
              <a:t>.</a:t>
            </a:r>
          </a:p>
          <a:p>
            <a:endParaRPr lang="en-US" altLang="ko-KR" dirty="0" smtClean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 :</a:t>
            </a:r>
          </a:p>
          <a:p>
            <a:pPr algn="l"/>
            <a:r>
              <a:rPr lang="ko-KR" altLang="en-US" b="1" dirty="0">
                <a:solidFill>
                  <a:srgbClr val="FFFF00"/>
                </a:solidFill>
              </a:rPr>
              <a:t>유급근로자명부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6769100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489" y="4720770"/>
            <a:ext cx="543694" cy="236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0754" y="4728028"/>
            <a:ext cx="1595261" cy="234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2987824" y="4581128"/>
            <a:ext cx="930560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36" y="2132856"/>
            <a:ext cx="6115935" cy="41191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1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5436096" y="3068960"/>
            <a:ext cx="930560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738" y="3953358"/>
            <a:ext cx="5076312" cy="69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5927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일자리창출</a:t>
            </a:r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 smtClean="0"/>
              <a:t>등록할 유급근로자가 많을 경우 왼쪽의 </a:t>
            </a:r>
            <a:r>
              <a:rPr lang="en-US" altLang="ko-KR" dirty="0" smtClean="0"/>
              <a:t>[</a:t>
            </a:r>
            <a:r>
              <a:rPr lang="ko-KR" altLang="en-US" dirty="0" smtClean="0"/>
              <a:t>업로드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endParaRPr lang="en-US" altLang="ko-KR" dirty="0" smtClean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 :</a:t>
            </a:r>
          </a:p>
          <a:p>
            <a:pPr algn="l"/>
            <a:r>
              <a:rPr lang="ko-KR" altLang="en-US" b="1" dirty="0">
                <a:solidFill>
                  <a:srgbClr val="FFFF00"/>
                </a:solidFill>
              </a:rPr>
              <a:t>유급근로자명부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6769100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489" y="4720770"/>
            <a:ext cx="543694" cy="236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0754" y="4728028"/>
            <a:ext cx="1595261" cy="234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2987824" y="4581128"/>
            <a:ext cx="930560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36" y="2132856"/>
            <a:ext cx="6115935" cy="41191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1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755576" y="3212976"/>
            <a:ext cx="648072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738" y="3953358"/>
            <a:ext cx="5076312" cy="69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8337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일자리창출</a:t>
            </a:r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 smtClean="0"/>
              <a:t>화면안내에 따라 엑셀파일을 업로드 합니다</a:t>
            </a:r>
            <a:r>
              <a:rPr lang="en-US" altLang="ko-KR" dirty="0" smtClean="0"/>
              <a:t>.</a:t>
            </a:r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 :</a:t>
            </a:r>
          </a:p>
          <a:p>
            <a:pPr algn="l"/>
            <a:r>
              <a:rPr lang="ko-KR" altLang="en-US" b="1" dirty="0">
                <a:solidFill>
                  <a:srgbClr val="FFFF00"/>
                </a:solidFill>
              </a:rPr>
              <a:t>유급근로자명부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6769100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489" y="4720770"/>
            <a:ext cx="543694" cy="236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0754" y="4728028"/>
            <a:ext cx="1595261" cy="234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2987824" y="4581128"/>
            <a:ext cx="930560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36" y="2132856"/>
            <a:ext cx="6115935" cy="41191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1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755576" y="3212976"/>
            <a:ext cx="648072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738" y="3953358"/>
            <a:ext cx="5076312" cy="69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780928"/>
            <a:ext cx="5072633" cy="3306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423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6769100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일자리창출</a:t>
            </a:r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[</a:t>
            </a:r>
            <a:r>
              <a:rPr lang="ko-KR" altLang="en-US" dirty="0" smtClean="0"/>
              <a:t>종전 재정지원사업 참여여부</a:t>
            </a:r>
            <a:r>
              <a:rPr lang="en-US" altLang="ko-KR" dirty="0" smtClean="0"/>
              <a:t>] </a:t>
            </a:r>
            <a:r>
              <a:rPr lang="ko-KR" altLang="en-US" dirty="0" smtClean="0"/>
              <a:t>탭에서 과거 </a:t>
            </a:r>
            <a:r>
              <a:rPr lang="ko-KR" altLang="en-US" dirty="0" err="1" smtClean="0"/>
              <a:t>사회적기업</a:t>
            </a:r>
            <a:r>
              <a:rPr lang="ko-KR" altLang="en-US" dirty="0" smtClean="0"/>
              <a:t> 지원 등에 지원했거나 참여했던 이력을 입력합니다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임시저장 </a:t>
            </a:r>
            <a:r>
              <a:rPr lang="en-US" altLang="ko-KR" dirty="0"/>
              <a:t>: </a:t>
            </a:r>
            <a:r>
              <a:rPr lang="ko-KR" altLang="en-US" dirty="0"/>
              <a:t>현재까지 작성하 내용이 </a:t>
            </a:r>
            <a:r>
              <a:rPr lang="ko-KR" altLang="en-US" dirty="0" smtClean="0"/>
              <a:t>임시저장 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신청서 제출 </a:t>
            </a:r>
            <a:r>
              <a:rPr lang="en-US" altLang="ko-KR" dirty="0"/>
              <a:t>: </a:t>
            </a:r>
            <a:r>
              <a:rPr lang="ko-KR" altLang="en-US" dirty="0"/>
              <a:t>현재까지 작성한 내용으로 신청서가 제출됩니다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취소 </a:t>
            </a:r>
            <a:r>
              <a:rPr lang="en-US" altLang="ko-KR" dirty="0"/>
              <a:t>: </a:t>
            </a:r>
            <a:r>
              <a:rPr lang="ko-KR" altLang="en-US" dirty="0"/>
              <a:t>신청서 작성을 중지하고 공모목록으로 돌아갑니다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 smtClean="0"/>
              <a:t>일자리창출</a:t>
            </a:r>
            <a:r>
              <a:rPr lang="en-US" altLang="ko-KR" dirty="0" smtClean="0"/>
              <a:t>(</a:t>
            </a:r>
            <a:r>
              <a:rPr lang="ko-KR" altLang="en-US" dirty="0" smtClean="0"/>
              <a:t>신청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744" y="2245056"/>
            <a:ext cx="4526456" cy="4087789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20" name="순서도: 대체 처리 19"/>
          <p:cNvSpPr/>
          <p:nvPr/>
        </p:nvSpPr>
        <p:spPr>
          <a:xfrm>
            <a:off x="4792218" y="6073795"/>
            <a:ext cx="1600078" cy="262491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602" y="2270096"/>
            <a:ext cx="607875" cy="179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477" y="2262146"/>
            <a:ext cx="919163" cy="187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515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일자리창출</a:t>
            </a:r>
          </a:p>
        </p:txBody>
      </p:sp>
      <p:grpSp>
        <p:nvGrpSpPr>
          <p:cNvPr id="92" name="그룹 91"/>
          <p:cNvGrpSpPr/>
          <p:nvPr/>
        </p:nvGrpSpPr>
        <p:grpSpPr>
          <a:xfrm>
            <a:off x="356049" y="2506006"/>
            <a:ext cx="8608439" cy="1643074"/>
            <a:chOff x="500065" y="2506006"/>
            <a:chExt cx="8608439" cy="1643074"/>
          </a:xfrm>
        </p:grpSpPr>
        <p:grpSp>
          <p:nvGrpSpPr>
            <p:cNvPr id="18" name="그룹 54"/>
            <p:cNvGrpSpPr/>
            <p:nvPr/>
          </p:nvGrpSpPr>
          <p:grpSpPr>
            <a:xfrm>
              <a:off x="4499992" y="2506006"/>
              <a:ext cx="1955599" cy="1643074"/>
              <a:chOff x="4902417" y="1714488"/>
              <a:chExt cx="1955599" cy="1643074"/>
            </a:xfrm>
          </p:grpSpPr>
          <p:sp>
            <p:nvSpPr>
              <p:cNvPr id="20" name="Freeform 19"/>
              <p:cNvSpPr>
                <a:spLocks/>
              </p:cNvSpPr>
              <p:nvPr/>
            </p:nvSpPr>
            <p:spPr bwMode="auto">
              <a:xfrm>
                <a:off x="4902417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FFBC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3" name="Freeform 20"/>
              <p:cNvSpPr>
                <a:spLocks/>
              </p:cNvSpPr>
              <p:nvPr/>
            </p:nvSpPr>
            <p:spPr bwMode="auto">
              <a:xfrm>
                <a:off x="4940139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0">
                    <a:srgbClr val="FFE029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9" name="Freeform 21"/>
              <p:cNvSpPr>
                <a:spLocks/>
              </p:cNvSpPr>
              <p:nvPr/>
            </p:nvSpPr>
            <p:spPr bwMode="auto">
              <a:xfrm>
                <a:off x="5817676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0" name="Freeform 23"/>
              <p:cNvSpPr>
                <a:spLocks/>
              </p:cNvSpPr>
              <p:nvPr/>
            </p:nvSpPr>
            <p:spPr bwMode="auto">
              <a:xfrm>
                <a:off x="4956486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FFBC00">
                      <a:alpha val="50000"/>
                    </a:srgbClr>
                  </a:gs>
                  <a:gs pos="0">
                    <a:srgbClr val="FFE029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1" name="Freeform 25"/>
              <p:cNvSpPr>
                <a:spLocks/>
              </p:cNvSpPr>
              <p:nvPr/>
            </p:nvSpPr>
            <p:spPr bwMode="auto">
              <a:xfrm>
                <a:off x="5340194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2" name="타원 31"/>
              <p:cNvSpPr/>
              <p:nvPr/>
            </p:nvSpPr>
            <p:spPr>
              <a:xfrm rot="2248181">
                <a:off x="5771626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5491090" y="2324393"/>
                <a:ext cx="11009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검토보고서 송부</a:t>
                </a:r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34" name="Freeform 5"/>
              <p:cNvSpPr>
                <a:spLocks/>
              </p:cNvSpPr>
              <p:nvPr/>
            </p:nvSpPr>
            <p:spPr bwMode="auto">
              <a:xfrm rot="15743835">
                <a:off x="5824873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35" name="그룹 55"/>
            <p:cNvGrpSpPr/>
            <p:nvPr/>
          </p:nvGrpSpPr>
          <p:grpSpPr>
            <a:xfrm>
              <a:off x="3059832" y="2506006"/>
              <a:ext cx="1955599" cy="1643074"/>
              <a:chOff x="3274641" y="1714488"/>
              <a:chExt cx="1955599" cy="1643074"/>
            </a:xfrm>
          </p:grpSpPr>
          <p:sp>
            <p:nvSpPr>
              <p:cNvPr id="36" name="Freeform 19"/>
              <p:cNvSpPr>
                <a:spLocks/>
              </p:cNvSpPr>
              <p:nvPr/>
            </p:nvSpPr>
            <p:spPr bwMode="auto">
              <a:xfrm>
                <a:off x="3274641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7" name="Freeform 20"/>
              <p:cNvSpPr>
                <a:spLocks/>
              </p:cNvSpPr>
              <p:nvPr/>
            </p:nvSpPr>
            <p:spPr bwMode="auto">
              <a:xfrm>
                <a:off x="3312363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rgbClr val="96D20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8" name="Freeform 21"/>
              <p:cNvSpPr>
                <a:spLocks/>
              </p:cNvSpPr>
              <p:nvPr/>
            </p:nvSpPr>
            <p:spPr bwMode="auto">
              <a:xfrm>
                <a:off x="4189899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9" name="Freeform 23"/>
              <p:cNvSpPr>
                <a:spLocks/>
              </p:cNvSpPr>
              <p:nvPr/>
            </p:nvSpPr>
            <p:spPr bwMode="auto">
              <a:xfrm>
                <a:off x="3328709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719E00">
                      <a:alpha val="49804"/>
                    </a:srgbClr>
                  </a:gs>
                  <a:gs pos="0">
                    <a:srgbClr val="96D20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0" name="Freeform 25"/>
              <p:cNvSpPr>
                <a:spLocks/>
              </p:cNvSpPr>
              <p:nvPr/>
            </p:nvSpPr>
            <p:spPr bwMode="auto">
              <a:xfrm>
                <a:off x="3712418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1" name="타원 40"/>
              <p:cNvSpPr/>
              <p:nvPr/>
            </p:nvSpPr>
            <p:spPr>
              <a:xfrm rot="2248181">
                <a:off x="4143850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3801480" y="2387910"/>
                <a:ext cx="1229628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검토보고서작성</a:t>
                </a:r>
                <a:endParaRPr lang="ko-KR" altLang="en-US" sz="1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43" name="Freeform 5"/>
              <p:cNvSpPr>
                <a:spLocks/>
              </p:cNvSpPr>
              <p:nvPr/>
            </p:nvSpPr>
            <p:spPr bwMode="auto">
              <a:xfrm rot="15743835">
                <a:off x="4198875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44" name="그룹 56"/>
            <p:cNvGrpSpPr/>
            <p:nvPr/>
          </p:nvGrpSpPr>
          <p:grpSpPr>
            <a:xfrm>
              <a:off x="1608289" y="2506006"/>
              <a:ext cx="1955599" cy="1643074"/>
              <a:chOff x="1928794" y="1714488"/>
              <a:chExt cx="1955599" cy="1643074"/>
            </a:xfrm>
          </p:grpSpPr>
          <p:sp>
            <p:nvSpPr>
              <p:cNvPr id="45" name="Freeform 19"/>
              <p:cNvSpPr>
                <a:spLocks/>
              </p:cNvSpPr>
              <p:nvPr/>
            </p:nvSpPr>
            <p:spPr bwMode="auto">
              <a:xfrm>
                <a:off x="1928794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6" name="Freeform 20"/>
              <p:cNvSpPr>
                <a:spLocks/>
              </p:cNvSpPr>
              <p:nvPr/>
            </p:nvSpPr>
            <p:spPr bwMode="auto">
              <a:xfrm>
                <a:off x="1966516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7" name="Freeform 21"/>
              <p:cNvSpPr>
                <a:spLocks/>
              </p:cNvSpPr>
              <p:nvPr/>
            </p:nvSpPr>
            <p:spPr bwMode="auto">
              <a:xfrm>
                <a:off x="2844053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8" name="Freeform 23"/>
              <p:cNvSpPr>
                <a:spLocks/>
              </p:cNvSpPr>
              <p:nvPr/>
            </p:nvSpPr>
            <p:spPr bwMode="auto">
              <a:xfrm>
                <a:off x="1982862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70C0">
                      <a:alpha val="50000"/>
                    </a:srgbClr>
                  </a:gs>
                  <a:gs pos="0">
                    <a:srgbClr val="00B0F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9" name="Freeform 25"/>
              <p:cNvSpPr>
                <a:spLocks/>
              </p:cNvSpPr>
              <p:nvPr/>
            </p:nvSpPr>
            <p:spPr bwMode="auto">
              <a:xfrm>
                <a:off x="2366571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0" name="타원 49"/>
              <p:cNvSpPr/>
              <p:nvPr/>
            </p:nvSpPr>
            <p:spPr>
              <a:xfrm rot="2248181">
                <a:off x="2798004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2470962" y="2383148"/>
                <a:ext cx="110090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신청접수</a:t>
                </a:r>
                <a:endParaRPr lang="ko-KR" altLang="en-US" sz="1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grpSp>
            <p:nvGrpSpPr>
              <p:cNvPr id="52" name="그룹 23"/>
              <p:cNvGrpSpPr/>
              <p:nvPr/>
            </p:nvGrpSpPr>
            <p:grpSpPr>
              <a:xfrm rot="16200000">
                <a:off x="1985686" y="1946559"/>
                <a:ext cx="220931" cy="215035"/>
                <a:chOff x="4658414" y="2642922"/>
                <a:chExt cx="319782" cy="319782"/>
              </a:xfrm>
            </p:grpSpPr>
            <p:sp>
              <p:nvSpPr>
                <p:cNvPr id="54" name="타원 53"/>
                <p:cNvSpPr/>
                <p:nvPr/>
              </p:nvSpPr>
              <p:spPr>
                <a:xfrm>
                  <a:off x="4658414" y="2642922"/>
                  <a:ext cx="319782" cy="319782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  <p:sp>
              <p:nvSpPr>
                <p:cNvPr id="55" name="타원 54"/>
                <p:cNvSpPr/>
                <p:nvPr/>
              </p:nvSpPr>
              <p:spPr>
                <a:xfrm>
                  <a:off x="4688403" y="2817011"/>
                  <a:ext cx="96588" cy="96588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</p:grpSp>
          <p:sp>
            <p:nvSpPr>
              <p:cNvPr id="53" name="Freeform 5"/>
              <p:cNvSpPr>
                <a:spLocks/>
              </p:cNvSpPr>
              <p:nvPr/>
            </p:nvSpPr>
            <p:spPr bwMode="auto">
              <a:xfrm rot="15743835">
                <a:off x="2846886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56" name="그룹 81"/>
            <p:cNvGrpSpPr/>
            <p:nvPr/>
          </p:nvGrpSpPr>
          <p:grpSpPr>
            <a:xfrm>
              <a:off x="500065" y="2623390"/>
              <a:ext cx="1071539" cy="1525690"/>
              <a:chOff x="285750" y="2258059"/>
              <a:chExt cx="2126791" cy="3125260"/>
            </a:xfrm>
          </p:grpSpPr>
          <p:sp>
            <p:nvSpPr>
              <p:cNvPr id="57" name="Freeform 5"/>
              <p:cNvSpPr>
                <a:spLocks/>
              </p:cNvSpPr>
              <p:nvPr/>
            </p:nvSpPr>
            <p:spPr bwMode="auto">
              <a:xfrm>
                <a:off x="285750" y="2258059"/>
                <a:ext cx="2126791" cy="2713813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57000">
                    <a:srgbClr val="00B0F0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58" name="Freeform 9"/>
              <p:cNvSpPr>
                <a:spLocks/>
              </p:cNvSpPr>
              <p:nvPr/>
            </p:nvSpPr>
            <p:spPr bwMode="auto">
              <a:xfrm>
                <a:off x="614295" y="3749525"/>
                <a:ext cx="1469701" cy="950569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59" name="Freeform 9"/>
              <p:cNvSpPr>
                <a:spLocks/>
              </p:cNvSpPr>
              <p:nvPr/>
            </p:nvSpPr>
            <p:spPr bwMode="auto">
              <a:xfrm>
                <a:off x="783002" y="3828463"/>
                <a:ext cx="1132287" cy="762181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60" name="Freeform 19"/>
              <p:cNvSpPr>
                <a:spLocks/>
              </p:cNvSpPr>
              <p:nvPr/>
            </p:nvSpPr>
            <p:spPr bwMode="auto">
              <a:xfrm rot="5400000">
                <a:off x="1203312" y="4016830"/>
                <a:ext cx="291667" cy="238515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61" name="Freeform 20"/>
              <p:cNvSpPr>
                <a:spLocks/>
              </p:cNvSpPr>
              <p:nvPr/>
            </p:nvSpPr>
            <p:spPr bwMode="auto">
              <a:xfrm>
                <a:off x="948942" y="4976196"/>
                <a:ext cx="797599" cy="407123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0070C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62" name="Oval 9"/>
              <p:cNvSpPr>
                <a:spLocks noChangeArrowheads="1"/>
              </p:cNvSpPr>
              <p:nvPr/>
            </p:nvSpPr>
            <p:spPr bwMode="auto">
              <a:xfrm>
                <a:off x="717787" y="2371687"/>
                <a:ext cx="1262497" cy="1259044"/>
              </a:xfrm>
              <a:prstGeom prst="ellipse">
                <a:avLst/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63" name="Oval 10"/>
              <p:cNvSpPr>
                <a:spLocks noChangeArrowheads="1"/>
              </p:cNvSpPr>
              <p:nvPr/>
            </p:nvSpPr>
            <p:spPr bwMode="auto">
              <a:xfrm>
                <a:off x="723828" y="2377728"/>
                <a:ext cx="1249552" cy="1246963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64" name="Oval 11"/>
              <p:cNvSpPr>
                <a:spLocks noChangeArrowheads="1"/>
              </p:cNvSpPr>
              <p:nvPr/>
            </p:nvSpPr>
            <p:spPr bwMode="auto">
              <a:xfrm>
                <a:off x="740224" y="2394123"/>
                <a:ext cx="1216760" cy="1214171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00">
                  <a:solidFill>
                    <a:schemeClr val="lt1"/>
                  </a:solidFill>
                </a:endParaRPr>
              </a:p>
            </p:txBody>
          </p:sp>
          <p:sp>
            <p:nvSpPr>
              <p:cNvPr id="65" name="TextBox 64"/>
              <p:cNvSpPr txBox="1"/>
              <p:nvPr/>
            </p:nvSpPr>
            <p:spPr>
              <a:xfrm>
                <a:off x="467849" y="2602948"/>
                <a:ext cx="1764839" cy="8195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000" b="1" dirty="0">
                    <a:solidFill>
                      <a:srgbClr val="0E5494"/>
                    </a:solidFill>
                    <a:latin typeface="Arial" pitchFamily="34" charset="0"/>
                    <a:cs typeface="Arial" pitchFamily="34" charset="0"/>
                  </a:rPr>
                  <a:t>기초자치</a:t>
                </a:r>
                <a:endParaRPr lang="en-US" altLang="ko-KR" sz="1000" b="1" dirty="0">
                  <a:solidFill>
                    <a:srgbClr val="0E5494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000" b="1" dirty="0">
                    <a:solidFill>
                      <a:srgbClr val="0E5494"/>
                    </a:solidFill>
                    <a:latin typeface="Arial" pitchFamily="34" charset="0"/>
                    <a:cs typeface="Arial" pitchFamily="34" charset="0"/>
                  </a:rPr>
                  <a:t>단체담당자</a:t>
                </a:r>
                <a:endParaRPr lang="en-US" altLang="ko-KR" sz="1000" b="1" dirty="0">
                  <a:solidFill>
                    <a:srgbClr val="0E5494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66" name="그룹 151"/>
              <p:cNvGrpSpPr/>
              <p:nvPr/>
            </p:nvGrpSpPr>
            <p:grpSpPr>
              <a:xfrm>
                <a:off x="2004724" y="3454016"/>
                <a:ext cx="407036" cy="407032"/>
                <a:chOff x="4396665" y="2137416"/>
                <a:chExt cx="250239" cy="250239"/>
              </a:xfrm>
            </p:grpSpPr>
            <p:sp>
              <p:nvSpPr>
                <p:cNvPr id="67" name="타원 66"/>
                <p:cNvSpPr/>
                <p:nvPr/>
              </p:nvSpPr>
              <p:spPr>
                <a:xfrm>
                  <a:off x="4396665" y="2137416"/>
                  <a:ext cx="250239" cy="250239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/>
                </a:p>
              </p:txBody>
            </p:sp>
            <p:sp>
              <p:nvSpPr>
                <p:cNvPr id="68" name="타원 67"/>
                <p:cNvSpPr/>
                <p:nvPr/>
              </p:nvSpPr>
              <p:spPr>
                <a:xfrm>
                  <a:off x="4420132" y="2273646"/>
                  <a:ext cx="75583" cy="7558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/>
                </a:p>
              </p:txBody>
            </p:sp>
          </p:grpSp>
        </p:grpSp>
        <p:grpSp>
          <p:nvGrpSpPr>
            <p:cNvPr id="69" name="그룹 120"/>
            <p:cNvGrpSpPr/>
            <p:nvPr/>
          </p:nvGrpSpPr>
          <p:grpSpPr>
            <a:xfrm>
              <a:off x="6455571" y="2506006"/>
              <a:ext cx="1539982" cy="1563134"/>
              <a:chOff x="814602" y="2032899"/>
              <a:chExt cx="1539982" cy="1563134"/>
            </a:xfrm>
          </p:grpSpPr>
          <p:grpSp>
            <p:nvGrpSpPr>
              <p:cNvPr id="70" name="그룹 186"/>
              <p:cNvGrpSpPr/>
              <p:nvPr/>
            </p:nvGrpSpPr>
            <p:grpSpPr>
              <a:xfrm>
                <a:off x="819010" y="2032899"/>
                <a:ext cx="1535574" cy="1563134"/>
                <a:chOff x="3653835" y="3826122"/>
                <a:chExt cx="1163114" cy="1183994"/>
              </a:xfrm>
            </p:grpSpPr>
            <p:grpSp>
              <p:nvGrpSpPr>
                <p:cNvPr id="73" name="그룹 188"/>
                <p:cNvGrpSpPr/>
                <p:nvPr/>
              </p:nvGrpSpPr>
              <p:grpSpPr>
                <a:xfrm>
                  <a:off x="3653835" y="3826122"/>
                  <a:ext cx="1163114" cy="1183994"/>
                  <a:chOff x="384550" y="4301722"/>
                  <a:chExt cx="1163114" cy="1183994"/>
                </a:xfrm>
              </p:grpSpPr>
              <p:sp>
                <p:nvSpPr>
                  <p:cNvPr id="75" name="타원 74"/>
                  <p:cNvSpPr/>
                  <p:nvPr/>
                </p:nvSpPr>
                <p:spPr>
                  <a:xfrm>
                    <a:off x="395536" y="4301722"/>
                    <a:ext cx="1152128" cy="1152128"/>
                  </a:xfrm>
                  <a:prstGeom prst="ellipse">
                    <a:avLst/>
                  </a:prstGeom>
                  <a:gradFill>
                    <a:gsLst>
                      <a:gs pos="36000">
                        <a:srgbClr val="B4B4B4"/>
                      </a:gs>
                      <a:gs pos="49000">
                        <a:srgbClr val="EAEAEA"/>
                      </a:gs>
                      <a:gs pos="49000">
                        <a:srgbClr val="B4B4B4"/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76" name="타원 75"/>
                  <p:cNvSpPr/>
                  <p:nvPr/>
                </p:nvSpPr>
                <p:spPr>
                  <a:xfrm rot="10800000">
                    <a:off x="401624" y="4335622"/>
                    <a:ext cx="1139954" cy="1150094"/>
                  </a:xfrm>
                  <a:prstGeom prst="ellipse">
                    <a:avLst/>
                  </a:prstGeom>
                  <a:gradFill flip="none" rotWithShape="1">
                    <a:gsLst>
                      <a:gs pos="78000">
                        <a:schemeClr val="bg1">
                          <a:alpha val="0"/>
                        </a:schemeClr>
                      </a:gs>
                      <a:gs pos="10000">
                        <a:schemeClr val="bg1">
                          <a:alpha val="32000"/>
                        </a:schemeClr>
                      </a:gs>
                      <a:gs pos="100000">
                        <a:schemeClr val="bg1"/>
                      </a:gs>
                    </a:gsLst>
                    <a:path path="circle">
                      <a:fillToRect l="100000" b="100000"/>
                    </a:path>
                    <a:tileRect t="-100000" r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 sz="2000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77" name="타원 76"/>
                  <p:cNvSpPr/>
                  <p:nvPr/>
                </p:nvSpPr>
                <p:spPr>
                  <a:xfrm>
                    <a:off x="467544" y="4377767"/>
                    <a:ext cx="1008112" cy="1008112"/>
                  </a:xfrm>
                  <a:prstGeom prst="ellipse">
                    <a:avLst/>
                  </a:prstGeom>
                  <a:solidFill>
                    <a:srgbClr val="2FB0FF"/>
                  </a:solidFill>
                  <a:ln w="635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78" name="자유형 77"/>
                  <p:cNvSpPr/>
                  <p:nvPr/>
                </p:nvSpPr>
                <p:spPr>
                  <a:xfrm>
                    <a:off x="467544" y="4378992"/>
                    <a:ext cx="921912" cy="948741"/>
                  </a:xfrm>
                  <a:custGeom>
                    <a:avLst/>
                    <a:gdLst>
                      <a:gd name="connsiteX0" fmla="*/ 0 w 1008112"/>
                      <a:gd name="connsiteY0" fmla="*/ 504056 h 1008112"/>
                      <a:gd name="connsiteX1" fmla="*/ 147635 w 1008112"/>
                      <a:gd name="connsiteY1" fmla="*/ 147635 h 1008112"/>
                      <a:gd name="connsiteX2" fmla="*/ 504057 w 1008112"/>
                      <a:gd name="connsiteY2" fmla="*/ 1 h 1008112"/>
                      <a:gd name="connsiteX3" fmla="*/ 860478 w 1008112"/>
                      <a:gd name="connsiteY3" fmla="*/ 147636 h 1008112"/>
                      <a:gd name="connsiteX4" fmla="*/ 1008112 w 1008112"/>
                      <a:gd name="connsiteY4" fmla="*/ 504058 h 1008112"/>
                      <a:gd name="connsiteX5" fmla="*/ 860477 w 1008112"/>
                      <a:gd name="connsiteY5" fmla="*/ 860480 h 1008112"/>
                      <a:gd name="connsiteX6" fmla="*/ 504055 w 1008112"/>
                      <a:gd name="connsiteY6" fmla="*/ 1008114 h 1008112"/>
                      <a:gd name="connsiteX7" fmla="*/ 147634 w 1008112"/>
                      <a:gd name="connsiteY7" fmla="*/ 860479 h 1008112"/>
                      <a:gd name="connsiteX8" fmla="*/ 0 w 1008112"/>
                      <a:gd name="connsiteY8" fmla="*/ 504057 h 1008112"/>
                      <a:gd name="connsiteX9" fmla="*/ 0 w 1008112"/>
                      <a:gd name="connsiteY9" fmla="*/ 504056 h 1008112"/>
                      <a:gd name="connsiteX0" fmla="*/ 0 w 920484"/>
                      <a:gd name="connsiteY0" fmla="*/ 504055 h 1008114"/>
                      <a:gd name="connsiteX1" fmla="*/ 147635 w 920484"/>
                      <a:gd name="connsiteY1" fmla="*/ 147634 h 1008114"/>
                      <a:gd name="connsiteX2" fmla="*/ 504057 w 920484"/>
                      <a:gd name="connsiteY2" fmla="*/ 0 h 1008114"/>
                      <a:gd name="connsiteX3" fmla="*/ 860478 w 920484"/>
                      <a:gd name="connsiteY3" fmla="*/ 147635 h 1008114"/>
                      <a:gd name="connsiteX4" fmla="*/ 864096 w 920484"/>
                      <a:gd name="connsiteY4" fmla="*/ 504055 h 1008114"/>
                      <a:gd name="connsiteX5" fmla="*/ 860477 w 920484"/>
                      <a:gd name="connsiteY5" fmla="*/ 860479 h 1008114"/>
                      <a:gd name="connsiteX6" fmla="*/ 504055 w 920484"/>
                      <a:gd name="connsiteY6" fmla="*/ 1008113 h 1008114"/>
                      <a:gd name="connsiteX7" fmla="*/ 147634 w 920484"/>
                      <a:gd name="connsiteY7" fmla="*/ 860478 h 1008114"/>
                      <a:gd name="connsiteX8" fmla="*/ 0 w 920484"/>
                      <a:gd name="connsiteY8" fmla="*/ 504056 h 1008114"/>
                      <a:gd name="connsiteX9" fmla="*/ 0 w 920484"/>
                      <a:gd name="connsiteY9" fmla="*/ 504055 h 1008114"/>
                      <a:gd name="connsiteX0" fmla="*/ 0 w 923500"/>
                      <a:gd name="connsiteY0" fmla="*/ 504055 h 1043514"/>
                      <a:gd name="connsiteX1" fmla="*/ 147635 w 923500"/>
                      <a:gd name="connsiteY1" fmla="*/ 147634 h 1043514"/>
                      <a:gd name="connsiteX2" fmla="*/ 504057 w 923500"/>
                      <a:gd name="connsiteY2" fmla="*/ 0 h 1043514"/>
                      <a:gd name="connsiteX3" fmla="*/ 860478 w 923500"/>
                      <a:gd name="connsiteY3" fmla="*/ 147635 h 1043514"/>
                      <a:gd name="connsiteX4" fmla="*/ 864096 w 923500"/>
                      <a:gd name="connsiteY4" fmla="*/ 504055 h 1043514"/>
                      <a:gd name="connsiteX5" fmla="*/ 504056 w 923500"/>
                      <a:gd name="connsiteY5" fmla="*/ 648070 h 1043514"/>
                      <a:gd name="connsiteX6" fmla="*/ 504055 w 923500"/>
                      <a:gd name="connsiteY6" fmla="*/ 1008113 h 1043514"/>
                      <a:gd name="connsiteX7" fmla="*/ 147634 w 923500"/>
                      <a:gd name="connsiteY7" fmla="*/ 860478 h 1043514"/>
                      <a:gd name="connsiteX8" fmla="*/ 0 w 923500"/>
                      <a:gd name="connsiteY8" fmla="*/ 504056 h 1043514"/>
                      <a:gd name="connsiteX9" fmla="*/ 0 w 923500"/>
                      <a:gd name="connsiteY9" fmla="*/ 504055 h 1043514"/>
                      <a:gd name="connsiteX0" fmla="*/ 0 w 923500"/>
                      <a:gd name="connsiteY0" fmla="*/ 504055 h 971503"/>
                      <a:gd name="connsiteX1" fmla="*/ 147635 w 923500"/>
                      <a:gd name="connsiteY1" fmla="*/ 147634 h 971503"/>
                      <a:gd name="connsiteX2" fmla="*/ 504057 w 923500"/>
                      <a:gd name="connsiteY2" fmla="*/ 0 h 971503"/>
                      <a:gd name="connsiteX3" fmla="*/ 860478 w 923500"/>
                      <a:gd name="connsiteY3" fmla="*/ 147635 h 971503"/>
                      <a:gd name="connsiteX4" fmla="*/ 864096 w 923500"/>
                      <a:gd name="connsiteY4" fmla="*/ 504055 h 971503"/>
                      <a:gd name="connsiteX5" fmla="*/ 504056 w 923500"/>
                      <a:gd name="connsiteY5" fmla="*/ 648070 h 971503"/>
                      <a:gd name="connsiteX6" fmla="*/ 432048 w 923500"/>
                      <a:gd name="connsiteY6" fmla="*/ 936102 h 971503"/>
                      <a:gd name="connsiteX7" fmla="*/ 147634 w 923500"/>
                      <a:gd name="connsiteY7" fmla="*/ 860478 h 971503"/>
                      <a:gd name="connsiteX8" fmla="*/ 0 w 923500"/>
                      <a:gd name="connsiteY8" fmla="*/ 504056 h 971503"/>
                      <a:gd name="connsiteX9" fmla="*/ 0 w 923500"/>
                      <a:gd name="connsiteY9" fmla="*/ 504055 h 971503"/>
                      <a:gd name="connsiteX0" fmla="*/ 0 w 923500"/>
                      <a:gd name="connsiteY0" fmla="*/ 504055 h 957219"/>
                      <a:gd name="connsiteX1" fmla="*/ 147635 w 923500"/>
                      <a:gd name="connsiteY1" fmla="*/ 147634 h 957219"/>
                      <a:gd name="connsiteX2" fmla="*/ 504057 w 923500"/>
                      <a:gd name="connsiteY2" fmla="*/ 0 h 957219"/>
                      <a:gd name="connsiteX3" fmla="*/ 860478 w 923500"/>
                      <a:gd name="connsiteY3" fmla="*/ 147635 h 957219"/>
                      <a:gd name="connsiteX4" fmla="*/ 864096 w 923500"/>
                      <a:gd name="connsiteY4" fmla="*/ 504055 h 957219"/>
                      <a:gd name="connsiteX5" fmla="*/ 504056 w 923500"/>
                      <a:gd name="connsiteY5" fmla="*/ 648070 h 957219"/>
                      <a:gd name="connsiteX6" fmla="*/ 360040 w 923500"/>
                      <a:gd name="connsiteY6" fmla="*/ 921818 h 957219"/>
                      <a:gd name="connsiteX7" fmla="*/ 147634 w 923500"/>
                      <a:gd name="connsiteY7" fmla="*/ 860478 h 957219"/>
                      <a:gd name="connsiteX8" fmla="*/ 0 w 923500"/>
                      <a:gd name="connsiteY8" fmla="*/ 504056 h 957219"/>
                      <a:gd name="connsiteX9" fmla="*/ 0 w 923500"/>
                      <a:gd name="connsiteY9" fmla="*/ 504055 h 957219"/>
                      <a:gd name="connsiteX0" fmla="*/ 0 w 923500"/>
                      <a:gd name="connsiteY0" fmla="*/ 504055 h 957219"/>
                      <a:gd name="connsiteX1" fmla="*/ 147635 w 923500"/>
                      <a:gd name="connsiteY1" fmla="*/ 147634 h 957219"/>
                      <a:gd name="connsiteX2" fmla="*/ 504057 w 923500"/>
                      <a:gd name="connsiteY2" fmla="*/ 0 h 957219"/>
                      <a:gd name="connsiteX3" fmla="*/ 860478 w 923500"/>
                      <a:gd name="connsiteY3" fmla="*/ 147635 h 957219"/>
                      <a:gd name="connsiteX4" fmla="*/ 864096 w 923500"/>
                      <a:gd name="connsiteY4" fmla="*/ 504055 h 957219"/>
                      <a:gd name="connsiteX5" fmla="*/ 504056 w 923500"/>
                      <a:gd name="connsiteY5" fmla="*/ 648070 h 957219"/>
                      <a:gd name="connsiteX6" fmla="*/ 360040 w 923500"/>
                      <a:gd name="connsiteY6" fmla="*/ 921818 h 957219"/>
                      <a:gd name="connsiteX7" fmla="*/ 147634 w 923500"/>
                      <a:gd name="connsiteY7" fmla="*/ 860478 h 957219"/>
                      <a:gd name="connsiteX8" fmla="*/ 0 w 923500"/>
                      <a:gd name="connsiteY8" fmla="*/ 504056 h 957219"/>
                      <a:gd name="connsiteX9" fmla="*/ 0 w 923500"/>
                      <a:gd name="connsiteY9" fmla="*/ 504055 h 957219"/>
                      <a:gd name="connsiteX0" fmla="*/ 0 w 923500"/>
                      <a:gd name="connsiteY0" fmla="*/ 504055 h 956033"/>
                      <a:gd name="connsiteX1" fmla="*/ 147635 w 923500"/>
                      <a:gd name="connsiteY1" fmla="*/ 147634 h 956033"/>
                      <a:gd name="connsiteX2" fmla="*/ 504057 w 923500"/>
                      <a:gd name="connsiteY2" fmla="*/ 0 h 956033"/>
                      <a:gd name="connsiteX3" fmla="*/ 860478 w 923500"/>
                      <a:gd name="connsiteY3" fmla="*/ 147635 h 956033"/>
                      <a:gd name="connsiteX4" fmla="*/ 864096 w 923500"/>
                      <a:gd name="connsiteY4" fmla="*/ 504055 h 956033"/>
                      <a:gd name="connsiteX5" fmla="*/ 504056 w 923500"/>
                      <a:gd name="connsiteY5" fmla="*/ 648070 h 956033"/>
                      <a:gd name="connsiteX6" fmla="*/ 360040 w 923500"/>
                      <a:gd name="connsiteY6" fmla="*/ 921818 h 956033"/>
                      <a:gd name="connsiteX7" fmla="*/ 150437 w 923500"/>
                      <a:gd name="connsiteY7" fmla="*/ 853359 h 956033"/>
                      <a:gd name="connsiteX8" fmla="*/ 0 w 923500"/>
                      <a:gd name="connsiteY8" fmla="*/ 504056 h 956033"/>
                      <a:gd name="connsiteX9" fmla="*/ 0 w 923500"/>
                      <a:gd name="connsiteY9" fmla="*/ 504055 h 956033"/>
                      <a:gd name="connsiteX0" fmla="*/ 0 w 923500"/>
                      <a:gd name="connsiteY0" fmla="*/ 504055 h 948344"/>
                      <a:gd name="connsiteX1" fmla="*/ 147635 w 923500"/>
                      <a:gd name="connsiteY1" fmla="*/ 147634 h 948344"/>
                      <a:gd name="connsiteX2" fmla="*/ 504057 w 923500"/>
                      <a:gd name="connsiteY2" fmla="*/ 0 h 948344"/>
                      <a:gd name="connsiteX3" fmla="*/ 860478 w 923500"/>
                      <a:gd name="connsiteY3" fmla="*/ 147635 h 948344"/>
                      <a:gd name="connsiteX4" fmla="*/ 864096 w 923500"/>
                      <a:gd name="connsiteY4" fmla="*/ 504055 h 948344"/>
                      <a:gd name="connsiteX5" fmla="*/ 504056 w 923500"/>
                      <a:gd name="connsiteY5" fmla="*/ 648070 h 948344"/>
                      <a:gd name="connsiteX6" fmla="*/ 346844 w 923500"/>
                      <a:gd name="connsiteY6" fmla="*/ 914129 h 948344"/>
                      <a:gd name="connsiteX7" fmla="*/ 150437 w 923500"/>
                      <a:gd name="connsiteY7" fmla="*/ 853359 h 948344"/>
                      <a:gd name="connsiteX8" fmla="*/ 0 w 923500"/>
                      <a:gd name="connsiteY8" fmla="*/ 504056 h 948344"/>
                      <a:gd name="connsiteX9" fmla="*/ 0 w 923500"/>
                      <a:gd name="connsiteY9" fmla="*/ 504055 h 948344"/>
                      <a:gd name="connsiteX0" fmla="*/ 0 w 921912"/>
                      <a:gd name="connsiteY0" fmla="*/ 504452 h 948741"/>
                      <a:gd name="connsiteX1" fmla="*/ 147635 w 921912"/>
                      <a:gd name="connsiteY1" fmla="*/ 148031 h 948741"/>
                      <a:gd name="connsiteX2" fmla="*/ 504057 w 921912"/>
                      <a:gd name="connsiteY2" fmla="*/ 397 h 948741"/>
                      <a:gd name="connsiteX3" fmla="*/ 850953 w 921912"/>
                      <a:gd name="connsiteY3" fmla="*/ 150413 h 948741"/>
                      <a:gd name="connsiteX4" fmla="*/ 864096 w 921912"/>
                      <a:gd name="connsiteY4" fmla="*/ 504452 h 948741"/>
                      <a:gd name="connsiteX5" fmla="*/ 504056 w 921912"/>
                      <a:gd name="connsiteY5" fmla="*/ 648467 h 948741"/>
                      <a:gd name="connsiteX6" fmla="*/ 346844 w 921912"/>
                      <a:gd name="connsiteY6" fmla="*/ 914526 h 948741"/>
                      <a:gd name="connsiteX7" fmla="*/ 150437 w 921912"/>
                      <a:gd name="connsiteY7" fmla="*/ 853756 h 948741"/>
                      <a:gd name="connsiteX8" fmla="*/ 0 w 921912"/>
                      <a:gd name="connsiteY8" fmla="*/ 504453 h 948741"/>
                      <a:gd name="connsiteX9" fmla="*/ 0 w 921912"/>
                      <a:gd name="connsiteY9" fmla="*/ 504452 h 94874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921912" h="948741">
                        <a:moveTo>
                          <a:pt x="0" y="504452"/>
                        </a:moveTo>
                        <a:cubicBezTo>
                          <a:pt x="0" y="370768"/>
                          <a:pt x="53106" y="242559"/>
                          <a:pt x="147635" y="148031"/>
                        </a:cubicBezTo>
                        <a:cubicBezTo>
                          <a:pt x="242164" y="53502"/>
                          <a:pt x="386837" y="0"/>
                          <a:pt x="504057" y="397"/>
                        </a:cubicBezTo>
                        <a:cubicBezTo>
                          <a:pt x="621277" y="794"/>
                          <a:pt x="790947" y="66404"/>
                          <a:pt x="850953" y="150413"/>
                        </a:cubicBezTo>
                        <a:cubicBezTo>
                          <a:pt x="910959" y="234422"/>
                          <a:pt x="921912" y="421443"/>
                          <a:pt x="864096" y="504452"/>
                        </a:cubicBezTo>
                        <a:cubicBezTo>
                          <a:pt x="806280" y="587461"/>
                          <a:pt x="590265" y="580121"/>
                          <a:pt x="504056" y="648467"/>
                        </a:cubicBezTo>
                        <a:cubicBezTo>
                          <a:pt x="417847" y="716813"/>
                          <a:pt x="405780" y="880311"/>
                          <a:pt x="346844" y="914526"/>
                        </a:cubicBezTo>
                        <a:cubicBezTo>
                          <a:pt x="287908" y="948741"/>
                          <a:pt x="210444" y="923383"/>
                          <a:pt x="150437" y="853756"/>
                        </a:cubicBezTo>
                        <a:cubicBezTo>
                          <a:pt x="89041" y="806156"/>
                          <a:pt x="0" y="638137"/>
                          <a:pt x="0" y="504453"/>
                        </a:cubicBezTo>
                        <a:lnTo>
                          <a:pt x="0" y="504452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0070C0"/>
                      </a:gs>
                      <a:gs pos="100000">
                        <a:srgbClr val="00B0F0"/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635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79" name="Freeform 5"/>
                  <p:cNvSpPr>
                    <a:spLocks/>
                  </p:cNvSpPr>
                  <p:nvPr/>
                </p:nvSpPr>
                <p:spPr bwMode="auto">
                  <a:xfrm>
                    <a:off x="464344" y="4860098"/>
                    <a:ext cx="1011311" cy="523908"/>
                  </a:xfrm>
                  <a:custGeom>
                    <a:avLst/>
                    <a:gdLst/>
                    <a:ahLst/>
                    <a:cxnLst>
                      <a:cxn ang="0">
                        <a:pos x="3372" y="72"/>
                      </a:cxn>
                      <a:cxn ang="0">
                        <a:pos x="3294" y="276"/>
                      </a:cxn>
                      <a:cxn ang="0">
                        <a:pos x="3194" y="468"/>
                      </a:cxn>
                      <a:cxn ang="0">
                        <a:pos x="3072" y="644"/>
                      </a:cxn>
                      <a:cxn ang="0">
                        <a:pos x="2932" y="804"/>
                      </a:cxn>
                      <a:cxn ang="0">
                        <a:pos x="2774" y="946"/>
                      </a:cxn>
                      <a:cxn ang="0">
                        <a:pos x="2598" y="1068"/>
                      </a:cxn>
                      <a:cxn ang="0">
                        <a:pos x="2410" y="1168"/>
                      </a:cxn>
                      <a:cxn ang="0">
                        <a:pos x="2208" y="1244"/>
                      </a:cxn>
                      <a:cxn ang="0">
                        <a:pos x="1996" y="1294"/>
                      </a:cxn>
                      <a:cxn ang="0">
                        <a:pos x="1774" y="1318"/>
                      </a:cxn>
                      <a:cxn ang="0">
                        <a:pos x="1624" y="1318"/>
                      </a:cxn>
                      <a:cxn ang="0">
                        <a:pos x="1402" y="1294"/>
                      </a:cxn>
                      <a:cxn ang="0">
                        <a:pos x="1190" y="1244"/>
                      </a:cxn>
                      <a:cxn ang="0">
                        <a:pos x="988" y="1168"/>
                      </a:cxn>
                      <a:cxn ang="0">
                        <a:pos x="800" y="1068"/>
                      </a:cxn>
                      <a:cxn ang="0">
                        <a:pos x="624" y="946"/>
                      </a:cxn>
                      <a:cxn ang="0">
                        <a:pos x="466" y="804"/>
                      </a:cxn>
                      <a:cxn ang="0">
                        <a:pos x="324" y="644"/>
                      </a:cxn>
                      <a:cxn ang="0">
                        <a:pos x="204" y="468"/>
                      </a:cxn>
                      <a:cxn ang="0">
                        <a:pos x="104" y="276"/>
                      </a:cxn>
                      <a:cxn ang="0">
                        <a:pos x="26" y="72"/>
                      </a:cxn>
                      <a:cxn ang="0">
                        <a:pos x="6" y="0"/>
                      </a:cxn>
                      <a:cxn ang="0">
                        <a:pos x="0" y="130"/>
                      </a:cxn>
                      <a:cxn ang="0">
                        <a:pos x="10" y="306"/>
                      </a:cxn>
                      <a:cxn ang="0">
                        <a:pos x="54" y="562"/>
                      </a:cxn>
                      <a:cxn ang="0">
                        <a:pos x="134" y="802"/>
                      </a:cxn>
                      <a:cxn ang="0">
                        <a:pos x="246" y="1026"/>
                      </a:cxn>
                      <a:cxn ang="0">
                        <a:pos x="388" y="1228"/>
                      </a:cxn>
                      <a:cxn ang="0">
                        <a:pos x="556" y="1408"/>
                      </a:cxn>
                      <a:cxn ang="0">
                        <a:pos x="750" y="1562"/>
                      </a:cxn>
                      <a:cxn ang="0">
                        <a:pos x="962" y="1688"/>
                      </a:cxn>
                      <a:cxn ang="0">
                        <a:pos x="1194" y="1780"/>
                      </a:cxn>
                      <a:cxn ang="0">
                        <a:pos x="1440" y="1838"/>
                      </a:cxn>
                      <a:cxn ang="0">
                        <a:pos x="1698" y="1858"/>
                      </a:cxn>
                      <a:cxn ang="0">
                        <a:pos x="1872" y="1850"/>
                      </a:cxn>
                      <a:cxn ang="0">
                        <a:pos x="2124" y="1804"/>
                      </a:cxn>
                      <a:cxn ang="0">
                        <a:pos x="2360" y="1722"/>
                      </a:cxn>
                      <a:cxn ang="0">
                        <a:pos x="2580" y="1608"/>
                      </a:cxn>
                      <a:cxn ang="0">
                        <a:pos x="2778" y="1464"/>
                      </a:cxn>
                      <a:cxn ang="0">
                        <a:pos x="2956" y="1292"/>
                      </a:cxn>
                      <a:cxn ang="0">
                        <a:pos x="3106" y="1096"/>
                      </a:cxn>
                      <a:cxn ang="0">
                        <a:pos x="3230" y="878"/>
                      </a:cxn>
                      <a:cxn ang="0">
                        <a:pos x="3320" y="644"/>
                      </a:cxn>
                      <a:cxn ang="0">
                        <a:pos x="3378" y="392"/>
                      </a:cxn>
                      <a:cxn ang="0">
                        <a:pos x="3396" y="130"/>
                      </a:cxn>
                      <a:cxn ang="0">
                        <a:pos x="3392" y="0"/>
                      </a:cxn>
                      <a:cxn ang="0">
                        <a:pos x="3392" y="2"/>
                      </a:cxn>
                    </a:cxnLst>
                    <a:rect l="0" t="0" r="r" b="b"/>
                    <a:pathLst>
                      <a:path w="3396" h="1858">
                        <a:moveTo>
                          <a:pt x="3392" y="2"/>
                        </a:moveTo>
                        <a:lnTo>
                          <a:pt x="3392" y="2"/>
                        </a:lnTo>
                        <a:lnTo>
                          <a:pt x="3372" y="72"/>
                        </a:lnTo>
                        <a:lnTo>
                          <a:pt x="3348" y="142"/>
                        </a:lnTo>
                        <a:lnTo>
                          <a:pt x="3322" y="210"/>
                        </a:lnTo>
                        <a:lnTo>
                          <a:pt x="3294" y="276"/>
                        </a:lnTo>
                        <a:lnTo>
                          <a:pt x="3264" y="342"/>
                        </a:lnTo>
                        <a:lnTo>
                          <a:pt x="3230" y="406"/>
                        </a:lnTo>
                        <a:lnTo>
                          <a:pt x="3194" y="468"/>
                        </a:lnTo>
                        <a:lnTo>
                          <a:pt x="3156" y="528"/>
                        </a:lnTo>
                        <a:lnTo>
                          <a:pt x="3116" y="588"/>
                        </a:lnTo>
                        <a:lnTo>
                          <a:pt x="3072" y="644"/>
                        </a:lnTo>
                        <a:lnTo>
                          <a:pt x="3028" y="700"/>
                        </a:lnTo>
                        <a:lnTo>
                          <a:pt x="2980" y="752"/>
                        </a:lnTo>
                        <a:lnTo>
                          <a:pt x="2932" y="804"/>
                        </a:lnTo>
                        <a:lnTo>
                          <a:pt x="2880" y="854"/>
                        </a:lnTo>
                        <a:lnTo>
                          <a:pt x="2828" y="900"/>
                        </a:lnTo>
                        <a:lnTo>
                          <a:pt x="2774" y="946"/>
                        </a:lnTo>
                        <a:lnTo>
                          <a:pt x="2716" y="988"/>
                        </a:lnTo>
                        <a:lnTo>
                          <a:pt x="2658" y="1030"/>
                        </a:lnTo>
                        <a:lnTo>
                          <a:pt x="2598" y="1068"/>
                        </a:lnTo>
                        <a:lnTo>
                          <a:pt x="2536" y="1102"/>
                        </a:lnTo>
                        <a:lnTo>
                          <a:pt x="2474" y="1136"/>
                        </a:lnTo>
                        <a:lnTo>
                          <a:pt x="2410" y="1168"/>
                        </a:lnTo>
                        <a:lnTo>
                          <a:pt x="2344" y="1196"/>
                        </a:lnTo>
                        <a:lnTo>
                          <a:pt x="2276" y="1220"/>
                        </a:lnTo>
                        <a:lnTo>
                          <a:pt x="2208" y="1244"/>
                        </a:lnTo>
                        <a:lnTo>
                          <a:pt x="2138" y="1264"/>
                        </a:lnTo>
                        <a:lnTo>
                          <a:pt x="2068" y="1280"/>
                        </a:lnTo>
                        <a:lnTo>
                          <a:pt x="1996" y="1294"/>
                        </a:lnTo>
                        <a:lnTo>
                          <a:pt x="1922" y="1306"/>
                        </a:lnTo>
                        <a:lnTo>
                          <a:pt x="1848" y="1314"/>
                        </a:lnTo>
                        <a:lnTo>
                          <a:pt x="1774" y="1318"/>
                        </a:lnTo>
                        <a:lnTo>
                          <a:pt x="1698" y="1320"/>
                        </a:lnTo>
                        <a:lnTo>
                          <a:pt x="1698" y="1320"/>
                        </a:lnTo>
                        <a:lnTo>
                          <a:pt x="1624" y="1318"/>
                        </a:lnTo>
                        <a:lnTo>
                          <a:pt x="1548" y="1314"/>
                        </a:lnTo>
                        <a:lnTo>
                          <a:pt x="1474" y="1306"/>
                        </a:lnTo>
                        <a:lnTo>
                          <a:pt x="1402" y="1294"/>
                        </a:lnTo>
                        <a:lnTo>
                          <a:pt x="1330" y="1280"/>
                        </a:lnTo>
                        <a:lnTo>
                          <a:pt x="1260" y="1264"/>
                        </a:lnTo>
                        <a:lnTo>
                          <a:pt x="1190" y="1244"/>
                        </a:lnTo>
                        <a:lnTo>
                          <a:pt x="1122" y="1220"/>
                        </a:lnTo>
                        <a:lnTo>
                          <a:pt x="1054" y="1196"/>
                        </a:lnTo>
                        <a:lnTo>
                          <a:pt x="988" y="1168"/>
                        </a:lnTo>
                        <a:lnTo>
                          <a:pt x="924" y="1136"/>
                        </a:lnTo>
                        <a:lnTo>
                          <a:pt x="860" y="1102"/>
                        </a:lnTo>
                        <a:lnTo>
                          <a:pt x="800" y="1068"/>
                        </a:lnTo>
                        <a:lnTo>
                          <a:pt x="740" y="1030"/>
                        </a:lnTo>
                        <a:lnTo>
                          <a:pt x="680" y="988"/>
                        </a:lnTo>
                        <a:lnTo>
                          <a:pt x="624" y="946"/>
                        </a:lnTo>
                        <a:lnTo>
                          <a:pt x="570" y="900"/>
                        </a:lnTo>
                        <a:lnTo>
                          <a:pt x="516" y="854"/>
                        </a:lnTo>
                        <a:lnTo>
                          <a:pt x="466" y="804"/>
                        </a:lnTo>
                        <a:lnTo>
                          <a:pt x="416" y="752"/>
                        </a:lnTo>
                        <a:lnTo>
                          <a:pt x="370" y="700"/>
                        </a:lnTo>
                        <a:lnTo>
                          <a:pt x="324" y="644"/>
                        </a:lnTo>
                        <a:lnTo>
                          <a:pt x="282" y="588"/>
                        </a:lnTo>
                        <a:lnTo>
                          <a:pt x="242" y="528"/>
                        </a:lnTo>
                        <a:lnTo>
                          <a:pt x="204" y="468"/>
                        </a:lnTo>
                        <a:lnTo>
                          <a:pt x="168" y="406"/>
                        </a:lnTo>
                        <a:lnTo>
                          <a:pt x="134" y="342"/>
                        </a:lnTo>
                        <a:lnTo>
                          <a:pt x="104" y="276"/>
                        </a:lnTo>
                        <a:lnTo>
                          <a:pt x="74" y="210"/>
                        </a:lnTo>
                        <a:lnTo>
                          <a:pt x="50" y="142"/>
                        </a:lnTo>
                        <a:lnTo>
                          <a:pt x="26" y="72"/>
                        </a:lnTo>
                        <a:lnTo>
                          <a:pt x="6" y="2"/>
                        </a:lnTo>
                        <a:lnTo>
                          <a:pt x="6" y="2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2" y="64"/>
                        </a:lnTo>
                        <a:lnTo>
                          <a:pt x="0" y="130"/>
                        </a:lnTo>
                        <a:lnTo>
                          <a:pt x="0" y="130"/>
                        </a:lnTo>
                        <a:lnTo>
                          <a:pt x="2" y="218"/>
                        </a:lnTo>
                        <a:lnTo>
                          <a:pt x="10" y="306"/>
                        </a:lnTo>
                        <a:lnTo>
                          <a:pt x="20" y="392"/>
                        </a:lnTo>
                        <a:lnTo>
                          <a:pt x="36" y="478"/>
                        </a:lnTo>
                        <a:lnTo>
                          <a:pt x="54" y="562"/>
                        </a:lnTo>
                        <a:lnTo>
                          <a:pt x="76" y="644"/>
                        </a:lnTo>
                        <a:lnTo>
                          <a:pt x="104" y="724"/>
                        </a:lnTo>
                        <a:lnTo>
                          <a:pt x="134" y="802"/>
                        </a:lnTo>
                        <a:lnTo>
                          <a:pt x="168" y="878"/>
                        </a:lnTo>
                        <a:lnTo>
                          <a:pt x="206" y="954"/>
                        </a:lnTo>
                        <a:lnTo>
                          <a:pt x="246" y="1026"/>
                        </a:lnTo>
                        <a:lnTo>
                          <a:pt x="290" y="1096"/>
                        </a:lnTo>
                        <a:lnTo>
                          <a:pt x="338" y="1164"/>
                        </a:lnTo>
                        <a:lnTo>
                          <a:pt x="388" y="1228"/>
                        </a:lnTo>
                        <a:lnTo>
                          <a:pt x="442" y="1292"/>
                        </a:lnTo>
                        <a:lnTo>
                          <a:pt x="498" y="1352"/>
                        </a:lnTo>
                        <a:lnTo>
                          <a:pt x="556" y="1408"/>
                        </a:lnTo>
                        <a:lnTo>
                          <a:pt x="618" y="1464"/>
                        </a:lnTo>
                        <a:lnTo>
                          <a:pt x="682" y="1514"/>
                        </a:lnTo>
                        <a:lnTo>
                          <a:pt x="750" y="1562"/>
                        </a:lnTo>
                        <a:lnTo>
                          <a:pt x="818" y="1608"/>
                        </a:lnTo>
                        <a:lnTo>
                          <a:pt x="890" y="1650"/>
                        </a:lnTo>
                        <a:lnTo>
                          <a:pt x="962" y="1688"/>
                        </a:lnTo>
                        <a:lnTo>
                          <a:pt x="1038" y="1722"/>
                        </a:lnTo>
                        <a:lnTo>
                          <a:pt x="1114" y="1754"/>
                        </a:lnTo>
                        <a:lnTo>
                          <a:pt x="1194" y="1780"/>
                        </a:lnTo>
                        <a:lnTo>
                          <a:pt x="1274" y="1804"/>
                        </a:lnTo>
                        <a:lnTo>
                          <a:pt x="1356" y="1822"/>
                        </a:lnTo>
                        <a:lnTo>
                          <a:pt x="1440" y="1838"/>
                        </a:lnTo>
                        <a:lnTo>
                          <a:pt x="1526" y="1850"/>
                        </a:lnTo>
                        <a:lnTo>
                          <a:pt x="1612" y="1856"/>
                        </a:lnTo>
                        <a:lnTo>
                          <a:pt x="1698" y="1858"/>
                        </a:lnTo>
                        <a:lnTo>
                          <a:pt x="1698" y="1858"/>
                        </a:lnTo>
                        <a:lnTo>
                          <a:pt x="1786" y="1856"/>
                        </a:lnTo>
                        <a:lnTo>
                          <a:pt x="1872" y="1850"/>
                        </a:lnTo>
                        <a:lnTo>
                          <a:pt x="1958" y="1838"/>
                        </a:lnTo>
                        <a:lnTo>
                          <a:pt x="2040" y="1822"/>
                        </a:lnTo>
                        <a:lnTo>
                          <a:pt x="2124" y="1804"/>
                        </a:lnTo>
                        <a:lnTo>
                          <a:pt x="2204" y="1780"/>
                        </a:lnTo>
                        <a:lnTo>
                          <a:pt x="2282" y="1754"/>
                        </a:lnTo>
                        <a:lnTo>
                          <a:pt x="2360" y="1722"/>
                        </a:lnTo>
                        <a:lnTo>
                          <a:pt x="2434" y="1688"/>
                        </a:lnTo>
                        <a:lnTo>
                          <a:pt x="2508" y="1650"/>
                        </a:lnTo>
                        <a:lnTo>
                          <a:pt x="2580" y="1608"/>
                        </a:lnTo>
                        <a:lnTo>
                          <a:pt x="2648" y="1562"/>
                        </a:lnTo>
                        <a:lnTo>
                          <a:pt x="2714" y="1514"/>
                        </a:lnTo>
                        <a:lnTo>
                          <a:pt x="2778" y="1464"/>
                        </a:lnTo>
                        <a:lnTo>
                          <a:pt x="2840" y="1408"/>
                        </a:lnTo>
                        <a:lnTo>
                          <a:pt x="2900" y="1352"/>
                        </a:lnTo>
                        <a:lnTo>
                          <a:pt x="2956" y="1292"/>
                        </a:lnTo>
                        <a:lnTo>
                          <a:pt x="3010" y="1228"/>
                        </a:lnTo>
                        <a:lnTo>
                          <a:pt x="3060" y="1164"/>
                        </a:lnTo>
                        <a:lnTo>
                          <a:pt x="3106" y="1096"/>
                        </a:lnTo>
                        <a:lnTo>
                          <a:pt x="3152" y="1026"/>
                        </a:lnTo>
                        <a:lnTo>
                          <a:pt x="3192" y="954"/>
                        </a:lnTo>
                        <a:lnTo>
                          <a:pt x="3230" y="878"/>
                        </a:lnTo>
                        <a:lnTo>
                          <a:pt x="3264" y="802"/>
                        </a:lnTo>
                        <a:lnTo>
                          <a:pt x="3294" y="724"/>
                        </a:lnTo>
                        <a:lnTo>
                          <a:pt x="3320" y="644"/>
                        </a:lnTo>
                        <a:lnTo>
                          <a:pt x="3344" y="562"/>
                        </a:lnTo>
                        <a:lnTo>
                          <a:pt x="3362" y="478"/>
                        </a:lnTo>
                        <a:lnTo>
                          <a:pt x="3378" y="392"/>
                        </a:lnTo>
                        <a:lnTo>
                          <a:pt x="3388" y="306"/>
                        </a:lnTo>
                        <a:lnTo>
                          <a:pt x="3394" y="218"/>
                        </a:lnTo>
                        <a:lnTo>
                          <a:pt x="3396" y="130"/>
                        </a:lnTo>
                        <a:lnTo>
                          <a:pt x="3396" y="130"/>
                        </a:lnTo>
                        <a:lnTo>
                          <a:pt x="3396" y="64"/>
                        </a:lnTo>
                        <a:lnTo>
                          <a:pt x="3392" y="0"/>
                        </a:lnTo>
                        <a:lnTo>
                          <a:pt x="3392" y="0"/>
                        </a:lnTo>
                        <a:lnTo>
                          <a:pt x="3392" y="2"/>
                        </a:lnTo>
                        <a:lnTo>
                          <a:pt x="3392" y="2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20000"/>
                    </a:srgbClr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ko-KR" altLang="en-US"/>
                  </a:p>
                </p:txBody>
              </p:sp>
              <p:sp>
                <p:nvSpPr>
                  <p:cNvPr id="80" name="Freeform 9"/>
                  <p:cNvSpPr>
                    <a:spLocks/>
                  </p:cNvSpPr>
                  <p:nvPr/>
                </p:nvSpPr>
                <p:spPr bwMode="auto">
                  <a:xfrm rot="182993">
                    <a:off x="459688" y="4813962"/>
                    <a:ext cx="367896" cy="487245"/>
                  </a:xfrm>
                  <a:custGeom>
                    <a:avLst/>
                    <a:gdLst/>
                    <a:ahLst/>
                    <a:cxnLst>
                      <a:cxn ang="0">
                        <a:pos x="564" y="1416"/>
                      </a:cxn>
                      <a:cxn ang="0">
                        <a:pos x="564" y="1416"/>
                      </a:cxn>
                      <a:cxn ang="0">
                        <a:pos x="502" y="1354"/>
                      </a:cxn>
                      <a:cxn ang="0">
                        <a:pos x="440" y="1290"/>
                      </a:cxn>
                      <a:cxn ang="0">
                        <a:pos x="384" y="1224"/>
                      </a:cxn>
                      <a:cxn ang="0">
                        <a:pos x="330" y="1154"/>
                      </a:cxn>
                      <a:cxn ang="0">
                        <a:pos x="280" y="1080"/>
                      </a:cxn>
                      <a:cxn ang="0">
                        <a:pos x="234" y="1004"/>
                      </a:cxn>
                      <a:cxn ang="0">
                        <a:pos x="192" y="926"/>
                      </a:cxn>
                      <a:cxn ang="0">
                        <a:pos x="152" y="846"/>
                      </a:cxn>
                      <a:cxn ang="0">
                        <a:pos x="118" y="762"/>
                      </a:cxn>
                      <a:cxn ang="0">
                        <a:pos x="88" y="678"/>
                      </a:cxn>
                      <a:cxn ang="0">
                        <a:pos x="62" y="590"/>
                      </a:cxn>
                      <a:cxn ang="0">
                        <a:pos x="50" y="546"/>
                      </a:cxn>
                      <a:cxn ang="0">
                        <a:pos x="40" y="502"/>
                      </a:cxn>
                      <a:cxn ang="0">
                        <a:pos x="30" y="456"/>
                      </a:cxn>
                      <a:cxn ang="0">
                        <a:pos x="22" y="410"/>
                      </a:cxn>
                      <a:cxn ang="0">
                        <a:pos x="16" y="364"/>
                      </a:cxn>
                      <a:cxn ang="0">
                        <a:pos x="10" y="318"/>
                      </a:cxn>
                      <a:cxn ang="0">
                        <a:pos x="6" y="272"/>
                      </a:cxn>
                      <a:cxn ang="0">
                        <a:pos x="4" y="224"/>
                      </a:cxn>
                      <a:cxn ang="0">
                        <a:pos x="2" y="176"/>
                      </a:cxn>
                      <a:cxn ang="0">
                        <a:pos x="0" y="130"/>
                      </a:cxn>
                      <a:cxn ang="0">
                        <a:pos x="0" y="130"/>
                      </a:cxn>
                      <a:cxn ang="0">
                        <a:pos x="2" y="64"/>
                      </a:cxn>
                      <a:cxn ang="0">
                        <a:pos x="6" y="0"/>
                      </a:cxn>
                      <a:cxn ang="0">
                        <a:pos x="6" y="0"/>
                      </a:cxn>
                      <a:cxn ang="0">
                        <a:pos x="6" y="2"/>
                      </a:cxn>
                      <a:cxn ang="0">
                        <a:pos x="6" y="2"/>
                      </a:cxn>
                      <a:cxn ang="0">
                        <a:pos x="32" y="90"/>
                      </a:cxn>
                      <a:cxn ang="0">
                        <a:pos x="62" y="178"/>
                      </a:cxn>
                      <a:cxn ang="0">
                        <a:pos x="96" y="262"/>
                      </a:cxn>
                      <a:cxn ang="0">
                        <a:pos x="136" y="344"/>
                      </a:cxn>
                      <a:cxn ang="0">
                        <a:pos x="178" y="424"/>
                      </a:cxn>
                      <a:cxn ang="0">
                        <a:pos x="224" y="502"/>
                      </a:cxn>
                      <a:cxn ang="0">
                        <a:pos x="274" y="578"/>
                      </a:cxn>
                      <a:cxn ang="0">
                        <a:pos x="328" y="650"/>
                      </a:cxn>
                      <a:cxn ang="0">
                        <a:pos x="386" y="718"/>
                      </a:cxn>
                      <a:cxn ang="0">
                        <a:pos x="446" y="784"/>
                      </a:cxn>
                      <a:cxn ang="0">
                        <a:pos x="510" y="848"/>
                      </a:cxn>
                      <a:cxn ang="0">
                        <a:pos x="576" y="906"/>
                      </a:cxn>
                      <a:cxn ang="0">
                        <a:pos x="646" y="962"/>
                      </a:cxn>
                      <a:cxn ang="0">
                        <a:pos x="718" y="1016"/>
                      </a:cxn>
                      <a:cxn ang="0">
                        <a:pos x="794" y="1064"/>
                      </a:cxn>
                      <a:cxn ang="0">
                        <a:pos x="872" y="1110"/>
                      </a:cxn>
                      <a:cxn ang="0">
                        <a:pos x="564" y="1416"/>
                      </a:cxn>
                    </a:cxnLst>
                    <a:rect l="0" t="0" r="r" b="b"/>
                    <a:pathLst>
                      <a:path w="872" h="1416">
                        <a:moveTo>
                          <a:pt x="564" y="1416"/>
                        </a:moveTo>
                        <a:lnTo>
                          <a:pt x="564" y="1416"/>
                        </a:lnTo>
                        <a:lnTo>
                          <a:pt x="502" y="1354"/>
                        </a:lnTo>
                        <a:lnTo>
                          <a:pt x="440" y="1290"/>
                        </a:lnTo>
                        <a:lnTo>
                          <a:pt x="384" y="1224"/>
                        </a:lnTo>
                        <a:lnTo>
                          <a:pt x="330" y="1154"/>
                        </a:lnTo>
                        <a:lnTo>
                          <a:pt x="280" y="1080"/>
                        </a:lnTo>
                        <a:lnTo>
                          <a:pt x="234" y="1004"/>
                        </a:lnTo>
                        <a:lnTo>
                          <a:pt x="192" y="926"/>
                        </a:lnTo>
                        <a:lnTo>
                          <a:pt x="152" y="846"/>
                        </a:lnTo>
                        <a:lnTo>
                          <a:pt x="118" y="762"/>
                        </a:lnTo>
                        <a:lnTo>
                          <a:pt x="88" y="678"/>
                        </a:lnTo>
                        <a:lnTo>
                          <a:pt x="62" y="590"/>
                        </a:lnTo>
                        <a:lnTo>
                          <a:pt x="50" y="546"/>
                        </a:lnTo>
                        <a:lnTo>
                          <a:pt x="40" y="502"/>
                        </a:lnTo>
                        <a:lnTo>
                          <a:pt x="30" y="456"/>
                        </a:lnTo>
                        <a:lnTo>
                          <a:pt x="22" y="410"/>
                        </a:lnTo>
                        <a:lnTo>
                          <a:pt x="16" y="364"/>
                        </a:lnTo>
                        <a:lnTo>
                          <a:pt x="10" y="318"/>
                        </a:lnTo>
                        <a:lnTo>
                          <a:pt x="6" y="272"/>
                        </a:lnTo>
                        <a:lnTo>
                          <a:pt x="4" y="224"/>
                        </a:lnTo>
                        <a:lnTo>
                          <a:pt x="2" y="176"/>
                        </a:lnTo>
                        <a:lnTo>
                          <a:pt x="0" y="130"/>
                        </a:lnTo>
                        <a:lnTo>
                          <a:pt x="0" y="130"/>
                        </a:lnTo>
                        <a:lnTo>
                          <a:pt x="2" y="64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6" y="2"/>
                        </a:lnTo>
                        <a:lnTo>
                          <a:pt x="6" y="2"/>
                        </a:lnTo>
                        <a:lnTo>
                          <a:pt x="32" y="90"/>
                        </a:lnTo>
                        <a:lnTo>
                          <a:pt x="62" y="178"/>
                        </a:lnTo>
                        <a:lnTo>
                          <a:pt x="96" y="262"/>
                        </a:lnTo>
                        <a:lnTo>
                          <a:pt x="136" y="344"/>
                        </a:lnTo>
                        <a:lnTo>
                          <a:pt x="178" y="424"/>
                        </a:lnTo>
                        <a:lnTo>
                          <a:pt x="224" y="502"/>
                        </a:lnTo>
                        <a:lnTo>
                          <a:pt x="274" y="578"/>
                        </a:lnTo>
                        <a:lnTo>
                          <a:pt x="328" y="650"/>
                        </a:lnTo>
                        <a:lnTo>
                          <a:pt x="386" y="718"/>
                        </a:lnTo>
                        <a:lnTo>
                          <a:pt x="446" y="784"/>
                        </a:lnTo>
                        <a:lnTo>
                          <a:pt x="510" y="848"/>
                        </a:lnTo>
                        <a:lnTo>
                          <a:pt x="576" y="906"/>
                        </a:lnTo>
                        <a:lnTo>
                          <a:pt x="646" y="962"/>
                        </a:lnTo>
                        <a:lnTo>
                          <a:pt x="718" y="1016"/>
                        </a:lnTo>
                        <a:lnTo>
                          <a:pt x="794" y="1064"/>
                        </a:lnTo>
                        <a:lnTo>
                          <a:pt x="872" y="1110"/>
                        </a:lnTo>
                        <a:lnTo>
                          <a:pt x="564" y="1416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0070C0"/>
                      </a:gs>
                      <a:gs pos="100000">
                        <a:srgbClr val="00B0F0">
                          <a:alpha val="0"/>
                        </a:srgbClr>
                      </a:gs>
                    </a:gsLst>
                    <a:lin ang="4200000" scaled="0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ko-KR" altLang="en-US"/>
                  </a:p>
                </p:txBody>
              </p:sp>
              <p:sp>
                <p:nvSpPr>
                  <p:cNvPr id="81" name="Freeform 9"/>
                  <p:cNvSpPr>
                    <a:spLocks/>
                  </p:cNvSpPr>
                  <p:nvPr/>
                </p:nvSpPr>
                <p:spPr bwMode="auto">
                  <a:xfrm rot="3320087">
                    <a:off x="334587" y="4626987"/>
                    <a:ext cx="660321" cy="560396"/>
                  </a:xfrm>
                  <a:custGeom>
                    <a:avLst/>
                    <a:gdLst/>
                    <a:ahLst/>
                    <a:cxnLst>
                      <a:cxn ang="0">
                        <a:pos x="564" y="1416"/>
                      </a:cxn>
                      <a:cxn ang="0">
                        <a:pos x="564" y="1416"/>
                      </a:cxn>
                      <a:cxn ang="0">
                        <a:pos x="502" y="1354"/>
                      </a:cxn>
                      <a:cxn ang="0">
                        <a:pos x="440" y="1290"/>
                      </a:cxn>
                      <a:cxn ang="0">
                        <a:pos x="384" y="1224"/>
                      </a:cxn>
                      <a:cxn ang="0">
                        <a:pos x="330" y="1154"/>
                      </a:cxn>
                      <a:cxn ang="0">
                        <a:pos x="280" y="1080"/>
                      </a:cxn>
                      <a:cxn ang="0">
                        <a:pos x="234" y="1004"/>
                      </a:cxn>
                      <a:cxn ang="0">
                        <a:pos x="192" y="926"/>
                      </a:cxn>
                      <a:cxn ang="0">
                        <a:pos x="152" y="846"/>
                      </a:cxn>
                      <a:cxn ang="0">
                        <a:pos x="118" y="762"/>
                      </a:cxn>
                      <a:cxn ang="0">
                        <a:pos x="88" y="678"/>
                      </a:cxn>
                      <a:cxn ang="0">
                        <a:pos x="62" y="590"/>
                      </a:cxn>
                      <a:cxn ang="0">
                        <a:pos x="50" y="546"/>
                      </a:cxn>
                      <a:cxn ang="0">
                        <a:pos x="40" y="502"/>
                      </a:cxn>
                      <a:cxn ang="0">
                        <a:pos x="30" y="456"/>
                      </a:cxn>
                      <a:cxn ang="0">
                        <a:pos x="22" y="410"/>
                      </a:cxn>
                      <a:cxn ang="0">
                        <a:pos x="16" y="364"/>
                      </a:cxn>
                      <a:cxn ang="0">
                        <a:pos x="10" y="318"/>
                      </a:cxn>
                      <a:cxn ang="0">
                        <a:pos x="6" y="272"/>
                      </a:cxn>
                      <a:cxn ang="0">
                        <a:pos x="4" y="224"/>
                      </a:cxn>
                      <a:cxn ang="0">
                        <a:pos x="2" y="176"/>
                      </a:cxn>
                      <a:cxn ang="0">
                        <a:pos x="0" y="130"/>
                      </a:cxn>
                      <a:cxn ang="0">
                        <a:pos x="0" y="130"/>
                      </a:cxn>
                      <a:cxn ang="0">
                        <a:pos x="2" y="64"/>
                      </a:cxn>
                      <a:cxn ang="0">
                        <a:pos x="6" y="0"/>
                      </a:cxn>
                      <a:cxn ang="0">
                        <a:pos x="6" y="0"/>
                      </a:cxn>
                      <a:cxn ang="0">
                        <a:pos x="6" y="2"/>
                      </a:cxn>
                      <a:cxn ang="0">
                        <a:pos x="6" y="2"/>
                      </a:cxn>
                      <a:cxn ang="0">
                        <a:pos x="32" y="90"/>
                      </a:cxn>
                      <a:cxn ang="0">
                        <a:pos x="62" y="178"/>
                      </a:cxn>
                      <a:cxn ang="0">
                        <a:pos x="96" y="262"/>
                      </a:cxn>
                      <a:cxn ang="0">
                        <a:pos x="136" y="344"/>
                      </a:cxn>
                      <a:cxn ang="0">
                        <a:pos x="178" y="424"/>
                      </a:cxn>
                      <a:cxn ang="0">
                        <a:pos x="224" y="502"/>
                      </a:cxn>
                      <a:cxn ang="0">
                        <a:pos x="274" y="578"/>
                      </a:cxn>
                      <a:cxn ang="0">
                        <a:pos x="328" y="650"/>
                      </a:cxn>
                      <a:cxn ang="0">
                        <a:pos x="386" y="718"/>
                      </a:cxn>
                      <a:cxn ang="0">
                        <a:pos x="446" y="784"/>
                      </a:cxn>
                      <a:cxn ang="0">
                        <a:pos x="510" y="848"/>
                      </a:cxn>
                      <a:cxn ang="0">
                        <a:pos x="576" y="906"/>
                      </a:cxn>
                      <a:cxn ang="0">
                        <a:pos x="646" y="962"/>
                      </a:cxn>
                      <a:cxn ang="0">
                        <a:pos x="718" y="1016"/>
                      </a:cxn>
                      <a:cxn ang="0">
                        <a:pos x="794" y="1064"/>
                      </a:cxn>
                      <a:cxn ang="0">
                        <a:pos x="872" y="1110"/>
                      </a:cxn>
                      <a:cxn ang="0">
                        <a:pos x="564" y="1416"/>
                      </a:cxn>
                    </a:cxnLst>
                    <a:rect l="0" t="0" r="r" b="b"/>
                    <a:pathLst>
                      <a:path w="872" h="1416">
                        <a:moveTo>
                          <a:pt x="564" y="1416"/>
                        </a:moveTo>
                        <a:lnTo>
                          <a:pt x="564" y="1416"/>
                        </a:lnTo>
                        <a:lnTo>
                          <a:pt x="502" y="1354"/>
                        </a:lnTo>
                        <a:lnTo>
                          <a:pt x="440" y="1290"/>
                        </a:lnTo>
                        <a:lnTo>
                          <a:pt x="384" y="1224"/>
                        </a:lnTo>
                        <a:lnTo>
                          <a:pt x="330" y="1154"/>
                        </a:lnTo>
                        <a:lnTo>
                          <a:pt x="280" y="1080"/>
                        </a:lnTo>
                        <a:lnTo>
                          <a:pt x="234" y="1004"/>
                        </a:lnTo>
                        <a:lnTo>
                          <a:pt x="192" y="926"/>
                        </a:lnTo>
                        <a:lnTo>
                          <a:pt x="152" y="846"/>
                        </a:lnTo>
                        <a:lnTo>
                          <a:pt x="118" y="762"/>
                        </a:lnTo>
                        <a:lnTo>
                          <a:pt x="88" y="678"/>
                        </a:lnTo>
                        <a:lnTo>
                          <a:pt x="62" y="590"/>
                        </a:lnTo>
                        <a:lnTo>
                          <a:pt x="50" y="546"/>
                        </a:lnTo>
                        <a:lnTo>
                          <a:pt x="40" y="502"/>
                        </a:lnTo>
                        <a:lnTo>
                          <a:pt x="30" y="456"/>
                        </a:lnTo>
                        <a:lnTo>
                          <a:pt x="22" y="410"/>
                        </a:lnTo>
                        <a:lnTo>
                          <a:pt x="16" y="364"/>
                        </a:lnTo>
                        <a:lnTo>
                          <a:pt x="10" y="318"/>
                        </a:lnTo>
                        <a:lnTo>
                          <a:pt x="6" y="272"/>
                        </a:lnTo>
                        <a:lnTo>
                          <a:pt x="4" y="224"/>
                        </a:lnTo>
                        <a:lnTo>
                          <a:pt x="2" y="176"/>
                        </a:lnTo>
                        <a:lnTo>
                          <a:pt x="0" y="130"/>
                        </a:lnTo>
                        <a:lnTo>
                          <a:pt x="0" y="130"/>
                        </a:lnTo>
                        <a:lnTo>
                          <a:pt x="2" y="64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6" y="2"/>
                        </a:lnTo>
                        <a:lnTo>
                          <a:pt x="6" y="2"/>
                        </a:lnTo>
                        <a:lnTo>
                          <a:pt x="32" y="90"/>
                        </a:lnTo>
                        <a:lnTo>
                          <a:pt x="62" y="178"/>
                        </a:lnTo>
                        <a:lnTo>
                          <a:pt x="96" y="262"/>
                        </a:lnTo>
                        <a:lnTo>
                          <a:pt x="136" y="344"/>
                        </a:lnTo>
                        <a:lnTo>
                          <a:pt x="178" y="424"/>
                        </a:lnTo>
                        <a:lnTo>
                          <a:pt x="224" y="502"/>
                        </a:lnTo>
                        <a:lnTo>
                          <a:pt x="274" y="578"/>
                        </a:lnTo>
                        <a:lnTo>
                          <a:pt x="328" y="650"/>
                        </a:lnTo>
                        <a:lnTo>
                          <a:pt x="386" y="718"/>
                        </a:lnTo>
                        <a:lnTo>
                          <a:pt x="446" y="784"/>
                        </a:lnTo>
                        <a:lnTo>
                          <a:pt x="510" y="848"/>
                        </a:lnTo>
                        <a:lnTo>
                          <a:pt x="576" y="906"/>
                        </a:lnTo>
                        <a:lnTo>
                          <a:pt x="646" y="962"/>
                        </a:lnTo>
                        <a:lnTo>
                          <a:pt x="718" y="1016"/>
                        </a:lnTo>
                        <a:lnTo>
                          <a:pt x="794" y="1064"/>
                        </a:lnTo>
                        <a:lnTo>
                          <a:pt x="872" y="1110"/>
                        </a:lnTo>
                        <a:lnTo>
                          <a:pt x="564" y="1416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0070C0"/>
                      </a:gs>
                      <a:gs pos="100000">
                        <a:srgbClr val="00B0F0">
                          <a:alpha val="0"/>
                        </a:srgbClr>
                      </a:gs>
                    </a:gsLst>
                    <a:lin ang="4200000" scaled="0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ko-KR" altLang="en-US"/>
                  </a:p>
                </p:txBody>
              </p:sp>
            </p:grpSp>
            <p:sp>
              <p:nvSpPr>
                <p:cNvPr id="74" name="타원 73"/>
                <p:cNvSpPr/>
                <p:nvPr/>
              </p:nvSpPr>
              <p:spPr>
                <a:xfrm rot="10800000">
                  <a:off x="3735382" y="3913662"/>
                  <a:ext cx="1000022" cy="1008914"/>
                </a:xfrm>
                <a:prstGeom prst="ellipse">
                  <a:avLst/>
                </a:prstGeom>
                <a:solidFill>
                  <a:srgbClr val="0070C0"/>
                </a:solidFill>
                <a:ln>
                  <a:noFill/>
                </a:ln>
                <a:scene3d>
                  <a:camera prst="orthographicFront"/>
                  <a:lightRig rig="flat" dir="t"/>
                </a:scene3d>
                <a:sp3d contourW="12700" prstMaterial="clear">
                  <a:bevelT w="254000" prst="relaxedInset"/>
                  <a:contourClr>
                    <a:srgbClr val="0077D0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71" name="TextBox 70"/>
              <p:cNvSpPr txBox="1"/>
              <p:nvPr/>
            </p:nvSpPr>
            <p:spPr>
              <a:xfrm>
                <a:off x="814602" y="2519694"/>
                <a:ext cx="15008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6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광역자치단체 심사진행</a:t>
                </a:r>
                <a:endParaRPr lang="en-US" altLang="ko-KR" sz="16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2" name="타원 71"/>
              <p:cNvSpPr/>
              <p:nvPr/>
            </p:nvSpPr>
            <p:spPr>
              <a:xfrm flipH="1">
                <a:off x="1053922" y="2183798"/>
                <a:ext cx="439049" cy="4390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82" name="그룹 33"/>
            <p:cNvGrpSpPr/>
            <p:nvPr/>
          </p:nvGrpSpPr>
          <p:grpSpPr>
            <a:xfrm>
              <a:off x="7959949" y="2516615"/>
              <a:ext cx="1148555" cy="1480605"/>
              <a:chOff x="573460" y="1954932"/>
              <a:chExt cx="2816224" cy="4138364"/>
            </a:xfrm>
          </p:grpSpPr>
          <p:sp>
            <p:nvSpPr>
              <p:cNvPr id="83" name="Freeform 5"/>
              <p:cNvSpPr>
                <a:spLocks/>
              </p:cNvSpPr>
              <p:nvPr/>
            </p:nvSpPr>
            <p:spPr bwMode="auto">
              <a:xfrm>
                <a:off x="573460" y="1954932"/>
                <a:ext cx="2816224" cy="3593540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57000">
                    <a:srgbClr val="96D200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4" name="Freeform 9"/>
              <p:cNvSpPr>
                <a:spLocks/>
              </p:cNvSpPr>
              <p:nvPr/>
            </p:nvSpPr>
            <p:spPr bwMode="auto">
              <a:xfrm>
                <a:off x="1008508" y="3929881"/>
                <a:ext cx="1946128" cy="1258712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5" name="Freeform 9"/>
              <p:cNvSpPr>
                <a:spLocks/>
              </p:cNvSpPr>
              <p:nvPr/>
            </p:nvSpPr>
            <p:spPr bwMode="auto">
              <a:xfrm>
                <a:off x="1231904" y="4034408"/>
                <a:ext cx="1499336" cy="1009254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6" name="Freeform 19"/>
              <p:cNvSpPr>
                <a:spLocks/>
              </p:cNvSpPr>
              <p:nvPr/>
            </p:nvSpPr>
            <p:spPr bwMode="auto">
              <a:xfrm rot="5400000">
                <a:off x="1788464" y="4283838"/>
                <a:ext cx="386216" cy="31583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7" name="Freeform 20"/>
              <p:cNvSpPr>
                <a:spLocks/>
              </p:cNvSpPr>
              <p:nvPr/>
            </p:nvSpPr>
            <p:spPr bwMode="auto">
              <a:xfrm>
                <a:off x="1451636" y="5554197"/>
                <a:ext cx="1056153" cy="539099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719E0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8" name="Oval 9"/>
              <p:cNvSpPr>
                <a:spLocks noChangeArrowheads="1"/>
              </p:cNvSpPr>
              <p:nvPr/>
            </p:nvSpPr>
            <p:spPr bwMode="auto">
              <a:xfrm>
                <a:off x="1145549" y="2105394"/>
                <a:ext cx="1671755" cy="1667184"/>
              </a:xfrm>
              <a:prstGeom prst="ellipse">
                <a:avLst/>
              </a:prstGeom>
              <a:solidFill>
                <a:srgbClr val="719E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9" name="Oval 10"/>
              <p:cNvSpPr>
                <a:spLocks noChangeArrowheads="1"/>
              </p:cNvSpPr>
              <p:nvPr/>
            </p:nvSpPr>
            <p:spPr bwMode="auto">
              <a:xfrm>
                <a:off x="1153548" y="2113394"/>
                <a:ext cx="1654614" cy="16511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0" name="Oval 11"/>
              <p:cNvSpPr>
                <a:spLocks noChangeArrowheads="1"/>
              </p:cNvSpPr>
              <p:nvPr/>
            </p:nvSpPr>
            <p:spPr bwMode="auto">
              <a:xfrm>
                <a:off x="1175259" y="2135104"/>
                <a:ext cx="1611192" cy="1607764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91" name="TextBox 90"/>
              <p:cNvSpPr txBox="1"/>
              <p:nvPr/>
            </p:nvSpPr>
            <p:spPr>
              <a:xfrm>
                <a:off x="923788" y="2439471"/>
                <a:ext cx="2101967" cy="11183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광역자치</a:t>
                </a:r>
                <a:endParaRPr lang="en-US" altLang="ko-KR" sz="1000" b="1" dirty="0">
                  <a:solidFill>
                    <a:schemeClr val="bg1">
                      <a:lumMod val="6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ctr"/>
                <a:r>
                  <a:rPr lang="ko-KR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단체담당자</a:t>
                </a:r>
                <a:endParaRPr lang="en-US" altLang="ko-KR" sz="1000" b="1" dirty="0">
                  <a:solidFill>
                    <a:schemeClr val="bg1">
                      <a:lumMod val="6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2662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일자리창출</a:t>
            </a:r>
          </a:p>
        </p:txBody>
      </p:sp>
      <p:grpSp>
        <p:nvGrpSpPr>
          <p:cNvPr id="73" name="그룹 72"/>
          <p:cNvGrpSpPr/>
          <p:nvPr/>
        </p:nvGrpSpPr>
        <p:grpSpPr>
          <a:xfrm>
            <a:off x="300088" y="1628800"/>
            <a:ext cx="8528433" cy="3311640"/>
            <a:chOff x="500034" y="2349608"/>
            <a:chExt cx="8528433" cy="3311640"/>
          </a:xfrm>
        </p:grpSpPr>
        <p:grpSp>
          <p:nvGrpSpPr>
            <p:cNvPr id="82" name="그룹 54"/>
            <p:cNvGrpSpPr/>
            <p:nvPr/>
          </p:nvGrpSpPr>
          <p:grpSpPr>
            <a:xfrm>
              <a:off x="4500562" y="2349608"/>
              <a:ext cx="1714512" cy="1500198"/>
              <a:chOff x="4902417" y="1714488"/>
              <a:chExt cx="1955599" cy="1643074"/>
            </a:xfrm>
          </p:grpSpPr>
          <p:sp>
            <p:nvSpPr>
              <p:cNvPr id="174" name="Freeform 19"/>
              <p:cNvSpPr>
                <a:spLocks/>
              </p:cNvSpPr>
              <p:nvPr/>
            </p:nvSpPr>
            <p:spPr bwMode="auto">
              <a:xfrm>
                <a:off x="4902417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FFBC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75" name="Freeform 20"/>
              <p:cNvSpPr>
                <a:spLocks/>
              </p:cNvSpPr>
              <p:nvPr/>
            </p:nvSpPr>
            <p:spPr bwMode="auto">
              <a:xfrm>
                <a:off x="4940139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0">
                    <a:srgbClr val="FFE029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76" name="Freeform 21"/>
              <p:cNvSpPr>
                <a:spLocks/>
              </p:cNvSpPr>
              <p:nvPr/>
            </p:nvSpPr>
            <p:spPr bwMode="auto">
              <a:xfrm>
                <a:off x="5817676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77" name="Freeform 23"/>
              <p:cNvSpPr>
                <a:spLocks/>
              </p:cNvSpPr>
              <p:nvPr/>
            </p:nvSpPr>
            <p:spPr bwMode="auto">
              <a:xfrm>
                <a:off x="4956486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FFBC00">
                      <a:alpha val="50000"/>
                    </a:srgbClr>
                  </a:gs>
                  <a:gs pos="0">
                    <a:srgbClr val="FFE029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78" name="Freeform 25"/>
              <p:cNvSpPr>
                <a:spLocks/>
              </p:cNvSpPr>
              <p:nvPr/>
            </p:nvSpPr>
            <p:spPr bwMode="auto">
              <a:xfrm>
                <a:off x="5340194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79" name="타원 178"/>
              <p:cNvSpPr/>
              <p:nvPr/>
            </p:nvSpPr>
            <p:spPr>
              <a:xfrm rot="2248181">
                <a:off x="5771626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180" name="TextBox 179"/>
              <p:cNvSpPr txBox="1"/>
              <p:nvPr/>
            </p:nvSpPr>
            <p:spPr>
              <a:xfrm>
                <a:off x="5472800" y="2324393"/>
                <a:ext cx="1282162" cy="5056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사업지원 기업 선정</a:t>
                </a:r>
                <a:endParaRPr lang="ko-KR" altLang="en-US" sz="1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181" name="Freeform 5"/>
              <p:cNvSpPr>
                <a:spLocks/>
              </p:cNvSpPr>
              <p:nvPr/>
            </p:nvSpPr>
            <p:spPr bwMode="auto">
              <a:xfrm rot="15743835">
                <a:off x="5824873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92" name="그룹 56"/>
            <p:cNvGrpSpPr/>
            <p:nvPr/>
          </p:nvGrpSpPr>
          <p:grpSpPr>
            <a:xfrm>
              <a:off x="3143240" y="2349608"/>
              <a:ext cx="1857388" cy="1500198"/>
              <a:chOff x="1928794" y="1714488"/>
              <a:chExt cx="1955599" cy="1643074"/>
            </a:xfrm>
          </p:grpSpPr>
          <p:sp>
            <p:nvSpPr>
              <p:cNvPr id="163" name="Freeform 19"/>
              <p:cNvSpPr>
                <a:spLocks/>
              </p:cNvSpPr>
              <p:nvPr/>
            </p:nvSpPr>
            <p:spPr bwMode="auto">
              <a:xfrm>
                <a:off x="1928794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64" name="Freeform 20"/>
              <p:cNvSpPr>
                <a:spLocks/>
              </p:cNvSpPr>
              <p:nvPr/>
            </p:nvSpPr>
            <p:spPr bwMode="auto">
              <a:xfrm>
                <a:off x="1966516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65" name="Freeform 21"/>
              <p:cNvSpPr>
                <a:spLocks/>
              </p:cNvSpPr>
              <p:nvPr/>
            </p:nvSpPr>
            <p:spPr bwMode="auto">
              <a:xfrm>
                <a:off x="2844053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66" name="Freeform 23"/>
              <p:cNvSpPr>
                <a:spLocks/>
              </p:cNvSpPr>
              <p:nvPr/>
            </p:nvSpPr>
            <p:spPr bwMode="auto">
              <a:xfrm>
                <a:off x="1982862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70C0">
                      <a:alpha val="50000"/>
                    </a:srgbClr>
                  </a:gs>
                  <a:gs pos="0">
                    <a:srgbClr val="00B0F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67" name="Freeform 25"/>
              <p:cNvSpPr>
                <a:spLocks/>
              </p:cNvSpPr>
              <p:nvPr/>
            </p:nvSpPr>
            <p:spPr bwMode="auto">
              <a:xfrm>
                <a:off x="2366571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68" name="타원 167"/>
              <p:cNvSpPr/>
              <p:nvPr/>
            </p:nvSpPr>
            <p:spPr>
              <a:xfrm rot="2248181">
                <a:off x="2798004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169" name="TextBox 168"/>
              <p:cNvSpPr txBox="1"/>
              <p:nvPr/>
            </p:nvSpPr>
            <p:spPr>
              <a:xfrm>
                <a:off x="2229655" y="2399521"/>
                <a:ext cx="1330590" cy="3033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심사결과 입력</a:t>
                </a:r>
                <a:endParaRPr lang="ko-KR" altLang="en-US" sz="1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grpSp>
            <p:nvGrpSpPr>
              <p:cNvPr id="170" name="그룹 23"/>
              <p:cNvGrpSpPr/>
              <p:nvPr/>
            </p:nvGrpSpPr>
            <p:grpSpPr>
              <a:xfrm rot="16200000">
                <a:off x="1985686" y="1946559"/>
                <a:ext cx="220931" cy="215035"/>
                <a:chOff x="4658414" y="2642922"/>
                <a:chExt cx="319782" cy="319782"/>
              </a:xfrm>
            </p:grpSpPr>
            <p:sp>
              <p:nvSpPr>
                <p:cNvPr id="172" name="타원 171"/>
                <p:cNvSpPr/>
                <p:nvPr/>
              </p:nvSpPr>
              <p:spPr>
                <a:xfrm>
                  <a:off x="4658414" y="2642922"/>
                  <a:ext cx="319782" cy="319782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  <p:sp>
              <p:nvSpPr>
                <p:cNvPr id="173" name="타원 172"/>
                <p:cNvSpPr/>
                <p:nvPr/>
              </p:nvSpPr>
              <p:spPr>
                <a:xfrm>
                  <a:off x="4688403" y="2817011"/>
                  <a:ext cx="96588" cy="96588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</p:grpSp>
          <p:sp>
            <p:nvSpPr>
              <p:cNvPr id="171" name="Freeform 5"/>
              <p:cNvSpPr>
                <a:spLocks/>
              </p:cNvSpPr>
              <p:nvPr/>
            </p:nvSpPr>
            <p:spPr bwMode="auto">
              <a:xfrm rot="15743835">
                <a:off x="2846886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93" name="그룹 55"/>
            <p:cNvGrpSpPr/>
            <p:nvPr/>
          </p:nvGrpSpPr>
          <p:grpSpPr>
            <a:xfrm>
              <a:off x="1785918" y="2349608"/>
              <a:ext cx="1643074" cy="1428760"/>
              <a:chOff x="3274641" y="1714488"/>
              <a:chExt cx="1955599" cy="1643074"/>
            </a:xfrm>
          </p:grpSpPr>
          <p:sp>
            <p:nvSpPr>
              <p:cNvPr id="155" name="Freeform 19"/>
              <p:cNvSpPr>
                <a:spLocks/>
              </p:cNvSpPr>
              <p:nvPr/>
            </p:nvSpPr>
            <p:spPr bwMode="auto">
              <a:xfrm>
                <a:off x="3274641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56" name="Freeform 20"/>
              <p:cNvSpPr>
                <a:spLocks/>
              </p:cNvSpPr>
              <p:nvPr/>
            </p:nvSpPr>
            <p:spPr bwMode="auto">
              <a:xfrm>
                <a:off x="3312363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rgbClr val="96D20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57" name="Freeform 21"/>
              <p:cNvSpPr>
                <a:spLocks/>
              </p:cNvSpPr>
              <p:nvPr/>
            </p:nvSpPr>
            <p:spPr bwMode="auto">
              <a:xfrm>
                <a:off x="4189899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58" name="Freeform 23"/>
              <p:cNvSpPr>
                <a:spLocks/>
              </p:cNvSpPr>
              <p:nvPr/>
            </p:nvSpPr>
            <p:spPr bwMode="auto">
              <a:xfrm>
                <a:off x="3328709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719E00">
                      <a:alpha val="49804"/>
                    </a:srgbClr>
                  </a:gs>
                  <a:gs pos="0">
                    <a:srgbClr val="96D20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59" name="Freeform 25"/>
              <p:cNvSpPr>
                <a:spLocks/>
              </p:cNvSpPr>
              <p:nvPr/>
            </p:nvSpPr>
            <p:spPr bwMode="auto">
              <a:xfrm>
                <a:off x="3712418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60" name="타원 159"/>
              <p:cNvSpPr/>
              <p:nvPr/>
            </p:nvSpPr>
            <p:spPr>
              <a:xfrm rot="2248181">
                <a:off x="4143850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161" name="TextBox 160"/>
              <p:cNvSpPr txBox="1"/>
              <p:nvPr/>
            </p:nvSpPr>
            <p:spPr>
              <a:xfrm>
                <a:off x="3529719" y="2387910"/>
                <a:ext cx="1530469" cy="3185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재정 심사  진행</a:t>
                </a:r>
                <a:endParaRPr lang="ko-KR" altLang="en-US" sz="1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162" name="Freeform 5"/>
              <p:cNvSpPr>
                <a:spLocks/>
              </p:cNvSpPr>
              <p:nvPr/>
            </p:nvSpPr>
            <p:spPr bwMode="auto">
              <a:xfrm rot="15743835">
                <a:off x="4198875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94" name="그룹 33"/>
            <p:cNvGrpSpPr/>
            <p:nvPr/>
          </p:nvGrpSpPr>
          <p:grpSpPr>
            <a:xfrm>
              <a:off x="500034" y="2492484"/>
              <a:ext cx="1148555" cy="1480605"/>
              <a:chOff x="573460" y="1954932"/>
              <a:chExt cx="2816224" cy="4138364"/>
            </a:xfrm>
          </p:grpSpPr>
          <p:sp>
            <p:nvSpPr>
              <p:cNvPr id="146" name="Freeform 5"/>
              <p:cNvSpPr>
                <a:spLocks/>
              </p:cNvSpPr>
              <p:nvPr/>
            </p:nvSpPr>
            <p:spPr bwMode="auto">
              <a:xfrm>
                <a:off x="573460" y="1954932"/>
                <a:ext cx="2816224" cy="3593540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57000">
                    <a:srgbClr val="96D200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7" name="Freeform 9"/>
              <p:cNvSpPr>
                <a:spLocks/>
              </p:cNvSpPr>
              <p:nvPr/>
            </p:nvSpPr>
            <p:spPr bwMode="auto">
              <a:xfrm>
                <a:off x="1008508" y="3929881"/>
                <a:ext cx="1946128" cy="1258712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8" name="Freeform 9"/>
              <p:cNvSpPr>
                <a:spLocks/>
              </p:cNvSpPr>
              <p:nvPr/>
            </p:nvSpPr>
            <p:spPr bwMode="auto">
              <a:xfrm>
                <a:off x="1231904" y="4034408"/>
                <a:ext cx="1499336" cy="1009254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9" name="Freeform 19"/>
              <p:cNvSpPr>
                <a:spLocks/>
              </p:cNvSpPr>
              <p:nvPr/>
            </p:nvSpPr>
            <p:spPr bwMode="auto">
              <a:xfrm rot="5400000">
                <a:off x="1788464" y="4283838"/>
                <a:ext cx="386216" cy="31583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0" name="Freeform 20"/>
              <p:cNvSpPr>
                <a:spLocks/>
              </p:cNvSpPr>
              <p:nvPr/>
            </p:nvSpPr>
            <p:spPr bwMode="auto">
              <a:xfrm>
                <a:off x="1451636" y="5554197"/>
                <a:ext cx="1056153" cy="539099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719E0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1" name="Oval 9"/>
              <p:cNvSpPr>
                <a:spLocks noChangeArrowheads="1"/>
              </p:cNvSpPr>
              <p:nvPr/>
            </p:nvSpPr>
            <p:spPr bwMode="auto">
              <a:xfrm>
                <a:off x="1145549" y="2105394"/>
                <a:ext cx="1671755" cy="1667184"/>
              </a:xfrm>
              <a:prstGeom prst="ellipse">
                <a:avLst/>
              </a:prstGeom>
              <a:solidFill>
                <a:srgbClr val="719E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2" name="Oval 10"/>
              <p:cNvSpPr>
                <a:spLocks noChangeArrowheads="1"/>
              </p:cNvSpPr>
              <p:nvPr/>
            </p:nvSpPr>
            <p:spPr bwMode="auto">
              <a:xfrm>
                <a:off x="1153548" y="2113394"/>
                <a:ext cx="1654614" cy="16511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3" name="Oval 11"/>
              <p:cNvSpPr>
                <a:spLocks noChangeArrowheads="1"/>
              </p:cNvSpPr>
              <p:nvPr/>
            </p:nvSpPr>
            <p:spPr bwMode="auto">
              <a:xfrm>
                <a:off x="1175259" y="2135104"/>
                <a:ext cx="1611192" cy="1607764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154" name="TextBox 42"/>
              <p:cNvSpPr txBox="1"/>
              <p:nvPr/>
            </p:nvSpPr>
            <p:spPr>
              <a:xfrm>
                <a:off x="923788" y="2439471"/>
                <a:ext cx="2101967" cy="11183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광역자치</a:t>
                </a:r>
                <a:endParaRPr lang="en-US" altLang="ko-KR" sz="1000" b="1" dirty="0">
                  <a:solidFill>
                    <a:schemeClr val="bg1">
                      <a:lumMod val="6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ctr"/>
                <a:r>
                  <a:rPr lang="ko-KR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단체담당자</a:t>
                </a:r>
                <a:endParaRPr lang="en-US" altLang="ko-KR" sz="1000" b="1" dirty="0">
                  <a:solidFill>
                    <a:schemeClr val="bg1">
                      <a:lumMod val="6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95" name="그룹 55"/>
            <p:cNvGrpSpPr/>
            <p:nvPr/>
          </p:nvGrpSpPr>
          <p:grpSpPr>
            <a:xfrm>
              <a:off x="6429388" y="2349608"/>
              <a:ext cx="1535574" cy="1563134"/>
              <a:chOff x="819010" y="2032899"/>
              <a:chExt cx="1535574" cy="1563134"/>
            </a:xfrm>
          </p:grpSpPr>
          <p:grpSp>
            <p:nvGrpSpPr>
              <p:cNvPr id="134" name="그룹 186"/>
              <p:cNvGrpSpPr/>
              <p:nvPr/>
            </p:nvGrpSpPr>
            <p:grpSpPr>
              <a:xfrm>
                <a:off x="819010" y="2032899"/>
                <a:ext cx="1535574" cy="1563134"/>
                <a:chOff x="3653835" y="3826122"/>
                <a:chExt cx="1163114" cy="1183994"/>
              </a:xfrm>
            </p:grpSpPr>
            <p:grpSp>
              <p:nvGrpSpPr>
                <p:cNvPr id="137" name="그룹 188"/>
                <p:cNvGrpSpPr/>
                <p:nvPr/>
              </p:nvGrpSpPr>
              <p:grpSpPr>
                <a:xfrm>
                  <a:off x="3653835" y="3826122"/>
                  <a:ext cx="1163114" cy="1183994"/>
                  <a:chOff x="384550" y="4301722"/>
                  <a:chExt cx="1163114" cy="1183994"/>
                </a:xfrm>
              </p:grpSpPr>
              <p:sp>
                <p:nvSpPr>
                  <p:cNvPr id="139" name="타원 138"/>
                  <p:cNvSpPr/>
                  <p:nvPr/>
                </p:nvSpPr>
                <p:spPr>
                  <a:xfrm>
                    <a:off x="395536" y="4301722"/>
                    <a:ext cx="1152128" cy="1152128"/>
                  </a:xfrm>
                  <a:prstGeom prst="ellipse">
                    <a:avLst/>
                  </a:prstGeom>
                  <a:gradFill>
                    <a:gsLst>
                      <a:gs pos="36000">
                        <a:srgbClr val="B4B4B4"/>
                      </a:gs>
                      <a:gs pos="49000">
                        <a:srgbClr val="EAEAEA"/>
                      </a:gs>
                      <a:gs pos="49000">
                        <a:srgbClr val="B4B4B4"/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140" name="타원 139"/>
                  <p:cNvSpPr/>
                  <p:nvPr/>
                </p:nvSpPr>
                <p:spPr>
                  <a:xfrm rot="10800000">
                    <a:off x="401624" y="4335622"/>
                    <a:ext cx="1139954" cy="1150094"/>
                  </a:xfrm>
                  <a:prstGeom prst="ellipse">
                    <a:avLst/>
                  </a:prstGeom>
                  <a:gradFill flip="none" rotWithShape="1">
                    <a:gsLst>
                      <a:gs pos="78000">
                        <a:schemeClr val="bg1">
                          <a:alpha val="0"/>
                        </a:schemeClr>
                      </a:gs>
                      <a:gs pos="10000">
                        <a:schemeClr val="bg1">
                          <a:alpha val="32000"/>
                        </a:schemeClr>
                      </a:gs>
                      <a:gs pos="100000">
                        <a:schemeClr val="bg1"/>
                      </a:gs>
                    </a:gsLst>
                    <a:path path="circle">
                      <a:fillToRect l="100000" b="100000"/>
                    </a:path>
                    <a:tileRect t="-100000" r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 sz="2000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141" name="타원 140"/>
                  <p:cNvSpPr/>
                  <p:nvPr/>
                </p:nvSpPr>
                <p:spPr>
                  <a:xfrm>
                    <a:off x="467544" y="4377767"/>
                    <a:ext cx="1008112" cy="1008112"/>
                  </a:xfrm>
                  <a:prstGeom prst="ellipse">
                    <a:avLst/>
                  </a:prstGeom>
                  <a:solidFill>
                    <a:srgbClr val="2FB0FF"/>
                  </a:solidFill>
                  <a:ln w="635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142" name="자유형 141"/>
                  <p:cNvSpPr/>
                  <p:nvPr/>
                </p:nvSpPr>
                <p:spPr>
                  <a:xfrm>
                    <a:off x="467544" y="4378992"/>
                    <a:ext cx="921912" cy="948741"/>
                  </a:xfrm>
                  <a:custGeom>
                    <a:avLst/>
                    <a:gdLst>
                      <a:gd name="connsiteX0" fmla="*/ 0 w 1008112"/>
                      <a:gd name="connsiteY0" fmla="*/ 504056 h 1008112"/>
                      <a:gd name="connsiteX1" fmla="*/ 147635 w 1008112"/>
                      <a:gd name="connsiteY1" fmla="*/ 147635 h 1008112"/>
                      <a:gd name="connsiteX2" fmla="*/ 504057 w 1008112"/>
                      <a:gd name="connsiteY2" fmla="*/ 1 h 1008112"/>
                      <a:gd name="connsiteX3" fmla="*/ 860478 w 1008112"/>
                      <a:gd name="connsiteY3" fmla="*/ 147636 h 1008112"/>
                      <a:gd name="connsiteX4" fmla="*/ 1008112 w 1008112"/>
                      <a:gd name="connsiteY4" fmla="*/ 504058 h 1008112"/>
                      <a:gd name="connsiteX5" fmla="*/ 860477 w 1008112"/>
                      <a:gd name="connsiteY5" fmla="*/ 860480 h 1008112"/>
                      <a:gd name="connsiteX6" fmla="*/ 504055 w 1008112"/>
                      <a:gd name="connsiteY6" fmla="*/ 1008114 h 1008112"/>
                      <a:gd name="connsiteX7" fmla="*/ 147634 w 1008112"/>
                      <a:gd name="connsiteY7" fmla="*/ 860479 h 1008112"/>
                      <a:gd name="connsiteX8" fmla="*/ 0 w 1008112"/>
                      <a:gd name="connsiteY8" fmla="*/ 504057 h 1008112"/>
                      <a:gd name="connsiteX9" fmla="*/ 0 w 1008112"/>
                      <a:gd name="connsiteY9" fmla="*/ 504056 h 1008112"/>
                      <a:gd name="connsiteX0" fmla="*/ 0 w 920484"/>
                      <a:gd name="connsiteY0" fmla="*/ 504055 h 1008114"/>
                      <a:gd name="connsiteX1" fmla="*/ 147635 w 920484"/>
                      <a:gd name="connsiteY1" fmla="*/ 147634 h 1008114"/>
                      <a:gd name="connsiteX2" fmla="*/ 504057 w 920484"/>
                      <a:gd name="connsiteY2" fmla="*/ 0 h 1008114"/>
                      <a:gd name="connsiteX3" fmla="*/ 860478 w 920484"/>
                      <a:gd name="connsiteY3" fmla="*/ 147635 h 1008114"/>
                      <a:gd name="connsiteX4" fmla="*/ 864096 w 920484"/>
                      <a:gd name="connsiteY4" fmla="*/ 504055 h 1008114"/>
                      <a:gd name="connsiteX5" fmla="*/ 860477 w 920484"/>
                      <a:gd name="connsiteY5" fmla="*/ 860479 h 1008114"/>
                      <a:gd name="connsiteX6" fmla="*/ 504055 w 920484"/>
                      <a:gd name="connsiteY6" fmla="*/ 1008113 h 1008114"/>
                      <a:gd name="connsiteX7" fmla="*/ 147634 w 920484"/>
                      <a:gd name="connsiteY7" fmla="*/ 860478 h 1008114"/>
                      <a:gd name="connsiteX8" fmla="*/ 0 w 920484"/>
                      <a:gd name="connsiteY8" fmla="*/ 504056 h 1008114"/>
                      <a:gd name="connsiteX9" fmla="*/ 0 w 920484"/>
                      <a:gd name="connsiteY9" fmla="*/ 504055 h 1008114"/>
                      <a:gd name="connsiteX0" fmla="*/ 0 w 923500"/>
                      <a:gd name="connsiteY0" fmla="*/ 504055 h 1043514"/>
                      <a:gd name="connsiteX1" fmla="*/ 147635 w 923500"/>
                      <a:gd name="connsiteY1" fmla="*/ 147634 h 1043514"/>
                      <a:gd name="connsiteX2" fmla="*/ 504057 w 923500"/>
                      <a:gd name="connsiteY2" fmla="*/ 0 h 1043514"/>
                      <a:gd name="connsiteX3" fmla="*/ 860478 w 923500"/>
                      <a:gd name="connsiteY3" fmla="*/ 147635 h 1043514"/>
                      <a:gd name="connsiteX4" fmla="*/ 864096 w 923500"/>
                      <a:gd name="connsiteY4" fmla="*/ 504055 h 1043514"/>
                      <a:gd name="connsiteX5" fmla="*/ 504056 w 923500"/>
                      <a:gd name="connsiteY5" fmla="*/ 648070 h 1043514"/>
                      <a:gd name="connsiteX6" fmla="*/ 504055 w 923500"/>
                      <a:gd name="connsiteY6" fmla="*/ 1008113 h 1043514"/>
                      <a:gd name="connsiteX7" fmla="*/ 147634 w 923500"/>
                      <a:gd name="connsiteY7" fmla="*/ 860478 h 1043514"/>
                      <a:gd name="connsiteX8" fmla="*/ 0 w 923500"/>
                      <a:gd name="connsiteY8" fmla="*/ 504056 h 1043514"/>
                      <a:gd name="connsiteX9" fmla="*/ 0 w 923500"/>
                      <a:gd name="connsiteY9" fmla="*/ 504055 h 1043514"/>
                      <a:gd name="connsiteX0" fmla="*/ 0 w 923500"/>
                      <a:gd name="connsiteY0" fmla="*/ 504055 h 971503"/>
                      <a:gd name="connsiteX1" fmla="*/ 147635 w 923500"/>
                      <a:gd name="connsiteY1" fmla="*/ 147634 h 971503"/>
                      <a:gd name="connsiteX2" fmla="*/ 504057 w 923500"/>
                      <a:gd name="connsiteY2" fmla="*/ 0 h 971503"/>
                      <a:gd name="connsiteX3" fmla="*/ 860478 w 923500"/>
                      <a:gd name="connsiteY3" fmla="*/ 147635 h 971503"/>
                      <a:gd name="connsiteX4" fmla="*/ 864096 w 923500"/>
                      <a:gd name="connsiteY4" fmla="*/ 504055 h 971503"/>
                      <a:gd name="connsiteX5" fmla="*/ 504056 w 923500"/>
                      <a:gd name="connsiteY5" fmla="*/ 648070 h 971503"/>
                      <a:gd name="connsiteX6" fmla="*/ 432048 w 923500"/>
                      <a:gd name="connsiteY6" fmla="*/ 936102 h 971503"/>
                      <a:gd name="connsiteX7" fmla="*/ 147634 w 923500"/>
                      <a:gd name="connsiteY7" fmla="*/ 860478 h 971503"/>
                      <a:gd name="connsiteX8" fmla="*/ 0 w 923500"/>
                      <a:gd name="connsiteY8" fmla="*/ 504056 h 971503"/>
                      <a:gd name="connsiteX9" fmla="*/ 0 w 923500"/>
                      <a:gd name="connsiteY9" fmla="*/ 504055 h 971503"/>
                      <a:gd name="connsiteX0" fmla="*/ 0 w 923500"/>
                      <a:gd name="connsiteY0" fmla="*/ 504055 h 957219"/>
                      <a:gd name="connsiteX1" fmla="*/ 147635 w 923500"/>
                      <a:gd name="connsiteY1" fmla="*/ 147634 h 957219"/>
                      <a:gd name="connsiteX2" fmla="*/ 504057 w 923500"/>
                      <a:gd name="connsiteY2" fmla="*/ 0 h 957219"/>
                      <a:gd name="connsiteX3" fmla="*/ 860478 w 923500"/>
                      <a:gd name="connsiteY3" fmla="*/ 147635 h 957219"/>
                      <a:gd name="connsiteX4" fmla="*/ 864096 w 923500"/>
                      <a:gd name="connsiteY4" fmla="*/ 504055 h 957219"/>
                      <a:gd name="connsiteX5" fmla="*/ 504056 w 923500"/>
                      <a:gd name="connsiteY5" fmla="*/ 648070 h 957219"/>
                      <a:gd name="connsiteX6" fmla="*/ 360040 w 923500"/>
                      <a:gd name="connsiteY6" fmla="*/ 921818 h 957219"/>
                      <a:gd name="connsiteX7" fmla="*/ 147634 w 923500"/>
                      <a:gd name="connsiteY7" fmla="*/ 860478 h 957219"/>
                      <a:gd name="connsiteX8" fmla="*/ 0 w 923500"/>
                      <a:gd name="connsiteY8" fmla="*/ 504056 h 957219"/>
                      <a:gd name="connsiteX9" fmla="*/ 0 w 923500"/>
                      <a:gd name="connsiteY9" fmla="*/ 504055 h 957219"/>
                      <a:gd name="connsiteX0" fmla="*/ 0 w 923500"/>
                      <a:gd name="connsiteY0" fmla="*/ 504055 h 957219"/>
                      <a:gd name="connsiteX1" fmla="*/ 147635 w 923500"/>
                      <a:gd name="connsiteY1" fmla="*/ 147634 h 957219"/>
                      <a:gd name="connsiteX2" fmla="*/ 504057 w 923500"/>
                      <a:gd name="connsiteY2" fmla="*/ 0 h 957219"/>
                      <a:gd name="connsiteX3" fmla="*/ 860478 w 923500"/>
                      <a:gd name="connsiteY3" fmla="*/ 147635 h 957219"/>
                      <a:gd name="connsiteX4" fmla="*/ 864096 w 923500"/>
                      <a:gd name="connsiteY4" fmla="*/ 504055 h 957219"/>
                      <a:gd name="connsiteX5" fmla="*/ 504056 w 923500"/>
                      <a:gd name="connsiteY5" fmla="*/ 648070 h 957219"/>
                      <a:gd name="connsiteX6" fmla="*/ 360040 w 923500"/>
                      <a:gd name="connsiteY6" fmla="*/ 921818 h 957219"/>
                      <a:gd name="connsiteX7" fmla="*/ 147634 w 923500"/>
                      <a:gd name="connsiteY7" fmla="*/ 860478 h 957219"/>
                      <a:gd name="connsiteX8" fmla="*/ 0 w 923500"/>
                      <a:gd name="connsiteY8" fmla="*/ 504056 h 957219"/>
                      <a:gd name="connsiteX9" fmla="*/ 0 w 923500"/>
                      <a:gd name="connsiteY9" fmla="*/ 504055 h 957219"/>
                      <a:gd name="connsiteX0" fmla="*/ 0 w 923500"/>
                      <a:gd name="connsiteY0" fmla="*/ 504055 h 956033"/>
                      <a:gd name="connsiteX1" fmla="*/ 147635 w 923500"/>
                      <a:gd name="connsiteY1" fmla="*/ 147634 h 956033"/>
                      <a:gd name="connsiteX2" fmla="*/ 504057 w 923500"/>
                      <a:gd name="connsiteY2" fmla="*/ 0 h 956033"/>
                      <a:gd name="connsiteX3" fmla="*/ 860478 w 923500"/>
                      <a:gd name="connsiteY3" fmla="*/ 147635 h 956033"/>
                      <a:gd name="connsiteX4" fmla="*/ 864096 w 923500"/>
                      <a:gd name="connsiteY4" fmla="*/ 504055 h 956033"/>
                      <a:gd name="connsiteX5" fmla="*/ 504056 w 923500"/>
                      <a:gd name="connsiteY5" fmla="*/ 648070 h 956033"/>
                      <a:gd name="connsiteX6" fmla="*/ 360040 w 923500"/>
                      <a:gd name="connsiteY6" fmla="*/ 921818 h 956033"/>
                      <a:gd name="connsiteX7" fmla="*/ 150437 w 923500"/>
                      <a:gd name="connsiteY7" fmla="*/ 853359 h 956033"/>
                      <a:gd name="connsiteX8" fmla="*/ 0 w 923500"/>
                      <a:gd name="connsiteY8" fmla="*/ 504056 h 956033"/>
                      <a:gd name="connsiteX9" fmla="*/ 0 w 923500"/>
                      <a:gd name="connsiteY9" fmla="*/ 504055 h 956033"/>
                      <a:gd name="connsiteX0" fmla="*/ 0 w 923500"/>
                      <a:gd name="connsiteY0" fmla="*/ 504055 h 948344"/>
                      <a:gd name="connsiteX1" fmla="*/ 147635 w 923500"/>
                      <a:gd name="connsiteY1" fmla="*/ 147634 h 948344"/>
                      <a:gd name="connsiteX2" fmla="*/ 504057 w 923500"/>
                      <a:gd name="connsiteY2" fmla="*/ 0 h 948344"/>
                      <a:gd name="connsiteX3" fmla="*/ 860478 w 923500"/>
                      <a:gd name="connsiteY3" fmla="*/ 147635 h 948344"/>
                      <a:gd name="connsiteX4" fmla="*/ 864096 w 923500"/>
                      <a:gd name="connsiteY4" fmla="*/ 504055 h 948344"/>
                      <a:gd name="connsiteX5" fmla="*/ 504056 w 923500"/>
                      <a:gd name="connsiteY5" fmla="*/ 648070 h 948344"/>
                      <a:gd name="connsiteX6" fmla="*/ 346844 w 923500"/>
                      <a:gd name="connsiteY6" fmla="*/ 914129 h 948344"/>
                      <a:gd name="connsiteX7" fmla="*/ 150437 w 923500"/>
                      <a:gd name="connsiteY7" fmla="*/ 853359 h 948344"/>
                      <a:gd name="connsiteX8" fmla="*/ 0 w 923500"/>
                      <a:gd name="connsiteY8" fmla="*/ 504056 h 948344"/>
                      <a:gd name="connsiteX9" fmla="*/ 0 w 923500"/>
                      <a:gd name="connsiteY9" fmla="*/ 504055 h 948344"/>
                      <a:gd name="connsiteX0" fmla="*/ 0 w 921912"/>
                      <a:gd name="connsiteY0" fmla="*/ 504452 h 948741"/>
                      <a:gd name="connsiteX1" fmla="*/ 147635 w 921912"/>
                      <a:gd name="connsiteY1" fmla="*/ 148031 h 948741"/>
                      <a:gd name="connsiteX2" fmla="*/ 504057 w 921912"/>
                      <a:gd name="connsiteY2" fmla="*/ 397 h 948741"/>
                      <a:gd name="connsiteX3" fmla="*/ 850953 w 921912"/>
                      <a:gd name="connsiteY3" fmla="*/ 150413 h 948741"/>
                      <a:gd name="connsiteX4" fmla="*/ 864096 w 921912"/>
                      <a:gd name="connsiteY4" fmla="*/ 504452 h 948741"/>
                      <a:gd name="connsiteX5" fmla="*/ 504056 w 921912"/>
                      <a:gd name="connsiteY5" fmla="*/ 648467 h 948741"/>
                      <a:gd name="connsiteX6" fmla="*/ 346844 w 921912"/>
                      <a:gd name="connsiteY6" fmla="*/ 914526 h 948741"/>
                      <a:gd name="connsiteX7" fmla="*/ 150437 w 921912"/>
                      <a:gd name="connsiteY7" fmla="*/ 853756 h 948741"/>
                      <a:gd name="connsiteX8" fmla="*/ 0 w 921912"/>
                      <a:gd name="connsiteY8" fmla="*/ 504453 h 948741"/>
                      <a:gd name="connsiteX9" fmla="*/ 0 w 921912"/>
                      <a:gd name="connsiteY9" fmla="*/ 504452 h 94874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921912" h="948741">
                        <a:moveTo>
                          <a:pt x="0" y="504452"/>
                        </a:moveTo>
                        <a:cubicBezTo>
                          <a:pt x="0" y="370768"/>
                          <a:pt x="53106" y="242559"/>
                          <a:pt x="147635" y="148031"/>
                        </a:cubicBezTo>
                        <a:cubicBezTo>
                          <a:pt x="242164" y="53502"/>
                          <a:pt x="386837" y="0"/>
                          <a:pt x="504057" y="397"/>
                        </a:cubicBezTo>
                        <a:cubicBezTo>
                          <a:pt x="621277" y="794"/>
                          <a:pt x="790947" y="66404"/>
                          <a:pt x="850953" y="150413"/>
                        </a:cubicBezTo>
                        <a:cubicBezTo>
                          <a:pt x="910959" y="234422"/>
                          <a:pt x="921912" y="421443"/>
                          <a:pt x="864096" y="504452"/>
                        </a:cubicBezTo>
                        <a:cubicBezTo>
                          <a:pt x="806280" y="587461"/>
                          <a:pt x="590265" y="580121"/>
                          <a:pt x="504056" y="648467"/>
                        </a:cubicBezTo>
                        <a:cubicBezTo>
                          <a:pt x="417847" y="716813"/>
                          <a:pt x="405780" y="880311"/>
                          <a:pt x="346844" y="914526"/>
                        </a:cubicBezTo>
                        <a:cubicBezTo>
                          <a:pt x="287908" y="948741"/>
                          <a:pt x="210444" y="923383"/>
                          <a:pt x="150437" y="853756"/>
                        </a:cubicBezTo>
                        <a:cubicBezTo>
                          <a:pt x="89041" y="806156"/>
                          <a:pt x="0" y="638137"/>
                          <a:pt x="0" y="504453"/>
                        </a:cubicBezTo>
                        <a:lnTo>
                          <a:pt x="0" y="504452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0070C0"/>
                      </a:gs>
                      <a:gs pos="100000">
                        <a:srgbClr val="00B0F0"/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635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143" name="Freeform 5"/>
                  <p:cNvSpPr>
                    <a:spLocks/>
                  </p:cNvSpPr>
                  <p:nvPr/>
                </p:nvSpPr>
                <p:spPr bwMode="auto">
                  <a:xfrm>
                    <a:off x="464344" y="4860098"/>
                    <a:ext cx="1011311" cy="523908"/>
                  </a:xfrm>
                  <a:custGeom>
                    <a:avLst/>
                    <a:gdLst/>
                    <a:ahLst/>
                    <a:cxnLst>
                      <a:cxn ang="0">
                        <a:pos x="3372" y="72"/>
                      </a:cxn>
                      <a:cxn ang="0">
                        <a:pos x="3294" y="276"/>
                      </a:cxn>
                      <a:cxn ang="0">
                        <a:pos x="3194" y="468"/>
                      </a:cxn>
                      <a:cxn ang="0">
                        <a:pos x="3072" y="644"/>
                      </a:cxn>
                      <a:cxn ang="0">
                        <a:pos x="2932" y="804"/>
                      </a:cxn>
                      <a:cxn ang="0">
                        <a:pos x="2774" y="946"/>
                      </a:cxn>
                      <a:cxn ang="0">
                        <a:pos x="2598" y="1068"/>
                      </a:cxn>
                      <a:cxn ang="0">
                        <a:pos x="2410" y="1168"/>
                      </a:cxn>
                      <a:cxn ang="0">
                        <a:pos x="2208" y="1244"/>
                      </a:cxn>
                      <a:cxn ang="0">
                        <a:pos x="1996" y="1294"/>
                      </a:cxn>
                      <a:cxn ang="0">
                        <a:pos x="1774" y="1318"/>
                      </a:cxn>
                      <a:cxn ang="0">
                        <a:pos x="1624" y="1318"/>
                      </a:cxn>
                      <a:cxn ang="0">
                        <a:pos x="1402" y="1294"/>
                      </a:cxn>
                      <a:cxn ang="0">
                        <a:pos x="1190" y="1244"/>
                      </a:cxn>
                      <a:cxn ang="0">
                        <a:pos x="988" y="1168"/>
                      </a:cxn>
                      <a:cxn ang="0">
                        <a:pos x="800" y="1068"/>
                      </a:cxn>
                      <a:cxn ang="0">
                        <a:pos x="624" y="946"/>
                      </a:cxn>
                      <a:cxn ang="0">
                        <a:pos x="466" y="804"/>
                      </a:cxn>
                      <a:cxn ang="0">
                        <a:pos x="324" y="644"/>
                      </a:cxn>
                      <a:cxn ang="0">
                        <a:pos x="204" y="468"/>
                      </a:cxn>
                      <a:cxn ang="0">
                        <a:pos x="104" y="276"/>
                      </a:cxn>
                      <a:cxn ang="0">
                        <a:pos x="26" y="72"/>
                      </a:cxn>
                      <a:cxn ang="0">
                        <a:pos x="6" y="0"/>
                      </a:cxn>
                      <a:cxn ang="0">
                        <a:pos x="0" y="130"/>
                      </a:cxn>
                      <a:cxn ang="0">
                        <a:pos x="10" y="306"/>
                      </a:cxn>
                      <a:cxn ang="0">
                        <a:pos x="54" y="562"/>
                      </a:cxn>
                      <a:cxn ang="0">
                        <a:pos x="134" y="802"/>
                      </a:cxn>
                      <a:cxn ang="0">
                        <a:pos x="246" y="1026"/>
                      </a:cxn>
                      <a:cxn ang="0">
                        <a:pos x="388" y="1228"/>
                      </a:cxn>
                      <a:cxn ang="0">
                        <a:pos x="556" y="1408"/>
                      </a:cxn>
                      <a:cxn ang="0">
                        <a:pos x="750" y="1562"/>
                      </a:cxn>
                      <a:cxn ang="0">
                        <a:pos x="962" y="1688"/>
                      </a:cxn>
                      <a:cxn ang="0">
                        <a:pos x="1194" y="1780"/>
                      </a:cxn>
                      <a:cxn ang="0">
                        <a:pos x="1440" y="1838"/>
                      </a:cxn>
                      <a:cxn ang="0">
                        <a:pos x="1698" y="1858"/>
                      </a:cxn>
                      <a:cxn ang="0">
                        <a:pos x="1872" y="1850"/>
                      </a:cxn>
                      <a:cxn ang="0">
                        <a:pos x="2124" y="1804"/>
                      </a:cxn>
                      <a:cxn ang="0">
                        <a:pos x="2360" y="1722"/>
                      </a:cxn>
                      <a:cxn ang="0">
                        <a:pos x="2580" y="1608"/>
                      </a:cxn>
                      <a:cxn ang="0">
                        <a:pos x="2778" y="1464"/>
                      </a:cxn>
                      <a:cxn ang="0">
                        <a:pos x="2956" y="1292"/>
                      </a:cxn>
                      <a:cxn ang="0">
                        <a:pos x="3106" y="1096"/>
                      </a:cxn>
                      <a:cxn ang="0">
                        <a:pos x="3230" y="878"/>
                      </a:cxn>
                      <a:cxn ang="0">
                        <a:pos x="3320" y="644"/>
                      </a:cxn>
                      <a:cxn ang="0">
                        <a:pos x="3378" y="392"/>
                      </a:cxn>
                      <a:cxn ang="0">
                        <a:pos x="3396" y="130"/>
                      </a:cxn>
                      <a:cxn ang="0">
                        <a:pos x="3392" y="0"/>
                      </a:cxn>
                      <a:cxn ang="0">
                        <a:pos x="3392" y="2"/>
                      </a:cxn>
                    </a:cxnLst>
                    <a:rect l="0" t="0" r="r" b="b"/>
                    <a:pathLst>
                      <a:path w="3396" h="1858">
                        <a:moveTo>
                          <a:pt x="3392" y="2"/>
                        </a:moveTo>
                        <a:lnTo>
                          <a:pt x="3392" y="2"/>
                        </a:lnTo>
                        <a:lnTo>
                          <a:pt x="3372" y="72"/>
                        </a:lnTo>
                        <a:lnTo>
                          <a:pt x="3348" y="142"/>
                        </a:lnTo>
                        <a:lnTo>
                          <a:pt x="3322" y="210"/>
                        </a:lnTo>
                        <a:lnTo>
                          <a:pt x="3294" y="276"/>
                        </a:lnTo>
                        <a:lnTo>
                          <a:pt x="3264" y="342"/>
                        </a:lnTo>
                        <a:lnTo>
                          <a:pt x="3230" y="406"/>
                        </a:lnTo>
                        <a:lnTo>
                          <a:pt x="3194" y="468"/>
                        </a:lnTo>
                        <a:lnTo>
                          <a:pt x="3156" y="528"/>
                        </a:lnTo>
                        <a:lnTo>
                          <a:pt x="3116" y="588"/>
                        </a:lnTo>
                        <a:lnTo>
                          <a:pt x="3072" y="644"/>
                        </a:lnTo>
                        <a:lnTo>
                          <a:pt x="3028" y="700"/>
                        </a:lnTo>
                        <a:lnTo>
                          <a:pt x="2980" y="752"/>
                        </a:lnTo>
                        <a:lnTo>
                          <a:pt x="2932" y="804"/>
                        </a:lnTo>
                        <a:lnTo>
                          <a:pt x="2880" y="854"/>
                        </a:lnTo>
                        <a:lnTo>
                          <a:pt x="2828" y="900"/>
                        </a:lnTo>
                        <a:lnTo>
                          <a:pt x="2774" y="946"/>
                        </a:lnTo>
                        <a:lnTo>
                          <a:pt x="2716" y="988"/>
                        </a:lnTo>
                        <a:lnTo>
                          <a:pt x="2658" y="1030"/>
                        </a:lnTo>
                        <a:lnTo>
                          <a:pt x="2598" y="1068"/>
                        </a:lnTo>
                        <a:lnTo>
                          <a:pt x="2536" y="1102"/>
                        </a:lnTo>
                        <a:lnTo>
                          <a:pt x="2474" y="1136"/>
                        </a:lnTo>
                        <a:lnTo>
                          <a:pt x="2410" y="1168"/>
                        </a:lnTo>
                        <a:lnTo>
                          <a:pt x="2344" y="1196"/>
                        </a:lnTo>
                        <a:lnTo>
                          <a:pt x="2276" y="1220"/>
                        </a:lnTo>
                        <a:lnTo>
                          <a:pt x="2208" y="1244"/>
                        </a:lnTo>
                        <a:lnTo>
                          <a:pt x="2138" y="1264"/>
                        </a:lnTo>
                        <a:lnTo>
                          <a:pt x="2068" y="1280"/>
                        </a:lnTo>
                        <a:lnTo>
                          <a:pt x="1996" y="1294"/>
                        </a:lnTo>
                        <a:lnTo>
                          <a:pt x="1922" y="1306"/>
                        </a:lnTo>
                        <a:lnTo>
                          <a:pt x="1848" y="1314"/>
                        </a:lnTo>
                        <a:lnTo>
                          <a:pt x="1774" y="1318"/>
                        </a:lnTo>
                        <a:lnTo>
                          <a:pt x="1698" y="1320"/>
                        </a:lnTo>
                        <a:lnTo>
                          <a:pt x="1698" y="1320"/>
                        </a:lnTo>
                        <a:lnTo>
                          <a:pt x="1624" y="1318"/>
                        </a:lnTo>
                        <a:lnTo>
                          <a:pt x="1548" y="1314"/>
                        </a:lnTo>
                        <a:lnTo>
                          <a:pt x="1474" y="1306"/>
                        </a:lnTo>
                        <a:lnTo>
                          <a:pt x="1402" y="1294"/>
                        </a:lnTo>
                        <a:lnTo>
                          <a:pt x="1330" y="1280"/>
                        </a:lnTo>
                        <a:lnTo>
                          <a:pt x="1260" y="1264"/>
                        </a:lnTo>
                        <a:lnTo>
                          <a:pt x="1190" y="1244"/>
                        </a:lnTo>
                        <a:lnTo>
                          <a:pt x="1122" y="1220"/>
                        </a:lnTo>
                        <a:lnTo>
                          <a:pt x="1054" y="1196"/>
                        </a:lnTo>
                        <a:lnTo>
                          <a:pt x="988" y="1168"/>
                        </a:lnTo>
                        <a:lnTo>
                          <a:pt x="924" y="1136"/>
                        </a:lnTo>
                        <a:lnTo>
                          <a:pt x="860" y="1102"/>
                        </a:lnTo>
                        <a:lnTo>
                          <a:pt x="800" y="1068"/>
                        </a:lnTo>
                        <a:lnTo>
                          <a:pt x="740" y="1030"/>
                        </a:lnTo>
                        <a:lnTo>
                          <a:pt x="680" y="988"/>
                        </a:lnTo>
                        <a:lnTo>
                          <a:pt x="624" y="946"/>
                        </a:lnTo>
                        <a:lnTo>
                          <a:pt x="570" y="900"/>
                        </a:lnTo>
                        <a:lnTo>
                          <a:pt x="516" y="854"/>
                        </a:lnTo>
                        <a:lnTo>
                          <a:pt x="466" y="804"/>
                        </a:lnTo>
                        <a:lnTo>
                          <a:pt x="416" y="752"/>
                        </a:lnTo>
                        <a:lnTo>
                          <a:pt x="370" y="700"/>
                        </a:lnTo>
                        <a:lnTo>
                          <a:pt x="324" y="644"/>
                        </a:lnTo>
                        <a:lnTo>
                          <a:pt x="282" y="588"/>
                        </a:lnTo>
                        <a:lnTo>
                          <a:pt x="242" y="528"/>
                        </a:lnTo>
                        <a:lnTo>
                          <a:pt x="204" y="468"/>
                        </a:lnTo>
                        <a:lnTo>
                          <a:pt x="168" y="406"/>
                        </a:lnTo>
                        <a:lnTo>
                          <a:pt x="134" y="342"/>
                        </a:lnTo>
                        <a:lnTo>
                          <a:pt x="104" y="276"/>
                        </a:lnTo>
                        <a:lnTo>
                          <a:pt x="74" y="210"/>
                        </a:lnTo>
                        <a:lnTo>
                          <a:pt x="50" y="142"/>
                        </a:lnTo>
                        <a:lnTo>
                          <a:pt x="26" y="72"/>
                        </a:lnTo>
                        <a:lnTo>
                          <a:pt x="6" y="2"/>
                        </a:lnTo>
                        <a:lnTo>
                          <a:pt x="6" y="2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2" y="64"/>
                        </a:lnTo>
                        <a:lnTo>
                          <a:pt x="0" y="130"/>
                        </a:lnTo>
                        <a:lnTo>
                          <a:pt x="0" y="130"/>
                        </a:lnTo>
                        <a:lnTo>
                          <a:pt x="2" y="218"/>
                        </a:lnTo>
                        <a:lnTo>
                          <a:pt x="10" y="306"/>
                        </a:lnTo>
                        <a:lnTo>
                          <a:pt x="20" y="392"/>
                        </a:lnTo>
                        <a:lnTo>
                          <a:pt x="36" y="478"/>
                        </a:lnTo>
                        <a:lnTo>
                          <a:pt x="54" y="562"/>
                        </a:lnTo>
                        <a:lnTo>
                          <a:pt x="76" y="644"/>
                        </a:lnTo>
                        <a:lnTo>
                          <a:pt x="104" y="724"/>
                        </a:lnTo>
                        <a:lnTo>
                          <a:pt x="134" y="802"/>
                        </a:lnTo>
                        <a:lnTo>
                          <a:pt x="168" y="878"/>
                        </a:lnTo>
                        <a:lnTo>
                          <a:pt x="206" y="954"/>
                        </a:lnTo>
                        <a:lnTo>
                          <a:pt x="246" y="1026"/>
                        </a:lnTo>
                        <a:lnTo>
                          <a:pt x="290" y="1096"/>
                        </a:lnTo>
                        <a:lnTo>
                          <a:pt x="338" y="1164"/>
                        </a:lnTo>
                        <a:lnTo>
                          <a:pt x="388" y="1228"/>
                        </a:lnTo>
                        <a:lnTo>
                          <a:pt x="442" y="1292"/>
                        </a:lnTo>
                        <a:lnTo>
                          <a:pt x="498" y="1352"/>
                        </a:lnTo>
                        <a:lnTo>
                          <a:pt x="556" y="1408"/>
                        </a:lnTo>
                        <a:lnTo>
                          <a:pt x="618" y="1464"/>
                        </a:lnTo>
                        <a:lnTo>
                          <a:pt x="682" y="1514"/>
                        </a:lnTo>
                        <a:lnTo>
                          <a:pt x="750" y="1562"/>
                        </a:lnTo>
                        <a:lnTo>
                          <a:pt x="818" y="1608"/>
                        </a:lnTo>
                        <a:lnTo>
                          <a:pt x="890" y="1650"/>
                        </a:lnTo>
                        <a:lnTo>
                          <a:pt x="962" y="1688"/>
                        </a:lnTo>
                        <a:lnTo>
                          <a:pt x="1038" y="1722"/>
                        </a:lnTo>
                        <a:lnTo>
                          <a:pt x="1114" y="1754"/>
                        </a:lnTo>
                        <a:lnTo>
                          <a:pt x="1194" y="1780"/>
                        </a:lnTo>
                        <a:lnTo>
                          <a:pt x="1274" y="1804"/>
                        </a:lnTo>
                        <a:lnTo>
                          <a:pt x="1356" y="1822"/>
                        </a:lnTo>
                        <a:lnTo>
                          <a:pt x="1440" y="1838"/>
                        </a:lnTo>
                        <a:lnTo>
                          <a:pt x="1526" y="1850"/>
                        </a:lnTo>
                        <a:lnTo>
                          <a:pt x="1612" y="1856"/>
                        </a:lnTo>
                        <a:lnTo>
                          <a:pt x="1698" y="1858"/>
                        </a:lnTo>
                        <a:lnTo>
                          <a:pt x="1698" y="1858"/>
                        </a:lnTo>
                        <a:lnTo>
                          <a:pt x="1786" y="1856"/>
                        </a:lnTo>
                        <a:lnTo>
                          <a:pt x="1872" y="1850"/>
                        </a:lnTo>
                        <a:lnTo>
                          <a:pt x="1958" y="1838"/>
                        </a:lnTo>
                        <a:lnTo>
                          <a:pt x="2040" y="1822"/>
                        </a:lnTo>
                        <a:lnTo>
                          <a:pt x="2124" y="1804"/>
                        </a:lnTo>
                        <a:lnTo>
                          <a:pt x="2204" y="1780"/>
                        </a:lnTo>
                        <a:lnTo>
                          <a:pt x="2282" y="1754"/>
                        </a:lnTo>
                        <a:lnTo>
                          <a:pt x="2360" y="1722"/>
                        </a:lnTo>
                        <a:lnTo>
                          <a:pt x="2434" y="1688"/>
                        </a:lnTo>
                        <a:lnTo>
                          <a:pt x="2508" y="1650"/>
                        </a:lnTo>
                        <a:lnTo>
                          <a:pt x="2580" y="1608"/>
                        </a:lnTo>
                        <a:lnTo>
                          <a:pt x="2648" y="1562"/>
                        </a:lnTo>
                        <a:lnTo>
                          <a:pt x="2714" y="1514"/>
                        </a:lnTo>
                        <a:lnTo>
                          <a:pt x="2778" y="1464"/>
                        </a:lnTo>
                        <a:lnTo>
                          <a:pt x="2840" y="1408"/>
                        </a:lnTo>
                        <a:lnTo>
                          <a:pt x="2900" y="1352"/>
                        </a:lnTo>
                        <a:lnTo>
                          <a:pt x="2956" y="1292"/>
                        </a:lnTo>
                        <a:lnTo>
                          <a:pt x="3010" y="1228"/>
                        </a:lnTo>
                        <a:lnTo>
                          <a:pt x="3060" y="1164"/>
                        </a:lnTo>
                        <a:lnTo>
                          <a:pt x="3106" y="1096"/>
                        </a:lnTo>
                        <a:lnTo>
                          <a:pt x="3152" y="1026"/>
                        </a:lnTo>
                        <a:lnTo>
                          <a:pt x="3192" y="954"/>
                        </a:lnTo>
                        <a:lnTo>
                          <a:pt x="3230" y="878"/>
                        </a:lnTo>
                        <a:lnTo>
                          <a:pt x="3264" y="802"/>
                        </a:lnTo>
                        <a:lnTo>
                          <a:pt x="3294" y="724"/>
                        </a:lnTo>
                        <a:lnTo>
                          <a:pt x="3320" y="644"/>
                        </a:lnTo>
                        <a:lnTo>
                          <a:pt x="3344" y="562"/>
                        </a:lnTo>
                        <a:lnTo>
                          <a:pt x="3362" y="478"/>
                        </a:lnTo>
                        <a:lnTo>
                          <a:pt x="3378" y="392"/>
                        </a:lnTo>
                        <a:lnTo>
                          <a:pt x="3388" y="306"/>
                        </a:lnTo>
                        <a:lnTo>
                          <a:pt x="3394" y="218"/>
                        </a:lnTo>
                        <a:lnTo>
                          <a:pt x="3396" y="130"/>
                        </a:lnTo>
                        <a:lnTo>
                          <a:pt x="3396" y="130"/>
                        </a:lnTo>
                        <a:lnTo>
                          <a:pt x="3396" y="64"/>
                        </a:lnTo>
                        <a:lnTo>
                          <a:pt x="3392" y="0"/>
                        </a:lnTo>
                        <a:lnTo>
                          <a:pt x="3392" y="0"/>
                        </a:lnTo>
                        <a:lnTo>
                          <a:pt x="3392" y="2"/>
                        </a:lnTo>
                        <a:lnTo>
                          <a:pt x="3392" y="2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20000"/>
                    </a:srgbClr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ko-KR" altLang="en-US"/>
                  </a:p>
                </p:txBody>
              </p:sp>
              <p:sp>
                <p:nvSpPr>
                  <p:cNvPr id="144" name="Freeform 9"/>
                  <p:cNvSpPr>
                    <a:spLocks/>
                  </p:cNvSpPr>
                  <p:nvPr/>
                </p:nvSpPr>
                <p:spPr bwMode="auto">
                  <a:xfrm rot="182993">
                    <a:off x="459688" y="4813962"/>
                    <a:ext cx="367896" cy="487245"/>
                  </a:xfrm>
                  <a:custGeom>
                    <a:avLst/>
                    <a:gdLst/>
                    <a:ahLst/>
                    <a:cxnLst>
                      <a:cxn ang="0">
                        <a:pos x="564" y="1416"/>
                      </a:cxn>
                      <a:cxn ang="0">
                        <a:pos x="564" y="1416"/>
                      </a:cxn>
                      <a:cxn ang="0">
                        <a:pos x="502" y="1354"/>
                      </a:cxn>
                      <a:cxn ang="0">
                        <a:pos x="440" y="1290"/>
                      </a:cxn>
                      <a:cxn ang="0">
                        <a:pos x="384" y="1224"/>
                      </a:cxn>
                      <a:cxn ang="0">
                        <a:pos x="330" y="1154"/>
                      </a:cxn>
                      <a:cxn ang="0">
                        <a:pos x="280" y="1080"/>
                      </a:cxn>
                      <a:cxn ang="0">
                        <a:pos x="234" y="1004"/>
                      </a:cxn>
                      <a:cxn ang="0">
                        <a:pos x="192" y="926"/>
                      </a:cxn>
                      <a:cxn ang="0">
                        <a:pos x="152" y="846"/>
                      </a:cxn>
                      <a:cxn ang="0">
                        <a:pos x="118" y="762"/>
                      </a:cxn>
                      <a:cxn ang="0">
                        <a:pos x="88" y="678"/>
                      </a:cxn>
                      <a:cxn ang="0">
                        <a:pos x="62" y="590"/>
                      </a:cxn>
                      <a:cxn ang="0">
                        <a:pos x="50" y="546"/>
                      </a:cxn>
                      <a:cxn ang="0">
                        <a:pos x="40" y="502"/>
                      </a:cxn>
                      <a:cxn ang="0">
                        <a:pos x="30" y="456"/>
                      </a:cxn>
                      <a:cxn ang="0">
                        <a:pos x="22" y="410"/>
                      </a:cxn>
                      <a:cxn ang="0">
                        <a:pos x="16" y="364"/>
                      </a:cxn>
                      <a:cxn ang="0">
                        <a:pos x="10" y="318"/>
                      </a:cxn>
                      <a:cxn ang="0">
                        <a:pos x="6" y="272"/>
                      </a:cxn>
                      <a:cxn ang="0">
                        <a:pos x="4" y="224"/>
                      </a:cxn>
                      <a:cxn ang="0">
                        <a:pos x="2" y="176"/>
                      </a:cxn>
                      <a:cxn ang="0">
                        <a:pos x="0" y="130"/>
                      </a:cxn>
                      <a:cxn ang="0">
                        <a:pos x="0" y="130"/>
                      </a:cxn>
                      <a:cxn ang="0">
                        <a:pos x="2" y="64"/>
                      </a:cxn>
                      <a:cxn ang="0">
                        <a:pos x="6" y="0"/>
                      </a:cxn>
                      <a:cxn ang="0">
                        <a:pos x="6" y="0"/>
                      </a:cxn>
                      <a:cxn ang="0">
                        <a:pos x="6" y="2"/>
                      </a:cxn>
                      <a:cxn ang="0">
                        <a:pos x="6" y="2"/>
                      </a:cxn>
                      <a:cxn ang="0">
                        <a:pos x="32" y="90"/>
                      </a:cxn>
                      <a:cxn ang="0">
                        <a:pos x="62" y="178"/>
                      </a:cxn>
                      <a:cxn ang="0">
                        <a:pos x="96" y="262"/>
                      </a:cxn>
                      <a:cxn ang="0">
                        <a:pos x="136" y="344"/>
                      </a:cxn>
                      <a:cxn ang="0">
                        <a:pos x="178" y="424"/>
                      </a:cxn>
                      <a:cxn ang="0">
                        <a:pos x="224" y="502"/>
                      </a:cxn>
                      <a:cxn ang="0">
                        <a:pos x="274" y="578"/>
                      </a:cxn>
                      <a:cxn ang="0">
                        <a:pos x="328" y="650"/>
                      </a:cxn>
                      <a:cxn ang="0">
                        <a:pos x="386" y="718"/>
                      </a:cxn>
                      <a:cxn ang="0">
                        <a:pos x="446" y="784"/>
                      </a:cxn>
                      <a:cxn ang="0">
                        <a:pos x="510" y="848"/>
                      </a:cxn>
                      <a:cxn ang="0">
                        <a:pos x="576" y="906"/>
                      </a:cxn>
                      <a:cxn ang="0">
                        <a:pos x="646" y="962"/>
                      </a:cxn>
                      <a:cxn ang="0">
                        <a:pos x="718" y="1016"/>
                      </a:cxn>
                      <a:cxn ang="0">
                        <a:pos x="794" y="1064"/>
                      </a:cxn>
                      <a:cxn ang="0">
                        <a:pos x="872" y="1110"/>
                      </a:cxn>
                      <a:cxn ang="0">
                        <a:pos x="564" y="1416"/>
                      </a:cxn>
                    </a:cxnLst>
                    <a:rect l="0" t="0" r="r" b="b"/>
                    <a:pathLst>
                      <a:path w="872" h="1416">
                        <a:moveTo>
                          <a:pt x="564" y="1416"/>
                        </a:moveTo>
                        <a:lnTo>
                          <a:pt x="564" y="1416"/>
                        </a:lnTo>
                        <a:lnTo>
                          <a:pt x="502" y="1354"/>
                        </a:lnTo>
                        <a:lnTo>
                          <a:pt x="440" y="1290"/>
                        </a:lnTo>
                        <a:lnTo>
                          <a:pt x="384" y="1224"/>
                        </a:lnTo>
                        <a:lnTo>
                          <a:pt x="330" y="1154"/>
                        </a:lnTo>
                        <a:lnTo>
                          <a:pt x="280" y="1080"/>
                        </a:lnTo>
                        <a:lnTo>
                          <a:pt x="234" y="1004"/>
                        </a:lnTo>
                        <a:lnTo>
                          <a:pt x="192" y="926"/>
                        </a:lnTo>
                        <a:lnTo>
                          <a:pt x="152" y="846"/>
                        </a:lnTo>
                        <a:lnTo>
                          <a:pt x="118" y="762"/>
                        </a:lnTo>
                        <a:lnTo>
                          <a:pt x="88" y="678"/>
                        </a:lnTo>
                        <a:lnTo>
                          <a:pt x="62" y="590"/>
                        </a:lnTo>
                        <a:lnTo>
                          <a:pt x="50" y="546"/>
                        </a:lnTo>
                        <a:lnTo>
                          <a:pt x="40" y="502"/>
                        </a:lnTo>
                        <a:lnTo>
                          <a:pt x="30" y="456"/>
                        </a:lnTo>
                        <a:lnTo>
                          <a:pt x="22" y="410"/>
                        </a:lnTo>
                        <a:lnTo>
                          <a:pt x="16" y="364"/>
                        </a:lnTo>
                        <a:lnTo>
                          <a:pt x="10" y="318"/>
                        </a:lnTo>
                        <a:lnTo>
                          <a:pt x="6" y="272"/>
                        </a:lnTo>
                        <a:lnTo>
                          <a:pt x="4" y="224"/>
                        </a:lnTo>
                        <a:lnTo>
                          <a:pt x="2" y="176"/>
                        </a:lnTo>
                        <a:lnTo>
                          <a:pt x="0" y="130"/>
                        </a:lnTo>
                        <a:lnTo>
                          <a:pt x="0" y="130"/>
                        </a:lnTo>
                        <a:lnTo>
                          <a:pt x="2" y="64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6" y="2"/>
                        </a:lnTo>
                        <a:lnTo>
                          <a:pt x="6" y="2"/>
                        </a:lnTo>
                        <a:lnTo>
                          <a:pt x="32" y="90"/>
                        </a:lnTo>
                        <a:lnTo>
                          <a:pt x="62" y="178"/>
                        </a:lnTo>
                        <a:lnTo>
                          <a:pt x="96" y="262"/>
                        </a:lnTo>
                        <a:lnTo>
                          <a:pt x="136" y="344"/>
                        </a:lnTo>
                        <a:lnTo>
                          <a:pt x="178" y="424"/>
                        </a:lnTo>
                        <a:lnTo>
                          <a:pt x="224" y="502"/>
                        </a:lnTo>
                        <a:lnTo>
                          <a:pt x="274" y="578"/>
                        </a:lnTo>
                        <a:lnTo>
                          <a:pt x="328" y="650"/>
                        </a:lnTo>
                        <a:lnTo>
                          <a:pt x="386" y="718"/>
                        </a:lnTo>
                        <a:lnTo>
                          <a:pt x="446" y="784"/>
                        </a:lnTo>
                        <a:lnTo>
                          <a:pt x="510" y="848"/>
                        </a:lnTo>
                        <a:lnTo>
                          <a:pt x="576" y="906"/>
                        </a:lnTo>
                        <a:lnTo>
                          <a:pt x="646" y="962"/>
                        </a:lnTo>
                        <a:lnTo>
                          <a:pt x="718" y="1016"/>
                        </a:lnTo>
                        <a:lnTo>
                          <a:pt x="794" y="1064"/>
                        </a:lnTo>
                        <a:lnTo>
                          <a:pt x="872" y="1110"/>
                        </a:lnTo>
                        <a:lnTo>
                          <a:pt x="564" y="1416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0070C0"/>
                      </a:gs>
                      <a:gs pos="100000">
                        <a:srgbClr val="00B0F0">
                          <a:alpha val="0"/>
                        </a:srgbClr>
                      </a:gs>
                    </a:gsLst>
                    <a:lin ang="4200000" scaled="0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ko-KR" altLang="en-US"/>
                  </a:p>
                </p:txBody>
              </p:sp>
              <p:sp>
                <p:nvSpPr>
                  <p:cNvPr id="145" name="Freeform 9"/>
                  <p:cNvSpPr>
                    <a:spLocks/>
                  </p:cNvSpPr>
                  <p:nvPr/>
                </p:nvSpPr>
                <p:spPr bwMode="auto">
                  <a:xfrm rot="3320087">
                    <a:off x="334587" y="4626987"/>
                    <a:ext cx="660321" cy="560396"/>
                  </a:xfrm>
                  <a:custGeom>
                    <a:avLst/>
                    <a:gdLst/>
                    <a:ahLst/>
                    <a:cxnLst>
                      <a:cxn ang="0">
                        <a:pos x="564" y="1416"/>
                      </a:cxn>
                      <a:cxn ang="0">
                        <a:pos x="564" y="1416"/>
                      </a:cxn>
                      <a:cxn ang="0">
                        <a:pos x="502" y="1354"/>
                      </a:cxn>
                      <a:cxn ang="0">
                        <a:pos x="440" y="1290"/>
                      </a:cxn>
                      <a:cxn ang="0">
                        <a:pos x="384" y="1224"/>
                      </a:cxn>
                      <a:cxn ang="0">
                        <a:pos x="330" y="1154"/>
                      </a:cxn>
                      <a:cxn ang="0">
                        <a:pos x="280" y="1080"/>
                      </a:cxn>
                      <a:cxn ang="0">
                        <a:pos x="234" y="1004"/>
                      </a:cxn>
                      <a:cxn ang="0">
                        <a:pos x="192" y="926"/>
                      </a:cxn>
                      <a:cxn ang="0">
                        <a:pos x="152" y="846"/>
                      </a:cxn>
                      <a:cxn ang="0">
                        <a:pos x="118" y="762"/>
                      </a:cxn>
                      <a:cxn ang="0">
                        <a:pos x="88" y="678"/>
                      </a:cxn>
                      <a:cxn ang="0">
                        <a:pos x="62" y="590"/>
                      </a:cxn>
                      <a:cxn ang="0">
                        <a:pos x="50" y="546"/>
                      </a:cxn>
                      <a:cxn ang="0">
                        <a:pos x="40" y="502"/>
                      </a:cxn>
                      <a:cxn ang="0">
                        <a:pos x="30" y="456"/>
                      </a:cxn>
                      <a:cxn ang="0">
                        <a:pos x="22" y="410"/>
                      </a:cxn>
                      <a:cxn ang="0">
                        <a:pos x="16" y="364"/>
                      </a:cxn>
                      <a:cxn ang="0">
                        <a:pos x="10" y="318"/>
                      </a:cxn>
                      <a:cxn ang="0">
                        <a:pos x="6" y="272"/>
                      </a:cxn>
                      <a:cxn ang="0">
                        <a:pos x="4" y="224"/>
                      </a:cxn>
                      <a:cxn ang="0">
                        <a:pos x="2" y="176"/>
                      </a:cxn>
                      <a:cxn ang="0">
                        <a:pos x="0" y="130"/>
                      </a:cxn>
                      <a:cxn ang="0">
                        <a:pos x="0" y="130"/>
                      </a:cxn>
                      <a:cxn ang="0">
                        <a:pos x="2" y="64"/>
                      </a:cxn>
                      <a:cxn ang="0">
                        <a:pos x="6" y="0"/>
                      </a:cxn>
                      <a:cxn ang="0">
                        <a:pos x="6" y="0"/>
                      </a:cxn>
                      <a:cxn ang="0">
                        <a:pos x="6" y="2"/>
                      </a:cxn>
                      <a:cxn ang="0">
                        <a:pos x="6" y="2"/>
                      </a:cxn>
                      <a:cxn ang="0">
                        <a:pos x="32" y="90"/>
                      </a:cxn>
                      <a:cxn ang="0">
                        <a:pos x="62" y="178"/>
                      </a:cxn>
                      <a:cxn ang="0">
                        <a:pos x="96" y="262"/>
                      </a:cxn>
                      <a:cxn ang="0">
                        <a:pos x="136" y="344"/>
                      </a:cxn>
                      <a:cxn ang="0">
                        <a:pos x="178" y="424"/>
                      </a:cxn>
                      <a:cxn ang="0">
                        <a:pos x="224" y="502"/>
                      </a:cxn>
                      <a:cxn ang="0">
                        <a:pos x="274" y="578"/>
                      </a:cxn>
                      <a:cxn ang="0">
                        <a:pos x="328" y="650"/>
                      </a:cxn>
                      <a:cxn ang="0">
                        <a:pos x="386" y="718"/>
                      </a:cxn>
                      <a:cxn ang="0">
                        <a:pos x="446" y="784"/>
                      </a:cxn>
                      <a:cxn ang="0">
                        <a:pos x="510" y="848"/>
                      </a:cxn>
                      <a:cxn ang="0">
                        <a:pos x="576" y="906"/>
                      </a:cxn>
                      <a:cxn ang="0">
                        <a:pos x="646" y="962"/>
                      </a:cxn>
                      <a:cxn ang="0">
                        <a:pos x="718" y="1016"/>
                      </a:cxn>
                      <a:cxn ang="0">
                        <a:pos x="794" y="1064"/>
                      </a:cxn>
                      <a:cxn ang="0">
                        <a:pos x="872" y="1110"/>
                      </a:cxn>
                      <a:cxn ang="0">
                        <a:pos x="564" y="1416"/>
                      </a:cxn>
                    </a:cxnLst>
                    <a:rect l="0" t="0" r="r" b="b"/>
                    <a:pathLst>
                      <a:path w="872" h="1416">
                        <a:moveTo>
                          <a:pt x="564" y="1416"/>
                        </a:moveTo>
                        <a:lnTo>
                          <a:pt x="564" y="1416"/>
                        </a:lnTo>
                        <a:lnTo>
                          <a:pt x="502" y="1354"/>
                        </a:lnTo>
                        <a:lnTo>
                          <a:pt x="440" y="1290"/>
                        </a:lnTo>
                        <a:lnTo>
                          <a:pt x="384" y="1224"/>
                        </a:lnTo>
                        <a:lnTo>
                          <a:pt x="330" y="1154"/>
                        </a:lnTo>
                        <a:lnTo>
                          <a:pt x="280" y="1080"/>
                        </a:lnTo>
                        <a:lnTo>
                          <a:pt x="234" y="1004"/>
                        </a:lnTo>
                        <a:lnTo>
                          <a:pt x="192" y="926"/>
                        </a:lnTo>
                        <a:lnTo>
                          <a:pt x="152" y="846"/>
                        </a:lnTo>
                        <a:lnTo>
                          <a:pt x="118" y="762"/>
                        </a:lnTo>
                        <a:lnTo>
                          <a:pt x="88" y="678"/>
                        </a:lnTo>
                        <a:lnTo>
                          <a:pt x="62" y="590"/>
                        </a:lnTo>
                        <a:lnTo>
                          <a:pt x="50" y="546"/>
                        </a:lnTo>
                        <a:lnTo>
                          <a:pt x="40" y="502"/>
                        </a:lnTo>
                        <a:lnTo>
                          <a:pt x="30" y="456"/>
                        </a:lnTo>
                        <a:lnTo>
                          <a:pt x="22" y="410"/>
                        </a:lnTo>
                        <a:lnTo>
                          <a:pt x="16" y="364"/>
                        </a:lnTo>
                        <a:lnTo>
                          <a:pt x="10" y="318"/>
                        </a:lnTo>
                        <a:lnTo>
                          <a:pt x="6" y="272"/>
                        </a:lnTo>
                        <a:lnTo>
                          <a:pt x="4" y="224"/>
                        </a:lnTo>
                        <a:lnTo>
                          <a:pt x="2" y="176"/>
                        </a:lnTo>
                        <a:lnTo>
                          <a:pt x="0" y="130"/>
                        </a:lnTo>
                        <a:lnTo>
                          <a:pt x="0" y="130"/>
                        </a:lnTo>
                        <a:lnTo>
                          <a:pt x="2" y="64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6" y="2"/>
                        </a:lnTo>
                        <a:lnTo>
                          <a:pt x="6" y="2"/>
                        </a:lnTo>
                        <a:lnTo>
                          <a:pt x="32" y="90"/>
                        </a:lnTo>
                        <a:lnTo>
                          <a:pt x="62" y="178"/>
                        </a:lnTo>
                        <a:lnTo>
                          <a:pt x="96" y="262"/>
                        </a:lnTo>
                        <a:lnTo>
                          <a:pt x="136" y="344"/>
                        </a:lnTo>
                        <a:lnTo>
                          <a:pt x="178" y="424"/>
                        </a:lnTo>
                        <a:lnTo>
                          <a:pt x="224" y="502"/>
                        </a:lnTo>
                        <a:lnTo>
                          <a:pt x="274" y="578"/>
                        </a:lnTo>
                        <a:lnTo>
                          <a:pt x="328" y="650"/>
                        </a:lnTo>
                        <a:lnTo>
                          <a:pt x="386" y="718"/>
                        </a:lnTo>
                        <a:lnTo>
                          <a:pt x="446" y="784"/>
                        </a:lnTo>
                        <a:lnTo>
                          <a:pt x="510" y="848"/>
                        </a:lnTo>
                        <a:lnTo>
                          <a:pt x="576" y="906"/>
                        </a:lnTo>
                        <a:lnTo>
                          <a:pt x="646" y="962"/>
                        </a:lnTo>
                        <a:lnTo>
                          <a:pt x="718" y="1016"/>
                        </a:lnTo>
                        <a:lnTo>
                          <a:pt x="794" y="1064"/>
                        </a:lnTo>
                        <a:lnTo>
                          <a:pt x="872" y="1110"/>
                        </a:lnTo>
                        <a:lnTo>
                          <a:pt x="564" y="1416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0070C0"/>
                      </a:gs>
                      <a:gs pos="100000">
                        <a:srgbClr val="00B0F0">
                          <a:alpha val="0"/>
                        </a:srgbClr>
                      </a:gs>
                    </a:gsLst>
                    <a:lin ang="4200000" scaled="0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ko-KR" altLang="en-US"/>
                  </a:p>
                </p:txBody>
              </p:sp>
            </p:grpSp>
            <p:sp>
              <p:nvSpPr>
                <p:cNvPr id="138" name="타원 137"/>
                <p:cNvSpPr/>
                <p:nvPr/>
              </p:nvSpPr>
              <p:spPr>
                <a:xfrm rot="10800000">
                  <a:off x="3735382" y="3913662"/>
                  <a:ext cx="1000022" cy="1008914"/>
                </a:xfrm>
                <a:prstGeom prst="ellipse">
                  <a:avLst/>
                </a:prstGeom>
                <a:solidFill>
                  <a:srgbClr val="0070C0"/>
                </a:solidFill>
                <a:ln>
                  <a:noFill/>
                </a:ln>
                <a:scene3d>
                  <a:camera prst="orthographicFront"/>
                  <a:lightRig rig="flat" dir="t"/>
                </a:scene3d>
                <a:sp3d contourW="12700" prstMaterial="clear">
                  <a:bevelT w="254000" prst="relaxedInset"/>
                  <a:contourClr>
                    <a:srgbClr val="0077D0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135" name="TextBox 134"/>
              <p:cNvSpPr txBox="1"/>
              <p:nvPr/>
            </p:nvSpPr>
            <p:spPr>
              <a:xfrm>
                <a:off x="971600" y="2390089"/>
                <a:ext cx="123566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6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사업지원 및</a:t>
                </a:r>
                <a:endParaRPr lang="en-US" altLang="ko-KR" sz="1600" b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6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약정체결</a:t>
                </a:r>
                <a:endParaRPr lang="en-US" altLang="ko-KR" sz="1600" b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6" name="타원 135"/>
              <p:cNvSpPr/>
              <p:nvPr/>
            </p:nvSpPr>
            <p:spPr>
              <a:xfrm flipH="1">
                <a:off x="1053922" y="2183798"/>
                <a:ext cx="439049" cy="4390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96" name="그룹 77"/>
            <p:cNvGrpSpPr/>
            <p:nvPr/>
          </p:nvGrpSpPr>
          <p:grpSpPr>
            <a:xfrm>
              <a:off x="1500166" y="4135558"/>
              <a:ext cx="1071539" cy="1525690"/>
              <a:chOff x="285750" y="2258059"/>
              <a:chExt cx="2126791" cy="3125260"/>
            </a:xfrm>
          </p:grpSpPr>
          <p:sp>
            <p:nvSpPr>
              <p:cNvPr id="122" name="Freeform 5"/>
              <p:cNvSpPr>
                <a:spLocks/>
              </p:cNvSpPr>
              <p:nvPr/>
            </p:nvSpPr>
            <p:spPr bwMode="auto">
              <a:xfrm>
                <a:off x="285750" y="2258059"/>
                <a:ext cx="2126791" cy="2713813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57000">
                    <a:srgbClr val="00B0F0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23" name="Freeform 9"/>
              <p:cNvSpPr>
                <a:spLocks/>
              </p:cNvSpPr>
              <p:nvPr/>
            </p:nvSpPr>
            <p:spPr bwMode="auto">
              <a:xfrm>
                <a:off x="614295" y="3749525"/>
                <a:ext cx="1469701" cy="950569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24" name="Freeform 9"/>
              <p:cNvSpPr>
                <a:spLocks/>
              </p:cNvSpPr>
              <p:nvPr/>
            </p:nvSpPr>
            <p:spPr bwMode="auto">
              <a:xfrm>
                <a:off x="783002" y="3828463"/>
                <a:ext cx="1132287" cy="762181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25" name="Freeform 19"/>
              <p:cNvSpPr>
                <a:spLocks/>
              </p:cNvSpPr>
              <p:nvPr/>
            </p:nvSpPr>
            <p:spPr bwMode="auto">
              <a:xfrm rot="5400000">
                <a:off x="1203312" y="4016830"/>
                <a:ext cx="291667" cy="238515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26" name="Freeform 20"/>
              <p:cNvSpPr>
                <a:spLocks/>
              </p:cNvSpPr>
              <p:nvPr/>
            </p:nvSpPr>
            <p:spPr bwMode="auto">
              <a:xfrm>
                <a:off x="948942" y="4976196"/>
                <a:ext cx="797599" cy="407123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0070C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27" name="Oval 9"/>
              <p:cNvSpPr>
                <a:spLocks noChangeArrowheads="1"/>
              </p:cNvSpPr>
              <p:nvPr/>
            </p:nvSpPr>
            <p:spPr bwMode="auto">
              <a:xfrm>
                <a:off x="717787" y="2371687"/>
                <a:ext cx="1262497" cy="1259044"/>
              </a:xfrm>
              <a:prstGeom prst="ellipse">
                <a:avLst/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28" name="Oval 10"/>
              <p:cNvSpPr>
                <a:spLocks noChangeArrowheads="1"/>
              </p:cNvSpPr>
              <p:nvPr/>
            </p:nvSpPr>
            <p:spPr bwMode="auto">
              <a:xfrm>
                <a:off x="723828" y="2377728"/>
                <a:ext cx="1249552" cy="1246963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29" name="Oval 11"/>
              <p:cNvSpPr>
                <a:spLocks noChangeArrowheads="1"/>
              </p:cNvSpPr>
              <p:nvPr/>
            </p:nvSpPr>
            <p:spPr bwMode="auto">
              <a:xfrm>
                <a:off x="740224" y="2394123"/>
                <a:ext cx="1216760" cy="1214171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800">
                  <a:solidFill>
                    <a:schemeClr val="lt1"/>
                  </a:solidFill>
                </a:endParaRPr>
              </a:p>
            </p:txBody>
          </p:sp>
          <p:sp>
            <p:nvSpPr>
              <p:cNvPr id="130" name="TextBox 129"/>
              <p:cNvSpPr txBox="1"/>
              <p:nvPr/>
            </p:nvSpPr>
            <p:spPr>
              <a:xfrm>
                <a:off x="569330" y="2746823"/>
                <a:ext cx="1559692" cy="5043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000" b="1">
                    <a:solidFill>
                      <a:srgbClr val="0E5494"/>
                    </a:solidFill>
                    <a:latin typeface="Arial" pitchFamily="34" charset="0"/>
                    <a:cs typeface="Arial" pitchFamily="34" charset="0"/>
                  </a:rPr>
                  <a:t>심사위원</a:t>
                </a:r>
                <a:endParaRPr lang="en-US" altLang="ko-KR" sz="1000" b="1">
                  <a:solidFill>
                    <a:srgbClr val="0E5494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31" name="그룹 151"/>
              <p:cNvGrpSpPr/>
              <p:nvPr/>
            </p:nvGrpSpPr>
            <p:grpSpPr>
              <a:xfrm>
                <a:off x="2004724" y="3454016"/>
                <a:ext cx="407036" cy="407032"/>
                <a:chOff x="4396665" y="2137416"/>
                <a:chExt cx="250239" cy="250239"/>
              </a:xfrm>
            </p:grpSpPr>
            <p:sp>
              <p:nvSpPr>
                <p:cNvPr id="132" name="타원 131"/>
                <p:cNvSpPr/>
                <p:nvPr/>
              </p:nvSpPr>
              <p:spPr>
                <a:xfrm>
                  <a:off x="4396665" y="2137416"/>
                  <a:ext cx="250239" cy="250239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800"/>
                </a:p>
              </p:txBody>
            </p:sp>
            <p:sp>
              <p:nvSpPr>
                <p:cNvPr id="133" name="타원 132"/>
                <p:cNvSpPr/>
                <p:nvPr/>
              </p:nvSpPr>
              <p:spPr>
                <a:xfrm>
                  <a:off x="4420132" y="2273646"/>
                  <a:ext cx="75583" cy="7558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800"/>
                </a:p>
              </p:txBody>
            </p:sp>
          </p:grpSp>
        </p:grpSp>
        <p:grpSp>
          <p:nvGrpSpPr>
            <p:cNvPr id="97" name="그룹 56"/>
            <p:cNvGrpSpPr/>
            <p:nvPr/>
          </p:nvGrpSpPr>
          <p:grpSpPr>
            <a:xfrm rot="19722908">
              <a:off x="2540470" y="3651499"/>
              <a:ext cx="1857388" cy="1500198"/>
              <a:chOff x="1928794" y="1714488"/>
              <a:chExt cx="1955599" cy="1643074"/>
            </a:xfrm>
          </p:grpSpPr>
          <p:sp>
            <p:nvSpPr>
              <p:cNvPr id="111" name="Freeform 19"/>
              <p:cNvSpPr>
                <a:spLocks/>
              </p:cNvSpPr>
              <p:nvPr/>
            </p:nvSpPr>
            <p:spPr bwMode="auto">
              <a:xfrm>
                <a:off x="1928794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12" name="Freeform 20"/>
              <p:cNvSpPr>
                <a:spLocks/>
              </p:cNvSpPr>
              <p:nvPr/>
            </p:nvSpPr>
            <p:spPr bwMode="auto">
              <a:xfrm>
                <a:off x="1966516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13" name="Freeform 21"/>
              <p:cNvSpPr>
                <a:spLocks/>
              </p:cNvSpPr>
              <p:nvPr/>
            </p:nvSpPr>
            <p:spPr bwMode="auto">
              <a:xfrm>
                <a:off x="2844053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14" name="Freeform 23"/>
              <p:cNvSpPr>
                <a:spLocks/>
              </p:cNvSpPr>
              <p:nvPr/>
            </p:nvSpPr>
            <p:spPr bwMode="auto">
              <a:xfrm>
                <a:off x="1982862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70C0">
                      <a:alpha val="50000"/>
                    </a:srgbClr>
                  </a:gs>
                  <a:gs pos="0">
                    <a:srgbClr val="00B0F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15" name="Freeform 25"/>
              <p:cNvSpPr>
                <a:spLocks/>
              </p:cNvSpPr>
              <p:nvPr/>
            </p:nvSpPr>
            <p:spPr bwMode="auto">
              <a:xfrm>
                <a:off x="2366571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16" name="타원 115"/>
              <p:cNvSpPr/>
              <p:nvPr/>
            </p:nvSpPr>
            <p:spPr>
              <a:xfrm rot="2248181">
                <a:off x="2798004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117" name="TextBox 116"/>
              <p:cNvSpPr txBox="1"/>
              <p:nvPr/>
            </p:nvSpPr>
            <p:spPr>
              <a:xfrm>
                <a:off x="2229655" y="2298395"/>
                <a:ext cx="1330590" cy="5056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심사결과 </a:t>
                </a:r>
                <a:r>
                  <a:rPr lang="en-US" altLang="ko-KR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(OffLine)</a:t>
                </a:r>
                <a:endParaRPr lang="ko-KR" altLang="en-US" sz="1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grpSp>
            <p:nvGrpSpPr>
              <p:cNvPr id="118" name="그룹 23"/>
              <p:cNvGrpSpPr/>
              <p:nvPr/>
            </p:nvGrpSpPr>
            <p:grpSpPr>
              <a:xfrm rot="16200000">
                <a:off x="1985686" y="1946559"/>
                <a:ext cx="220931" cy="215035"/>
                <a:chOff x="4658414" y="2642922"/>
                <a:chExt cx="319782" cy="319782"/>
              </a:xfrm>
            </p:grpSpPr>
            <p:sp>
              <p:nvSpPr>
                <p:cNvPr id="120" name="타원 119"/>
                <p:cNvSpPr/>
                <p:nvPr/>
              </p:nvSpPr>
              <p:spPr>
                <a:xfrm>
                  <a:off x="4658414" y="2642922"/>
                  <a:ext cx="319782" cy="319782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  <p:sp>
              <p:nvSpPr>
                <p:cNvPr id="121" name="타원 120"/>
                <p:cNvSpPr/>
                <p:nvPr/>
              </p:nvSpPr>
              <p:spPr>
                <a:xfrm>
                  <a:off x="4688403" y="2817011"/>
                  <a:ext cx="96588" cy="96588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</p:grpSp>
          <p:sp>
            <p:nvSpPr>
              <p:cNvPr id="119" name="Freeform 5"/>
              <p:cNvSpPr>
                <a:spLocks/>
              </p:cNvSpPr>
              <p:nvPr/>
            </p:nvSpPr>
            <p:spPr bwMode="auto">
              <a:xfrm rot="15743835">
                <a:off x="2846886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98" name="그룹 81"/>
            <p:cNvGrpSpPr/>
            <p:nvPr/>
          </p:nvGrpSpPr>
          <p:grpSpPr>
            <a:xfrm>
              <a:off x="7956928" y="2352624"/>
              <a:ext cx="1071539" cy="1525690"/>
              <a:chOff x="285750" y="2258059"/>
              <a:chExt cx="2126791" cy="3125260"/>
            </a:xfrm>
          </p:grpSpPr>
          <p:sp>
            <p:nvSpPr>
              <p:cNvPr id="99" name="Freeform 5"/>
              <p:cNvSpPr>
                <a:spLocks/>
              </p:cNvSpPr>
              <p:nvPr/>
            </p:nvSpPr>
            <p:spPr bwMode="auto">
              <a:xfrm>
                <a:off x="285750" y="2258059"/>
                <a:ext cx="2126791" cy="2713813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57000">
                    <a:srgbClr val="00B0F0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00" name="Freeform 9"/>
              <p:cNvSpPr>
                <a:spLocks/>
              </p:cNvSpPr>
              <p:nvPr/>
            </p:nvSpPr>
            <p:spPr bwMode="auto">
              <a:xfrm>
                <a:off x="614295" y="3749525"/>
                <a:ext cx="1469701" cy="950569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01" name="Freeform 9"/>
              <p:cNvSpPr>
                <a:spLocks/>
              </p:cNvSpPr>
              <p:nvPr/>
            </p:nvSpPr>
            <p:spPr bwMode="auto">
              <a:xfrm>
                <a:off x="783002" y="3828463"/>
                <a:ext cx="1132287" cy="762181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02" name="Freeform 19"/>
              <p:cNvSpPr>
                <a:spLocks/>
              </p:cNvSpPr>
              <p:nvPr/>
            </p:nvSpPr>
            <p:spPr bwMode="auto">
              <a:xfrm rot="5400000">
                <a:off x="1203312" y="4016830"/>
                <a:ext cx="291667" cy="238515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03" name="Freeform 20"/>
              <p:cNvSpPr>
                <a:spLocks/>
              </p:cNvSpPr>
              <p:nvPr/>
            </p:nvSpPr>
            <p:spPr bwMode="auto">
              <a:xfrm>
                <a:off x="948942" y="4976196"/>
                <a:ext cx="797599" cy="407123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0070C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04" name="Oval 9"/>
              <p:cNvSpPr>
                <a:spLocks noChangeArrowheads="1"/>
              </p:cNvSpPr>
              <p:nvPr/>
            </p:nvSpPr>
            <p:spPr bwMode="auto">
              <a:xfrm>
                <a:off x="717787" y="2371687"/>
                <a:ext cx="1262497" cy="1259044"/>
              </a:xfrm>
              <a:prstGeom prst="ellipse">
                <a:avLst/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05" name="Oval 10"/>
              <p:cNvSpPr>
                <a:spLocks noChangeArrowheads="1"/>
              </p:cNvSpPr>
              <p:nvPr/>
            </p:nvSpPr>
            <p:spPr bwMode="auto">
              <a:xfrm>
                <a:off x="723828" y="2377728"/>
                <a:ext cx="1249552" cy="1246963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740224" y="2394123"/>
                <a:ext cx="1216760" cy="1214171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00">
                  <a:solidFill>
                    <a:schemeClr val="lt1"/>
                  </a:solidFill>
                </a:endParaRPr>
              </a:p>
            </p:txBody>
          </p:sp>
          <p:sp>
            <p:nvSpPr>
              <p:cNvPr id="107" name="TextBox 106"/>
              <p:cNvSpPr txBox="1"/>
              <p:nvPr/>
            </p:nvSpPr>
            <p:spPr>
              <a:xfrm>
                <a:off x="559912" y="2602948"/>
                <a:ext cx="1638971" cy="8195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000" b="1" dirty="0">
                    <a:solidFill>
                      <a:srgbClr val="0E5494"/>
                    </a:solidFill>
                    <a:latin typeface="Arial" pitchFamily="34" charset="0"/>
                    <a:cs typeface="Arial" pitchFamily="34" charset="0"/>
                  </a:rPr>
                  <a:t>기초자치단체담당자</a:t>
                </a:r>
                <a:endParaRPr lang="en-US" altLang="ko-KR" sz="1000" b="1" dirty="0">
                  <a:solidFill>
                    <a:srgbClr val="0E5494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08" name="그룹 151"/>
              <p:cNvGrpSpPr/>
              <p:nvPr/>
            </p:nvGrpSpPr>
            <p:grpSpPr>
              <a:xfrm>
                <a:off x="2004724" y="3454016"/>
                <a:ext cx="407036" cy="407032"/>
                <a:chOff x="4396665" y="2137416"/>
                <a:chExt cx="250239" cy="250239"/>
              </a:xfrm>
            </p:grpSpPr>
            <p:sp>
              <p:nvSpPr>
                <p:cNvPr id="109" name="타원 108"/>
                <p:cNvSpPr/>
                <p:nvPr/>
              </p:nvSpPr>
              <p:spPr>
                <a:xfrm>
                  <a:off x="4396665" y="2137416"/>
                  <a:ext cx="250239" cy="250239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/>
                </a:p>
              </p:txBody>
            </p:sp>
            <p:sp>
              <p:nvSpPr>
                <p:cNvPr id="110" name="타원 109"/>
                <p:cNvSpPr/>
                <p:nvPr/>
              </p:nvSpPr>
              <p:spPr>
                <a:xfrm>
                  <a:off x="4420132" y="2273646"/>
                  <a:ext cx="75583" cy="7558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12662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일자리창출</a:t>
            </a:r>
          </a:p>
        </p:txBody>
      </p:sp>
      <p:grpSp>
        <p:nvGrpSpPr>
          <p:cNvPr id="218" name="그룹 217"/>
          <p:cNvGrpSpPr/>
          <p:nvPr/>
        </p:nvGrpSpPr>
        <p:grpSpPr>
          <a:xfrm>
            <a:off x="1403648" y="1643050"/>
            <a:ext cx="5824067" cy="2998116"/>
            <a:chOff x="1403648" y="1643050"/>
            <a:chExt cx="5824067" cy="2998116"/>
          </a:xfrm>
        </p:grpSpPr>
        <p:grpSp>
          <p:nvGrpSpPr>
            <p:cNvPr id="97" name="그룹 30"/>
            <p:cNvGrpSpPr/>
            <p:nvPr/>
          </p:nvGrpSpPr>
          <p:grpSpPr>
            <a:xfrm>
              <a:off x="1403648" y="2564904"/>
              <a:ext cx="1116031" cy="1525691"/>
              <a:chOff x="573460" y="1954932"/>
              <a:chExt cx="2816224" cy="4138364"/>
            </a:xfrm>
          </p:grpSpPr>
          <p:sp>
            <p:nvSpPr>
              <p:cNvPr id="98" name="Freeform 5"/>
              <p:cNvSpPr>
                <a:spLocks/>
              </p:cNvSpPr>
              <p:nvPr/>
            </p:nvSpPr>
            <p:spPr bwMode="auto">
              <a:xfrm>
                <a:off x="573460" y="1954932"/>
                <a:ext cx="2816224" cy="3593540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57000">
                    <a:srgbClr val="FFE029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08" name="Freeform 9"/>
              <p:cNvSpPr>
                <a:spLocks/>
              </p:cNvSpPr>
              <p:nvPr/>
            </p:nvSpPr>
            <p:spPr bwMode="auto">
              <a:xfrm>
                <a:off x="1008508" y="3929881"/>
                <a:ext cx="1946128" cy="1258712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18" name="Freeform 9"/>
              <p:cNvSpPr>
                <a:spLocks/>
              </p:cNvSpPr>
              <p:nvPr/>
            </p:nvSpPr>
            <p:spPr bwMode="auto">
              <a:xfrm>
                <a:off x="1231904" y="4034408"/>
                <a:ext cx="1499336" cy="1009254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31" name="Freeform 19"/>
              <p:cNvSpPr>
                <a:spLocks/>
              </p:cNvSpPr>
              <p:nvPr/>
            </p:nvSpPr>
            <p:spPr bwMode="auto">
              <a:xfrm rot="5400000">
                <a:off x="1788464" y="4283838"/>
                <a:ext cx="386216" cy="31583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FFBC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34" name="Freeform 20"/>
              <p:cNvSpPr>
                <a:spLocks/>
              </p:cNvSpPr>
              <p:nvPr/>
            </p:nvSpPr>
            <p:spPr bwMode="auto">
              <a:xfrm>
                <a:off x="1451636" y="5554197"/>
                <a:ext cx="1056153" cy="539099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FFBC0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37" name="Oval 9"/>
              <p:cNvSpPr>
                <a:spLocks noChangeArrowheads="1"/>
              </p:cNvSpPr>
              <p:nvPr/>
            </p:nvSpPr>
            <p:spPr bwMode="auto">
              <a:xfrm>
                <a:off x="1145549" y="2105394"/>
                <a:ext cx="1671755" cy="1667184"/>
              </a:xfrm>
              <a:prstGeom prst="ellipse">
                <a:avLst/>
              </a:prstGeom>
              <a:solidFill>
                <a:srgbClr val="FFBC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70" name="Oval 10"/>
              <p:cNvSpPr>
                <a:spLocks noChangeArrowheads="1"/>
              </p:cNvSpPr>
              <p:nvPr/>
            </p:nvSpPr>
            <p:spPr bwMode="auto">
              <a:xfrm>
                <a:off x="1153548" y="2113394"/>
                <a:ext cx="1654614" cy="16511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82" name="Oval 11"/>
              <p:cNvSpPr>
                <a:spLocks noChangeArrowheads="1"/>
              </p:cNvSpPr>
              <p:nvPr/>
            </p:nvSpPr>
            <p:spPr bwMode="auto">
              <a:xfrm>
                <a:off x="1175259" y="2135104"/>
                <a:ext cx="1611192" cy="1607764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800">
                  <a:solidFill>
                    <a:schemeClr val="lt1"/>
                  </a:solidFill>
                </a:endParaRPr>
              </a:p>
            </p:txBody>
          </p:sp>
          <p:sp>
            <p:nvSpPr>
              <p:cNvPr id="183" name="TextBox 182"/>
              <p:cNvSpPr txBox="1"/>
              <p:nvPr/>
            </p:nvSpPr>
            <p:spPr>
              <a:xfrm>
                <a:off x="933997" y="2577586"/>
                <a:ext cx="1982955" cy="6678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rgbClr val="FFBC00"/>
                    </a:solidFill>
                    <a:latin typeface="Arial" pitchFamily="34" charset="0"/>
                    <a:cs typeface="Arial" pitchFamily="34" charset="0"/>
                  </a:rPr>
                  <a:t>신청기업</a:t>
                </a:r>
                <a:endParaRPr lang="en-US" altLang="ko-KR" sz="1000" b="1" dirty="0">
                  <a:solidFill>
                    <a:srgbClr val="FFBC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84" name="그룹 81"/>
            <p:cNvGrpSpPr/>
            <p:nvPr/>
          </p:nvGrpSpPr>
          <p:grpSpPr>
            <a:xfrm>
              <a:off x="6156176" y="2564904"/>
              <a:ext cx="1071539" cy="1525690"/>
              <a:chOff x="285750" y="2258059"/>
              <a:chExt cx="2126791" cy="3125260"/>
            </a:xfrm>
          </p:grpSpPr>
          <p:sp>
            <p:nvSpPr>
              <p:cNvPr id="185" name="Freeform 5"/>
              <p:cNvSpPr>
                <a:spLocks/>
              </p:cNvSpPr>
              <p:nvPr/>
            </p:nvSpPr>
            <p:spPr bwMode="auto">
              <a:xfrm>
                <a:off x="285750" y="2258059"/>
                <a:ext cx="2126791" cy="2713813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57000">
                    <a:srgbClr val="00B0F0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86" name="Freeform 9"/>
              <p:cNvSpPr>
                <a:spLocks/>
              </p:cNvSpPr>
              <p:nvPr/>
            </p:nvSpPr>
            <p:spPr bwMode="auto">
              <a:xfrm>
                <a:off x="614295" y="3749525"/>
                <a:ext cx="1469701" cy="950569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87" name="Freeform 9"/>
              <p:cNvSpPr>
                <a:spLocks/>
              </p:cNvSpPr>
              <p:nvPr/>
            </p:nvSpPr>
            <p:spPr bwMode="auto">
              <a:xfrm>
                <a:off x="783002" y="3828463"/>
                <a:ext cx="1132287" cy="762181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88" name="Freeform 19"/>
              <p:cNvSpPr>
                <a:spLocks/>
              </p:cNvSpPr>
              <p:nvPr/>
            </p:nvSpPr>
            <p:spPr bwMode="auto">
              <a:xfrm rot="5400000">
                <a:off x="1203312" y="4016830"/>
                <a:ext cx="291667" cy="238515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89" name="Freeform 20"/>
              <p:cNvSpPr>
                <a:spLocks/>
              </p:cNvSpPr>
              <p:nvPr/>
            </p:nvSpPr>
            <p:spPr bwMode="auto">
              <a:xfrm>
                <a:off x="948942" y="4976196"/>
                <a:ext cx="797599" cy="407123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0070C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90" name="Oval 9"/>
              <p:cNvSpPr>
                <a:spLocks noChangeArrowheads="1"/>
              </p:cNvSpPr>
              <p:nvPr/>
            </p:nvSpPr>
            <p:spPr bwMode="auto">
              <a:xfrm>
                <a:off x="717787" y="2371687"/>
                <a:ext cx="1262497" cy="1259044"/>
              </a:xfrm>
              <a:prstGeom prst="ellipse">
                <a:avLst/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91" name="Oval 10"/>
              <p:cNvSpPr>
                <a:spLocks noChangeArrowheads="1"/>
              </p:cNvSpPr>
              <p:nvPr/>
            </p:nvSpPr>
            <p:spPr bwMode="auto">
              <a:xfrm>
                <a:off x="723828" y="2377728"/>
                <a:ext cx="1249552" cy="1246963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92" name="Oval 11"/>
              <p:cNvSpPr>
                <a:spLocks noChangeArrowheads="1"/>
              </p:cNvSpPr>
              <p:nvPr/>
            </p:nvSpPr>
            <p:spPr bwMode="auto">
              <a:xfrm>
                <a:off x="740224" y="2394123"/>
                <a:ext cx="1216760" cy="1214171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00">
                  <a:solidFill>
                    <a:schemeClr val="lt1"/>
                  </a:solidFill>
                </a:endParaRPr>
              </a:p>
            </p:txBody>
          </p:sp>
          <p:sp>
            <p:nvSpPr>
              <p:cNvPr id="193" name="TextBox 192"/>
              <p:cNvSpPr txBox="1"/>
              <p:nvPr/>
            </p:nvSpPr>
            <p:spPr>
              <a:xfrm>
                <a:off x="504292" y="2602948"/>
                <a:ext cx="1638971" cy="8195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000" b="1" dirty="0">
                    <a:solidFill>
                      <a:srgbClr val="0E5494"/>
                    </a:solidFill>
                    <a:latin typeface="Arial" pitchFamily="34" charset="0"/>
                    <a:cs typeface="Arial" pitchFamily="34" charset="0"/>
                  </a:rPr>
                  <a:t>기초자치단체담당자</a:t>
                </a:r>
                <a:endParaRPr lang="en-US" altLang="ko-KR" sz="1000" b="1" dirty="0">
                  <a:solidFill>
                    <a:srgbClr val="0E5494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94" name="그룹 151"/>
              <p:cNvGrpSpPr/>
              <p:nvPr/>
            </p:nvGrpSpPr>
            <p:grpSpPr>
              <a:xfrm>
                <a:off x="2004724" y="3454016"/>
                <a:ext cx="407036" cy="407032"/>
                <a:chOff x="4396665" y="2137416"/>
                <a:chExt cx="250239" cy="250239"/>
              </a:xfrm>
            </p:grpSpPr>
            <p:sp>
              <p:nvSpPr>
                <p:cNvPr id="195" name="타원 194"/>
                <p:cNvSpPr/>
                <p:nvPr/>
              </p:nvSpPr>
              <p:spPr>
                <a:xfrm>
                  <a:off x="4396665" y="2137416"/>
                  <a:ext cx="250239" cy="250239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/>
                </a:p>
              </p:txBody>
            </p:sp>
            <p:sp>
              <p:nvSpPr>
                <p:cNvPr id="196" name="타원 195"/>
                <p:cNvSpPr/>
                <p:nvPr/>
              </p:nvSpPr>
              <p:spPr>
                <a:xfrm>
                  <a:off x="4420132" y="2273646"/>
                  <a:ext cx="75583" cy="7558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/>
                </a:p>
              </p:txBody>
            </p:sp>
          </p:grpSp>
        </p:grpSp>
        <p:grpSp>
          <p:nvGrpSpPr>
            <p:cNvPr id="197" name="그룹 55"/>
            <p:cNvGrpSpPr/>
            <p:nvPr/>
          </p:nvGrpSpPr>
          <p:grpSpPr>
            <a:xfrm>
              <a:off x="3491880" y="1643050"/>
              <a:ext cx="1643074" cy="1428760"/>
              <a:chOff x="3274641" y="1714488"/>
              <a:chExt cx="1955599" cy="1643074"/>
            </a:xfrm>
          </p:grpSpPr>
          <p:sp>
            <p:nvSpPr>
              <p:cNvPr id="198" name="Freeform 19"/>
              <p:cNvSpPr>
                <a:spLocks/>
              </p:cNvSpPr>
              <p:nvPr/>
            </p:nvSpPr>
            <p:spPr bwMode="auto">
              <a:xfrm>
                <a:off x="3274641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99" name="Freeform 20"/>
              <p:cNvSpPr>
                <a:spLocks/>
              </p:cNvSpPr>
              <p:nvPr/>
            </p:nvSpPr>
            <p:spPr bwMode="auto">
              <a:xfrm>
                <a:off x="3312363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rgbClr val="96D20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00" name="Freeform 21"/>
              <p:cNvSpPr>
                <a:spLocks/>
              </p:cNvSpPr>
              <p:nvPr/>
            </p:nvSpPr>
            <p:spPr bwMode="auto">
              <a:xfrm>
                <a:off x="4189899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01" name="Freeform 23"/>
              <p:cNvSpPr>
                <a:spLocks/>
              </p:cNvSpPr>
              <p:nvPr/>
            </p:nvSpPr>
            <p:spPr bwMode="auto">
              <a:xfrm>
                <a:off x="3328709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719E00">
                      <a:alpha val="49804"/>
                    </a:srgbClr>
                  </a:gs>
                  <a:gs pos="0">
                    <a:srgbClr val="96D20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02" name="Freeform 25"/>
              <p:cNvSpPr>
                <a:spLocks/>
              </p:cNvSpPr>
              <p:nvPr/>
            </p:nvSpPr>
            <p:spPr bwMode="auto">
              <a:xfrm>
                <a:off x="3712418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03" name="타원 202"/>
              <p:cNvSpPr/>
              <p:nvPr/>
            </p:nvSpPr>
            <p:spPr>
              <a:xfrm rot="2248181">
                <a:off x="4143850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204" name="TextBox 203"/>
              <p:cNvSpPr txBox="1"/>
              <p:nvPr/>
            </p:nvSpPr>
            <p:spPr>
              <a:xfrm>
                <a:off x="3529719" y="2387910"/>
                <a:ext cx="1530469" cy="3185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참여예정자 </a:t>
                </a:r>
                <a:r>
                  <a:rPr lang="ko-KR" altLang="en-US" sz="12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등록</a:t>
                </a:r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205" name="Freeform 5"/>
              <p:cNvSpPr>
                <a:spLocks/>
              </p:cNvSpPr>
              <p:nvPr/>
            </p:nvSpPr>
            <p:spPr bwMode="auto">
              <a:xfrm rot="15743835">
                <a:off x="4198875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206" name="그룹 56"/>
            <p:cNvGrpSpPr/>
            <p:nvPr/>
          </p:nvGrpSpPr>
          <p:grpSpPr>
            <a:xfrm rot="10800000">
              <a:off x="3419873" y="3140968"/>
              <a:ext cx="1857388" cy="1500198"/>
              <a:chOff x="1928794" y="1714488"/>
              <a:chExt cx="1955599" cy="1643074"/>
            </a:xfrm>
          </p:grpSpPr>
          <p:sp>
            <p:nvSpPr>
              <p:cNvPr id="207" name="Freeform 19"/>
              <p:cNvSpPr>
                <a:spLocks/>
              </p:cNvSpPr>
              <p:nvPr/>
            </p:nvSpPr>
            <p:spPr bwMode="auto">
              <a:xfrm>
                <a:off x="1928794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08" name="Freeform 20"/>
              <p:cNvSpPr>
                <a:spLocks/>
              </p:cNvSpPr>
              <p:nvPr/>
            </p:nvSpPr>
            <p:spPr bwMode="auto">
              <a:xfrm>
                <a:off x="1966516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09" name="Freeform 21"/>
              <p:cNvSpPr>
                <a:spLocks/>
              </p:cNvSpPr>
              <p:nvPr/>
            </p:nvSpPr>
            <p:spPr bwMode="auto">
              <a:xfrm>
                <a:off x="2844053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10" name="Freeform 23"/>
              <p:cNvSpPr>
                <a:spLocks/>
              </p:cNvSpPr>
              <p:nvPr/>
            </p:nvSpPr>
            <p:spPr bwMode="auto">
              <a:xfrm>
                <a:off x="1982862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70C0">
                      <a:alpha val="50000"/>
                    </a:srgbClr>
                  </a:gs>
                  <a:gs pos="0">
                    <a:srgbClr val="00B0F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11" name="Freeform 25"/>
              <p:cNvSpPr>
                <a:spLocks/>
              </p:cNvSpPr>
              <p:nvPr/>
            </p:nvSpPr>
            <p:spPr bwMode="auto">
              <a:xfrm>
                <a:off x="2366571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12" name="타원 211"/>
              <p:cNvSpPr/>
              <p:nvPr/>
            </p:nvSpPr>
            <p:spPr>
              <a:xfrm rot="2248181">
                <a:off x="2798004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213" name="TextBox 212"/>
              <p:cNvSpPr txBox="1"/>
              <p:nvPr/>
            </p:nvSpPr>
            <p:spPr>
              <a:xfrm rot="10800000">
                <a:off x="2229655" y="2298394"/>
                <a:ext cx="1330590" cy="5056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참여예정자  심사 및 승인</a:t>
                </a:r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grpSp>
            <p:nvGrpSpPr>
              <p:cNvPr id="214" name="그룹 23"/>
              <p:cNvGrpSpPr/>
              <p:nvPr/>
            </p:nvGrpSpPr>
            <p:grpSpPr>
              <a:xfrm rot="16200000">
                <a:off x="1985686" y="1946559"/>
                <a:ext cx="220931" cy="215035"/>
                <a:chOff x="4658414" y="2642922"/>
                <a:chExt cx="319782" cy="319782"/>
              </a:xfrm>
            </p:grpSpPr>
            <p:sp>
              <p:nvSpPr>
                <p:cNvPr id="216" name="타원 215"/>
                <p:cNvSpPr/>
                <p:nvPr/>
              </p:nvSpPr>
              <p:spPr>
                <a:xfrm>
                  <a:off x="4658414" y="2642922"/>
                  <a:ext cx="319782" cy="319782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  <p:sp>
              <p:nvSpPr>
                <p:cNvPr id="217" name="타원 216"/>
                <p:cNvSpPr/>
                <p:nvPr/>
              </p:nvSpPr>
              <p:spPr>
                <a:xfrm>
                  <a:off x="4688403" y="2817011"/>
                  <a:ext cx="96588" cy="96588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</p:grpSp>
          <p:sp>
            <p:nvSpPr>
              <p:cNvPr id="215" name="Freeform 5"/>
              <p:cNvSpPr>
                <a:spLocks/>
              </p:cNvSpPr>
              <p:nvPr/>
            </p:nvSpPr>
            <p:spPr bwMode="auto">
              <a:xfrm rot="15743835">
                <a:off x="2846886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2662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9" y="1111786"/>
            <a:ext cx="6769100" cy="5557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일자리창출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약정이 체결된 기업은 일자리 창출 참여자관리 메뉴를 통해서 사업에 참여할 인력을 등록할 수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승인된 인원과 미 승인 인원에 대한 집계를 확인 할 수 있습니다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9" name="내용 개체 틀 8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일자리창출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참여자신청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4" name="순서도: 대체 처리 13"/>
          <p:cNvSpPr/>
          <p:nvPr/>
        </p:nvSpPr>
        <p:spPr>
          <a:xfrm>
            <a:off x="1007032" y="4343409"/>
            <a:ext cx="1080120" cy="20169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순서도: 대체 처리 14"/>
          <p:cNvSpPr/>
          <p:nvPr/>
        </p:nvSpPr>
        <p:spPr>
          <a:xfrm>
            <a:off x="4415792" y="4018539"/>
            <a:ext cx="432048" cy="199195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25835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일자리창출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 smtClean="0"/>
              <a:t>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추가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를 눌러서 사업에 </a:t>
            </a:r>
            <a:r>
              <a:rPr lang="ko-KR" altLang="en-US" dirty="0"/>
              <a:t>참여할 인력을 등록하고 승인신청을 할 수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개인별 정보활용 동의서와 취약계층 입증자료를 첨부하여 신청하여야 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참여자등록을 엑셀 업로드 기능을 이용해 일괄 등록할 수 도 있습니다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일자리창출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참여자신청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16" y="1151062"/>
            <a:ext cx="6213647" cy="55172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19672" y="1151062"/>
            <a:ext cx="230425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 smtClean="0">
                <a:solidFill>
                  <a:srgbClr val="FF0000"/>
                </a:solidFill>
              </a:rPr>
              <a:t>X </a:t>
            </a:r>
            <a:r>
              <a:rPr lang="ko-KR" altLang="en-US" sz="900" dirty="0" smtClean="0">
                <a:solidFill>
                  <a:srgbClr val="FF0000"/>
                </a:solidFill>
              </a:rPr>
              <a:t>업로드 </a:t>
            </a:r>
            <a:r>
              <a:rPr lang="ko-KR" altLang="en-US" sz="900" dirty="0" err="1" smtClean="0">
                <a:solidFill>
                  <a:srgbClr val="FF0000"/>
                </a:solidFill>
              </a:rPr>
              <a:t>안함</a:t>
            </a:r>
            <a:endParaRPr lang="ko-KR" altLang="en-US" sz="900" dirty="0">
              <a:solidFill>
                <a:srgbClr val="FF0000"/>
              </a:solidFill>
            </a:endParaRPr>
          </a:p>
        </p:txBody>
      </p:sp>
      <p:cxnSp>
        <p:nvCxnSpPr>
          <p:cNvPr id="7" name="직선 화살표 연결선 6"/>
          <p:cNvCxnSpPr>
            <a:endCxn id="5" idx="1"/>
          </p:cNvCxnSpPr>
          <p:nvPr/>
        </p:nvCxnSpPr>
        <p:spPr>
          <a:xfrm>
            <a:off x="1403648" y="1266478"/>
            <a:ext cx="216024" cy="0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7583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일자리창출</a:t>
            </a:r>
          </a:p>
        </p:txBody>
      </p:sp>
      <p:grpSp>
        <p:nvGrpSpPr>
          <p:cNvPr id="8" name="그룹 7"/>
          <p:cNvGrpSpPr/>
          <p:nvPr/>
        </p:nvGrpSpPr>
        <p:grpSpPr>
          <a:xfrm>
            <a:off x="1403648" y="1643050"/>
            <a:ext cx="5824067" cy="2998116"/>
            <a:chOff x="1403648" y="1643050"/>
            <a:chExt cx="5824067" cy="2998116"/>
          </a:xfrm>
        </p:grpSpPr>
        <p:grpSp>
          <p:nvGrpSpPr>
            <p:cNvPr id="9" name="그룹 30"/>
            <p:cNvGrpSpPr/>
            <p:nvPr/>
          </p:nvGrpSpPr>
          <p:grpSpPr>
            <a:xfrm>
              <a:off x="1403648" y="2564904"/>
              <a:ext cx="1116031" cy="1525691"/>
              <a:chOff x="573460" y="1954932"/>
              <a:chExt cx="2816224" cy="4138364"/>
            </a:xfrm>
          </p:grpSpPr>
          <p:sp>
            <p:nvSpPr>
              <p:cNvPr id="44" name="Freeform 5"/>
              <p:cNvSpPr>
                <a:spLocks/>
              </p:cNvSpPr>
              <p:nvPr/>
            </p:nvSpPr>
            <p:spPr bwMode="auto">
              <a:xfrm>
                <a:off x="573460" y="1954932"/>
                <a:ext cx="2816224" cy="3593540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57000">
                    <a:srgbClr val="FFE029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45" name="Freeform 9"/>
              <p:cNvSpPr>
                <a:spLocks/>
              </p:cNvSpPr>
              <p:nvPr/>
            </p:nvSpPr>
            <p:spPr bwMode="auto">
              <a:xfrm>
                <a:off x="1008508" y="3929881"/>
                <a:ext cx="1946128" cy="1258712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46" name="Freeform 9"/>
              <p:cNvSpPr>
                <a:spLocks/>
              </p:cNvSpPr>
              <p:nvPr/>
            </p:nvSpPr>
            <p:spPr bwMode="auto">
              <a:xfrm>
                <a:off x="1231904" y="4034408"/>
                <a:ext cx="1499336" cy="1009254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47" name="Freeform 19"/>
              <p:cNvSpPr>
                <a:spLocks/>
              </p:cNvSpPr>
              <p:nvPr/>
            </p:nvSpPr>
            <p:spPr bwMode="auto">
              <a:xfrm rot="5400000">
                <a:off x="1788464" y="4283838"/>
                <a:ext cx="386216" cy="31583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FFBC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48" name="Freeform 20"/>
              <p:cNvSpPr>
                <a:spLocks/>
              </p:cNvSpPr>
              <p:nvPr/>
            </p:nvSpPr>
            <p:spPr bwMode="auto">
              <a:xfrm>
                <a:off x="1451636" y="5554197"/>
                <a:ext cx="1056153" cy="539099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FFBC0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49" name="Oval 9"/>
              <p:cNvSpPr>
                <a:spLocks noChangeArrowheads="1"/>
              </p:cNvSpPr>
              <p:nvPr/>
            </p:nvSpPr>
            <p:spPr bwMode="auto">
              <a:xfrm>
                <a:off x="1145549" y="2105394"/>
                <a:ext cx="1671755" cy="1667184"/>
              </a:xfrm>
              <a:prstGeom prst="ellipse">
                <a:avLst/>
              </a:prstGeom>
              <a:solidFill>
                <a:srgbClr val="FFBC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50" name="Oval 10"/>
              <p:cNvSpPr>
                <a:spLocks noChangeArrowheads="1"/>
              </p:cNvSpPr>
              <p:nvPr/>
            </p:nvSpPr>
            <p:spPr bwMode="auto">
              <a:xfrm>
                <a:off x="1153548" y="2113394"/>
                <a:ext cx="1654614" cy="16511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51" name="Oval 11"/>
              <p:cNvSpPr>
                <a:spLocks noChangeArrowheads="1"/>
              </p:cNvSpPr>
              <p:nvPr/>
            </p:nvSpPr>
            <p:spPr bwMode="auto">
              <a:xfrm>
                <a:off x="1175259" y="2135104"/>
                <a:ext cx="1611192" cy="1607764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800">
                  <a:solidFill>
                    <a:schemeClr val="lt1"/>
                  </a:solidFill>
                </a:endParaRP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933997" y="2577586"/>
                <a:ext cx="1982955" cy="6678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rgbClr val="FFBC00"/>
                    </a:solidFill>
                    <a:latin typeface="Arial" pitchFamily="34" charset="0"/>
                    <a:cs typeface="Arial" pitchFamily="34" charset="0"/>
                  </a:rPr>
                  <a:t>신청기업</a:t>
                </a:r>
                <a:endParaRPr lang="en-US" altLang="ko-KR" sz="1000" b="1" dirty="0">
                  <a:solidFill>
                    <a:srgbClr val="FFBC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0" name="그룹 81"/>
            <p:cNvGrpSpPr/>
            <p:nvPr/>
          </p:nvGrpSpPr>
          <p:grpSpPr>
            <a:xfrm>
              <a:off x="6156176" y="2564904"/>
              <a:ext cx="1071539" cy="1525690"/>
              <a:chOff x="285750" y="2258059"/>
              <a:chExt cx="2126791" cy="3125260"/>
            </a:xfrm>
          </p:grpSpPr>
          <p:sp>
            <p:nvSpPr>
              <p:cNvPr id="32" name="Freeform 5"/>
              <p:cNvSpPr>
                <a:spLocks/>
              </p:cNvSpPr>
              <p:nvPr/>
            </p:nvSpPr>
            <p:spPr bwMode="auto">
              <a:xfrm>
                <a:off x="285750" y="2258059"/>
                <a:ext cx="2126791" cy="2713813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57000">
                    <a:srgbClr val="00B0F0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33" name="Freeform 9"/>
              <p:cNvSpPr>
                <a:spLocks/>
              </p:cNvSpPr>
              <p:nvPr/>
            </p:nvSpPr>
            <p:spPr bwMode="auto">
              <a:xfrm>
                <a:off x="614295" y="3749525"/>
                <a:ext cx="1469701" cy="950569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34" name="Freeform 9"/>
              <p:cNvSpPr>
                <a:spLocks/>
              </p:cNvSpPr>
              <p:nvPr/>
            </p:nvSpPr>
            <p:spPr bwMode="auto">
              <a:xfrm>
                <a:off x="783002" y="3828463"/>
                <a:ext cx="1132287" cy="762181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35" name="Freeform 19"/>
              <p:cNvSpPr>
                <a:spLocks/>
              </p:cNvSpPr>
              <p:nvPr/>
            </p:nvSpPr>
            <p:spPr bwMode="auto">
              <a:xfrm rot="5400000">
                <a:off x="1203312" y="4016830"/>
                <a:ext cx="291667" cy="238515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36" name="Freeform 20"/>
              <p:cNvSpPr>
                <a:spLocks/>
              </p:cNvSpPr>
              <p:nvPr/>
            </p:nvSpPr>
            <p:spPr bwMode="auto">
              <a:xfrm>
                <a:off x="948942" y="4976196"/>
                <a:ext cx="797599" cy="407123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0070C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37" name="Oval 9"/>
              <p:cNvSpPr>
                <a:spLocks noChangeArrowheads="1"/>
              </p:cNvSpPr>
              <p:nvPr/>
            </p:nvSpPr>
            <p:spPr bwMode="auto">
              <a:xfrm>
                <a:off x="717787" y="2371687"/>
                <a:ext cx="1262497" cy="1259044"/>
              </a:xfrm>
              <a:prstGeom prst="ellipse">
                <a:avLst/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38" name="Oval 10"/>
              <p:cNvSpPr>
                <a:spLocks noChangeArrowheads="1"/>
              </p:cNvSpPr>
              <p:nvPr/>
            </p:nvSpPr>
            <p:spPr bwMode="auto">
              <a:xfrm>
                <a:off x="723828" y="2377728"/>
                <a:ext cx="1249552" cy="1246963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39" name="Oval 11"/>
              <p:cNvSpPr>
                <a:spLocks noChangeArrowheads="1"/>
              </p:cNvSpPr>
              <p:nvPr/>
            </p:nvSpPr>
            <p:spPr bwMode="auto">
              <a:xfrm>
                <a:off x="740224" y="2394123"/>
                <a:ext cx="1216760" cy="1214171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00">
                  <a:solidFill>
                    <a:schemeClr val="lt1"/>
                  </a:solidFill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04292" y="2602948"/>
                <a:ext cx="1638971" cy="8195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000" b="1" dirty="0">
                    <a:solidFill>
                      <a:srgbClr val="0E5494"/>
                    </a:solidFill>
                    <a:latin typeface="Arial" pitchFamily="34" charset="0"/>
                    <a:cs typeface="Arial" pitchFamily="34" charset="0"/>
                  </a:rPr>
                  <a:t>기초자치단체담당자</a:t>
                </a:r>
                <a:endParaRPr lang="en-US" altLang="ko-KR" sz="1000" b="1" dirty="0">
                  <a:solidFill>
                    <a:srgbClr val="0E5494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41" name="그룹 151"/>
              <p:cNvGrpSpPr/>
              <p:nvPr/>
            </p:nvGrpSpPr>
            <p:grpSpPr>
              <a:xfrm>
                <a:off x="2004724" y="3454016"/>
                <a:ext cx="407036" cy="407032"/>
                <a:chOff x="4396665" y="2137416"/>
                <a:chExt cx="250239" cy="250239"/>
              </a:xfrm>
            </p:grpSpPr>
            <p:sp>
              <p:nvSpPr>
                <p:cNvPr id="42" name="타원 41"/>
                <p:cNvSpPr/>
                <p:nvPr/>
              </p:nvSpPr>
              <p:spPr>
                <a:xfrm>
                  <a:off x="4396665" y="2137416"/>
                  <a:ext cx="250239" cy="250239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/>
                </a:p>
              </p:txBody>
            </p:sp>
            <p:sp>
              <p:nvSpPr>
                <p:cNvPr id="43" name="타원 42"/>
                <p:cNvSpPr/>
                <p:nvPr/>
              </p:nvSpPr>
              <p:spPr>
                <a:xfrm>
                  <a:off x="4420132" y="2273646"/>
                  <a:ext cx="75583" cy="7558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/>
                </a:p>
              </p:txBody>
            </p:sp>
          </p:grpSp>
        </p:grpSp>
        <p:grpSp>
          <p:nvGrpSpPr>
            <p:cNvPr id="11" name="그룹 55"/>
            <p:cNvGrpSpPr/>
            <p:nvPr/>
          </p:nvGrpSpPr>
          <p:grpSpPr>
            <a:xfrm>
              <a:off x="3398593" y="1643050"/>
              <a:ext cx="1736360" cy="1428760"/>
              <a:chOff x="3163611" y="1714488"/>
              <a:chExt cx="2066629" cy="1643074"/>
            </a:xfrm>
          </p:grpSpPr>
          <p:sp>
            <p:nvSpPr>
              <p:cNvPr id="24" name="Freeform 19"/>
              <p:cNvSpPr>
                <a:spLocks/>
              </p:cNvSpPr>
              <p:nvPr/>
            </p:nvSpPr>
            <p:spPr bwMode="auto">
              <a:xfrm>
                <a:off x="3274641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5" name="Freeform 20"/>
              <p:cNvSpPr>
                <a:spLocks/>
              </p:cNvSpPr>
              <p:nvPr/>
            </p:nvSpPr>
            <p:spPr bwMode="auto">
              <a:xfrm>
                <a:off x="3312363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rgbClr val="96D20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6" name="Freeform 21"/>
              <p:cNvSpPr>
                <a:spLocks/>
              </p:cNvSpPr>
              <p:nvPr/>
            </p:nvSpPr>
            <p:spPr bwMode="auto">
              <a:xfrm>
                <a:off x="4189899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7" name="Freeform 23"/>
              <p:cNvSpPr>
                <a:spLocks/>
              </p:cNvSpPr>
              <p:nvPr/>
            </p:nvSpPr>
            <p:spPr bwMode="auto">
              <a:xfrm>
                <a:off x="3328709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719E00">
                      <a:alpha val="49804"/>
                    </a:srgbClr>
                  </a:gs>
                  <a:gs pos="0">
                    <a:srgbClr val="96D20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8" name="Freeform 25"/>
              <p:cNvSpPr>
                <a:spLocks/>
              </p:cNvSpPr>
              <p:nvPr/>
            </p:nvSpPr>
            <p:spPr bwMode="auto">
              <a:xfrm>
                <a:off x="3712418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9" name="타원 28"/>
              <p:cNvSpPr/>
              <p:nvPr/>
            </p:nvSpPr>
            <p:spPr>
              <a:xfrm rot="2248181">
                <a:off x="4143850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3163611" y="2387910"/>
                <a:ext cx="1896577" cy="3185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월별 지원금 신청</a:t>
                </a:r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31" name="Freeform 5"/>
              <p:cNvSpPr>
                <a:spLocks/>
              </p:cNvSpPr>
              <p:nvPr/>
            </p:nvSpPr>
            <p:spPr bwMode="auto">
              <a:xfrm rot="15743835">
                <a:off x="4198875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12" name="그룹 56"/>
            <p:cNvGrpSpPr/>
            <p:nvPr/>
          </p:nvGrpSpPr>
          <p:grpSpPr>
            <a:xfrm rot="10800000">
              <a:off x="3419871" y="3140968"/>
              <a:ext cx="1891330" cy="1500198"/>
              <a:chOff x="1893058" y="1714488"/>
              <a:chExt cx="1991335" cy="1643074"/>
            </a:xfrm>
          </p:grpSpPr>
          <p:sp>
            <p:nvSpPr>
              <p:cNvPr id="13" name="Freeform 19"/>
              <p:cNvSpPr>
                <a:spLocks/>
              </p:cNvSpPr>
              <p:nvPr/>
            </p:nvSpPr>
            <p:spPr bwMode="auto">
              <a:xfrm>
                <a:off x="1928794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4" name="Freeform 20"/>
              <p:cNvSpPr>
                <a:spLocks/>
              </p:cNvSpPr>
              <p:nvPr/>
            </p:nvSpPr>
            <p:spPr bwMode="auto">
              <a:xfrm>
                <a:off x="1966516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5" name="Freeform 21"/>
              <p:cNvSpPr>
                <a:spLocks/>
              </p:cNvSpPr>
              <p:nvPr/>
            </p:nvSpPr>
            <p:spPr bwMode="auto">
              <a:xfrm>
                <a:off x="2844053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6" name="Freeform 23"/>
              <p:cNvSpPr>
                <a:spLocks/>
              </p:cNvSpPr>
              <p:nvPr/>
            </p:nvSpPr>
            <p:spPr bwMode="auto">
              <a:xfrm>
                <a:off x="1982862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70C0">
                      <a:alpha val="50000"/>
                    </a:srgbClr>
                  </a:gs>
                  <a:gs pos="0">
                    <a:srgbClr val="00B0F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7" name="Freeform 25"/>
              <p:cNvSpPr>
                <a:spLocks/>
              </p:cNvSpPr>
              <p:nvPr/>
            </p:nvSpPr>
            <p:spPr bwMode="auto">
              <a:xfrm>
                <a:off x="2366571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8" name="타원 17"/>
              <p:cNvSpPr/>
              <p:nvPr/>
            </p:nvSpPr>
            <p:spPr>
              <a:xfrm rot="2248181">
                <a:off x="2798004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 rot="10800000">
                <a:off x="1893058" y="2208266"/>
                <a:ext cx="1742707" cy="5056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지원금 승인 </a:t>
                </a:r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및 지급</a:t>
                </a:r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  <a:p>
                <a:pPr algn="ctr"/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grpSp>
            <p:nvGrpSpPr>
              <p:cNvPr id="20" name="그룹 23"/>
              <p:cNvGrpSpPr/>
              <p:nvPr/>
            </p:nvGrpSpPr>
            <p:grpSpPr>
              <a:xfrm rot="16200000">
                <a:off x="1985686" y="1946559"/>
                <a:ext cx="220931" cy="215035"/>
                <a:chOff x="4658414" y="2642922"/>
                <a:chExt cx="319782" cy="319782"/>
              </a:xfrm>
            </p:grpSpPr>
            <p:sp>
              <p:nvSpPr>
                <p:cNvPr id="22" name="타원 21"/>
                <p:cNvSpPr/>
                <p:nvPr/>
              </p:nvSpPr>
              <p:spPr>
                <a:xfrm>
                  <a:off x="4658414" y="2642922"/>
                  <a:ext cx="319782" cy="319782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  <p:sp>
              <p:nvSpPr>
                <p:cNvPr id="23" name="타원 22"/>
                <p:cNvSpPr/>
                <p:nvPr/>
              </p:nvSpPr>
              <p:spPr>
                <a:xfrm>
                  <a:off x="4688403" y="2817011"/>
                  <a:ext cx="96588" cy="96588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</p:grpSp>
          <p:sp>
            <p:nvSpPr>
              <p:cNvPr id="21" name="Freeform 5"/>
              <p:cNvSpPr>
                <a:spLocks/>
              </p:cNvSpPr>
              <p:nvPr/>
            </p:nvSpPr>
            <p:spPr bwMode="auto">
              <a:xfrm rot="15743835">
                <a:off x="2846886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54238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7410"/>
            <a:ext cx="6769100" cy="5541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일자리창출</a:t>
            </a:r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참여자에 대한 승인이 완료된 기업은 일자리창출 지원금을 월별로 신청 할 수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월별로 지원금 신청과 지원액을 확인 할 수 있습니다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r>
              <a:rPr lang="ko-KR" altLang="en-US" dirty="0"/>
              <a:t>일자리창출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지원금신청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0" name="순서도: 대체 처리 9"/>
          <p:cNvSpPr/>
          <p:nvPr/>
        </p:nvSpPr>
        <p:spPr>
          <a:xfrm>
            <a:off x="971600" y="4653136"/>
            <a:ext cx="1008112" cy="288032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순서도: 대체 처리 19"/>
          <p:cNvSpPr/>
          <p:nvPr/>
        </p:nvSpPr>
        <p:spPr>
          <a:xfrm>
            <a:off x="5497690" y="5258746"/>
            <a:ext cx="626328" cy="276762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2662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9" y="1125538"/>
            <a:ext cx="6769100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일자리창출</a:t>
            </a:r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일자리창출사업 참여기업이 </a:t>
            </a:r>
            <a:r>
              <a:rPr lang="ko-KR" altLang="en-US" dirty="0" err="1"/>
              <a:t>두리누리사업</a:t>
            </a:r>
            <a:r>
              <a:rPr lang="ko-KR" altLang="en-US" dirty="0"/>
              <a:t> 지원을 받을 경우 중복지원 문제 해소를 위해 일자리 창출사업 지원단가에서 고용보험 및 국민연금 사업주 </a:t>
            </a:r>
            <a:r>
              <a:rPr lang="ko-KR" altLang="en-US" dirty="0" err="1"/>
              <a:t>부담분을</a:t>
            </a:r>
            <a:r>
              <a:rPr lang="ko-KR" altLang="en-US" dirty="0"/>
              <a:t> 제외하고 지원합니다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일자리창출 지원금을 월별로 신청 할 수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통장사본</a:t>
            </a:r>
            <a:r>
              <a:rPr lang="en-US" altLang="ko-KR" dirty="0"/>
              <a:t>, 4</a:t>
            </a:r>
            <a:r>
              <a:rPr lang="ko-KR" altLang="en-US" dirty="0" err="1"/>
              <a:t>대보험</a:t>
            </a:r>
            <a:r>
              <a:rPr lang="ko-KR" altLang="en-US" dirty="0"/>
              <a:t> 납부영수증 등을 첨부하여 신청하여야 하며</a:t>
            </a:r>
            <a:r>
              <a:rPr lang="en-US" altLang="ko-KR" dirty="0"/>
              <a:t>,  </a:t>
            </a:r>
            <a:r>
              <a:rPr lang="ko-KR" altLang="en-US" dirty="0"/>
              <a:t>지원금은 참여자 별 근무정보를 입력하면 자동으로 계산됩니다</a:t>
            </a:r>
            <a:r>
              <a:rPr lang="en-US" altLang="ko-KR" dirty="0"/>
              <a:t>.</a:t>
            </a:r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r>
              <a:rPr lang="ko-KR" altLang="en-US" dirty="0"/>
              <a:t>일자리창출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지원금신청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0" name="순서도: 대체 처리 9"/>
          <p:cNvSpPr/>
          <p:nvPr/>
        </p:nvSpPr>
        <p:spPr>
          <a:xfrm>
            <a:off x="971600" y="4653136"/>
            <a:ext cx="792088" cy="20169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348880"/>
            <a:ext cx="4850997" cy="356101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1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순서도: 대체 처리 19"/>
          <p:cNvSpPr/>
          <p:nvPr/>
        </p:nvSpPr>
        <p:spPr>
          <a:xfrm>
            <a:off x="1916088" y="2348880"/>
            <a:ext cx="4744144" cy="1548433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순서도: 대체 처리 21"/>
          <p:cNvSpPr/>
          <p:nvPr/>
        </p:nvSpPr>
        <p:spPr>
          <a:xfrm>
            <a:off x="5796136" y="5229200"/>
            <a:ext cx="864096" cy="20169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2662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9" y="1125538"/>
            <a:ext cx="6769100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일자리창출</a:t>
            </a:r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신청내역의 참여자는 기 승인된 참여예정자중 해당 월에 계약기간이 포함된 사람을 자동으로 보여줍니다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ko-KR" altLang="en-US" dirty="0"/>
              <a:t>참여자 별 </a:t>
            </a:r>
            <a:r>
              <a:rPr lang="en-US" altLang="ko-KR" dirty="0"/>
              <a:t>4</a:t>
            </a:r>
            <a:r>
              <a:rPr lang="ko-KR" altLang="en-US" dirty="0" err="1"/>
              <a:t>대보험</a:t>
            </a:r>
            <a:r>
              <a:rPr lang="ko-KR" altLang="en-US" dirty="0"/>
              <a:t> 가입상실 신고서</a:t>
            </a:r>
            <a:r>
              <a:rPr lang="en-US" altLang="ko-KR" dirty="0"/>
              <a:t>(</a:t>
            </a:r>
            <a:r>
              <a:rPr lang="ko-KR" altLang="en-US" dirty="0"/>
              <a:t>발생 월만 첨부</a:t>
            </a:r>
            <a:r>
              <a:rPr lang="en-US" altLang="ko-KR" dirty="0"/>
              <a:t>), </a:t>
            </a:r>
            <a:r>
              <a:rPr lang="ko-KR" altLang="en-US" dirty="0"/>
              <a:t>급여이체내역을 첨부하여 제출하여야 합니다</a:t>
            </a:r>
            <a:r>
              <a:rPr lang="en-US" altLang="ko-KR" dirty="0"/>
              <a:t>.</a:t>
            </a:r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r>
              <a:rPr lang="ko-KR" altLang="en-US" dirty="0"/>
              <a:t>일자리창출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지원금신청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0" name="순서도: 대체 처리 9"/>
          <p:cNvSpPr/>
          <p:nvPr/>
        </p:nvSpPr>
        <p:spPr>
          <a:xfrm>
            <a:off x="971600" y="4656798"/>
            <a:ext cx="936104" cy="20169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9" name="그룹 28"/>
          <p:cNvGrpSpPr/>
          <p:nvPr/>
        </p:nvGrpSpPr>
        <p:grpSpPr>
          <a:xfrm>
            <a:off x="1752155" y="2375574"/>
            <a:ext cx="5083003" cy="3554612"/>
            <a:chOff x="1835696" y="2348880"/>
            <a:chExt cx="5707454" cy="3991296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46620" y="5663901"/>
              <a:ext cx="3362326" cy="676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835696" y="2348880"/>
              <a:ext cx="5707454" cy="324644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schemeClr val="bg1">
                  <a:lumMod val="50000"/>
                  <a:alpha val="4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2" name="순서도: 대체 처리 21"/>
            <p:cNvSpPr/>
            <p:nvPr/>
          </p:nvSpPr>
          <p:spPr>
            <a:xfrm>
              <a:off x="5107702" y="5911433"/>
              <a:ext cx="923861" cy="359494"/>
            </a:xfrm>
            <a:prstGeom prst="flowChartAlternateProcess">
              <a:avLst/>
            </a:prstGeom>
            <a:noFill/>
            <a:ln w="158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6" name="순서도: 대체 처리 25"/>
            <p:cNvSpPr/>
            <p:nvPr/>
          </p:nvSpPr>
          <p:spPr>
            <a:xfrm>
              <a:off x="2933808" y="4267523"/>
              <a:ext cx="4446983" cy="367532"/>
            </a:xfrm>
            <a:prstGeom prst="flowChartAlternateProcess">
              <a:avLst/>
            </a:prstGeom>
            <a:noFill/>
            <a:ln w="158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순서도: 대체 처리 26"/>
            <p:cNvSpPr/>
            <p:nvPr/>
          </p:nvSpPr>
          <p:spPr>
            <a:xfrm>
              <a:off x="2918190" y="3829256"/>
              <a:ext cx="4501590" cy="410716"/>
            </a:xfrm>
            <a:prstGeom prst="flowChartAlternateProcess">
              <a:avLst/>
            </a:prstGeom>
            <a:noFill/>
            <a:ln w="158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8" name="순서도: 대체 처리 27"/>
            <p:cNvSpPr/>
            <p:nvPr/>
          </p:nvSpPr>
          <p:spPr>
            <a:xfrm>
              <a:off x="2003055" y="4695151"/>
              <a:ext cx="5486328" cy="878320"/>
            </a:xfrm>
            <a:prstGeom prst="flowChartAlternateProcess">
              <a:avLst/>
            </a:prstGeom>
            <a:noFill/>
            <a:ln w="158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12662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전문인력지원</a:t>
            </a:r>
          </a:p>
        </p:txBody>
      </p:sp>
      <p:grpSp>
        <p:nvGrpSpPr>
          <p:cNvPr id="6" name="그룹 13"/>
          <p:cNvGrpSpPr/>
          <p:nvPr/>
        </p:nvGrpSpPr>
        <p:grpSpPr>
          <a:xfrm>
            <a:off x="6572264" y="2996952"/>
            <a:ext cx="1355414" cy="559121"/>
            <a:chOff x="466095" y="3195171"/>
            <a:chExt cx="2161689" cy="593869"/>
          </a:xfrm>
        </p:grpSpPr>
        <p:grpSp>
          <p:nvGrpSpPr>
            <p:cNvPr id="7" name="그룹 43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9" name="모서리가 둥근 직사각형 8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0" name="모서리가 둥근 직사각형 9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11" name="모서리가 둥근 직사각형 10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12" name="타원 11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525416" y="3327681"/>
                <a:ext cx="2017800" cy="3432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5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접수</a:t>
                </a:r>
                <a:endParaRPr lang="ko-KR" altLang="en-US" sz="1500"/>
              </a:p>
            </p:txBody>
          </p:sp>
          <p:sp>
            <p:nvSpPr>
              <p:cNvPr id="16" name="타원 15"/>
              <p:cNvSpPr/>
              <p:nvPr/>
            </p:nvSpPr>
            <p:spPr>
              <a:xfrm>
                <a:off x="579810" y="3410025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8" name="타원 7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17" name="그룹 38"/>
          <p:cNvGrpSpPr/>
          <p:nvPr/>
        </p:nvGrpSpPr>
        <p:grpSpPr>
          <a:xfrm>
            <a:off x="642147" y="2140890"/>
            <a:ext cx="1714512" cy="593869"/>
            <a:chOff x="466095" y="3195171"/>
            <a:chExt cx="2161689" cy="593869"/>
          </a:xfrm>
        </p:grpSpPr>
        <p:grpSp>
          <p:nvGrpSpPr>
            <p:cNvPr id="18" name="그룹 152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20" name="모서리가 둥근 직사각형 19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1" name="모서리가 둥근 직사각형 20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719E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22" name="모서리가 둥근 직사각형 21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23" name="타원 22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525415" y="3327681"/>
                <a:ext cx="2017800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5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재정공모등록</a:t>
                </a:r>
                <a:endParaRPr lang="ko-KR" altLang="en-US" sz="1500" dirty="0"/>
              </a:p>
            </p:txBody>
          </p:sp>
          <p:sp>
            <p:nvSpPr>
              <p:cNvPr id="27" name="타원 26"/>
              <p:cNvSpPr/>
              <p:nvPr/>
            </p:nvSpPr>
            <p:spPr>
              <a:xfrm>
                <a:off x="579808" y="3410024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9" name="타원 18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28" name="그룹 50"/>
          <p:cNvGrpSpPr/>
          <p:nvPr/>
        </p:nvGrpSpPr>
        <p:grpSpPr>
          <a:xfrm>
            <a:off x="3643306" y="2564904"/>
            <a:ext cx="1357322" cy="495458"/>
            <a:chOff x="466095" y="3195171"/>
            <a:chExt cx="2161689" cy="593869"/>
          </a:xfrm>
        </p:grpSpPr>
        <p:grpSp>
          <p:nvGrpSpPr>
            <p:cNvPr id="29" name="그룹 174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31" name="모서리가 둥근 직사각형 30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32" name="모서리가 둥근 직사각형 31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FFB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33" name="모서리가 둥근 직사각형 32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34" name="타원 33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525415" y="3327683"/>
                <a:ext cx="2017800" cy="3873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5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지원신청</a:t>
                </a:r>
                <a:endParaRPr lang="ko-KR" altLang="en-US" sz="1500"/>
              </a:p>
            </p:txBody>
          </p:sp>
          <p:sp>
            <p:nvSpPr>
              <p:cNvPr id="38" name="타원 37"/>
              <p:cNvSpPr/>
              <p:nvPr/>
            </p:nvSpPr>
            <p:spPr>
              <a:xfrm>
                <a:off x="579809" y="3410024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0" name="타원 29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39" name="그룹 95"/>
          <p:cNvGrpSpPr/>
          <p:nvPr/>
        </p:nvGrpSpPr>
        <p:grpSpPr>
          <a:xfrm>
            <a:off x="6572264" y="3633796"/>
            <a:ext cx="1355414" cy="559121"/>
            <a:chOff x="466095" y="3195171"/>
            <a:chExt cx="2161689" cy="593869"/>
          </a:xfrm>
        </p:grpSpPr>
        <p:grpSp>
          <p:nvGrpSpPr>
            <p:cNvPr id="40" name="그룹 43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42" name="모서리가 둥근 직사각형 41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43" name="모서리가 둥근 직사각형 42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44" name="모서리가 둥근 직사각형 43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45" name="타원 44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>
                <a:off x="525416" y="3327678"/>
                <a:ext cx="2017800" cy="3269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심사 </a:t>
                </a:r>
                <a:r>
                  <a:rPr lang="en-US" altLang="ko-KR" sz="1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·</a:t>
                </a:r>
                <a:r>
                  <a:rPr lang="ko-KR" altLang="en-US" sz="1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선정</a:t>
                </a:r>
                <a:endParaRPr lang="ko-KR" altLang="en-US" sz="1400" dirty="0"/>
              </a:p>
            </p:txBody>
          </p:sp>
          <p:sp>
            <p:nvSpPr>
              <p:cNvPr id="49" name="타원 48"/>
              <p:cNvSpPr/>
              <p:nvPr/>
            </p:nvSpPr>
            <p:spPr>
              <a:xfrm>
                <a:off x="579810" y="3410025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41" name="타원 40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50" name="그룹 177"/>
          <p:cNvGrpSpPr/>
          <p:nvPr/>
        </p:nvGrpSpPr>
        <p:grpSpPr>
          <a:xfrm>
            <a:off x="642115" y="1214422"/>
            <a:ext cx="1643074" cy="785818"/>
            <a:chOff x="745900" y="4729320"/>
            <a:chExt cx="3705224" cy="78581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1" name="직사각형 50"/>
            <p:cNvSpPr/>
            <p:nvPr/>
          </p:nvSpPr>
          <p:spPr>
            <a:xfrm>
              <a:off x="745900" y="4729320"/>
              <a:ext cx="3705224" cy="785818"/>
            </a:xfrm>
            <a:prstGeom prst="rect">
              <a:avLst/>
            </a:prstGeom>
            <a:solidFill>
              <a:srgbClr val="719E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52" name="직사각형 51"/>
            <p:cNvSpPr/>
            <p:nvPr/>
          </p:nvSpPr>
          <p:spPr>
            <a:xfrm>
              <a:off x="788545" y="4768945"/>
              <a:ext cx="3624127" cy="396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rgbClr val="96D200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53" name="직사각형 52"/>
            <p:cNvSpPr/>
            <p:nvPr/>
          </p:nvSpPr>
          <p:spPr>
            <a:xfrm>
              <a:off x="838513" y="4977659"/>
              <a:ext cx="3456383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5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광역자치단체</a:t>
              </a:r>
              <a:endParaRPr lang="en-US" altLang="ko-KR" sz="15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54" name="직선 연결선 53"/>
          <p:cNvCxnSpPr/>
          <p:nvPr/>
        </p:nvCxnSpPr>
        <p:spPr>
          <a:xfrm rot="5400000">
            <a:off x="177768" y="3893347"/>
            <a:ext cx="5357850" cy="1588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5" name="직선 연결선 54"/>
          <p:cNvCxnSpPr/>
          <p:nvPr/>
        </p:nvCxnSpPr>
        <p:spPr>
          <a:xfrm rot="5400000">
            <a:off x="3106727" y="3893347"/>
            <a:ext cx="5357850" cy="1588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6" name="Shape 55"/>
          <p:cNvCxnSpPr>
            <a:endCxn id="32" idx="0"/>
          </p:cNvCxnSpPr>
          <p:nvPr/>
        </p:nvCxnSpPr>
        <p:spPr>
          <a:xfrm>
            <a:off x="2356659" y="2437825"/>
            <a:ext cx="1959542" cy="155690"/>
          </a:xfrm>
          <a:prstGeom prst="bentConnector2">
            <a:avLst/>
          </a:prstGeom>
          <a:ln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Shape 56"/>
          <p:cNvCxnSpPr>
            <a:endCxn id="9" idx="0"/>
          </p:cNvCxnSpPr>
          <p:nvPr/>
        </p:nvCxnSpPr>
        <p:spPr>
          <a:xfrm>
            <a:off x="5004048" y="2780928"/>
            <a:ext cx="2245923" cy="216024"/>
          </a:xfrm>
          <a:prstGeom prst="bentConnector2">
            <a:avLst/>
          </a:prstGeom>
          <a:ln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hape 193"/>
          <p:cNvCxnSpPr/>
          <p:nvPr/>
        </p:nvCxnSpPr>
        <p:spPr>
          <a:xfrm rot="5400000">
            <a:off x="7172342" y="3577844"/>
            <a:ext cx="155259" cy="1588"/>
          </a:xfrm>
          <a:prstGeom prst="bentConnector3">
            <a:avLst>
              <a:gd name="adj1" fmla="val 50000"/>
            </a:avLst>
          </a:prstGeom>
          <a:ln w="38100"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headEnd type="none"/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9" name="그룹 217"/>
          <p:cNvGrpSpPr/>
          <p:nvPr/>
        </p:nvGrpSpPr>
        <p:grpSpPr>
          <a:xfrm>
            <a:off x="3500430" y="1214422"/>
            <a:ext cx="1500198" cy="785818"/>
            <a:chOff x="4689661" y="3861049"/>
            <a:chExt cx="3699825" cy="78581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0" name="직사각형 59"/>
            <p:cNvSpPr/>
            <p:nvPr/>
          </p:nvSpPr>
          <p:spPr>
            <a:xfrm>
              <a:off x="4689661" y="3861049"/>
              <a:ext cx="3699825" cy="785818"/>
            </a:xfrm>
            <a:prstGeom prst="rect">
              <a:avLst/>
            </a:prstGeom>
            <a:solidFill>
              <a:srgbClr val="FFBC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61" name="직사각형 60"/>
            <p:cNvSpPr/>
            <p:nvPr/>
          </p:nvSpPr>
          <p:spPr>
            <a:xfrm>
              <a:off x="4726908" y="3900674"/>
              <a:ext cx="3624127" cy="396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rgbClr val="FFE029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62" name="직사각형 61"/>
            <p:cNvSpPr/>
            <p:nvPr/>
          </p:nvSpPr>
          <p:spPr>
            <a:xfrm>
              <a:off x="4812444" y="4109388"/>
              <a:ext cx="3456384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5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신청기업</a:t>
              </a:r>
              <a:endParaRPr lang="en-US" altLang="ko-KR" sz="15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3" name="그룹 221"/>
          <p:cNvGrpSpPr/>
          <p:nvPr/>
        </p:nvGrpSpPr>
        <p:grpSpPr>
          <a:xfrm>
            <a:off x="6500826" y="1214422"/>
            <a:ext cx="1643074" cy="785818"/>
            <a:chOff x="2857488" y="2000240"/>
            <a:chExt cx="3702836" cy="78581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4" name="직사각형 63"/>
            <p:cNvSpPr/>
            <p:nvPr/>
          </p:nvSpPr>
          <p:spPr>
            <a:xfrm>
              <a:off x="2857488" y="2000240"/>
              <a:ext cx="3702836" cy="785818"/>
            </a:xfrm>
            <a:prstGeom prst="rect">
              <a:avLst/>
            </a:prstGeom>
            <a:solidFill>
              <a:srgbClr val="0070C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65" name="직사각형 64"/>
            <p:cNvSpPr/>
            <p:nvPr/>
          </p:nvSpPr>
          <p:spPr>
            <a:xfrm>
              <a:off x="2900126" y="2039865"/>
              <a:ext cx="3624127" cy="396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rgbClr val="00B0F0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66" name="직사각형 65"/>
            <p:cNvSpPr/>
            <p:nvPr/>
          </p:nvSpPr>
          <p:spPr>
            <a:xfrm>
              <a:off x="2950094" y="2159985"/>
              <a:ext cx="3456385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5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기초자치단체</a:t>
              </a:r>
              <a:endParaRPr lang="en-US" altLang="ko-KR" sz="15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en-US" altLang="ko-KR" sz="15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(</a:t>
              </a:r>
              <a:r>
                <a:rPr lang="ko-KR" altLang="en-US" sz="15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지원기관</a:t>
              </a:r>
              <a:r>
                <a:rPr lang="en-US" altLang="ko-KR" sz="15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)</a:t>
              </a:r>
            </a:p>
          </p:txBody>
        </p:sp>
      </p:grpSp>
      <p:grpSp>
        <p:nvGrpSpPr>
          <p:cNvPr id="67" name="그룹 50"/>
          <p:cNvGrpSpPr/>
          <p:nvPr/>
        </p:nvGrpSpPr>
        <p:grpSpPr>
          <a:xfrm>
            <a:off x="4222790" y="5597837"/>
            <a:ext cx="1357322" cy="495459"/>
            <a:chOff x="466095" y="3195171"/>
            <a:chExt cx="2161689" cy="593869"/>
          </a:xfrm>
        </p:grpSpPr>
        <p:grpSp>
          <p:nvGrpSpPr>
            <p:cNvPr id="68" name="그룹 174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70" name="모서리가 둥근 직사각형 69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71" name="모서리가 둥근 직사각형 70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FFB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72" name="모서리가 둥근 직사각형 71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73" name="타원 72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525415" y="3240371"/>
                <a:ext cx="2017800" cy="5533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채용예정자명단제출</a:t>
                </a:r>
                <a:endParaRPr lang="ko-KR" altLang="en-US" sz="1200" dirty="0"/>
              </a:p>
            </p:txBody>
          </p:sp>
          <p:sp>
            <p:nvSpPr>
              <p:cNvPr id="77" name="타원 76"/>
              <p:cNvSpPr/>
              <p:nvPr/>
            </p:nvSpPr>
            <p:spPr>
              <a:xfrm>
                <a:off x="579809" y="3410024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69" name="타원 68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78" name="그룹 95"/>
          <p:cNvGrpSpPr/>
          <p:nvPr/>
        </p:nvGrpSpPr>
        <p:grpSpPr>
          <a:xfrm>
            <a:off x="6643702" y="5822207"/>
            <a:ext cx="1355414" cy="559121"/>
            <a:chOff x="466095" y="3195171"/>
            <a:chExt cx="2161689" cy="593869"/>
          </a:xfrm>
        </p:grpSpPr>
        <p:grpSp>
          <p:nvGrpSpPr>
            <p:cNvPr id="79" name="그룹 43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81" name="모서리가 둥근 직사각형 80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82" name="모서리가 둥근 직사각형 81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83" name="모서리가 둥근 직사각형 82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84" name="타원 83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85" name="TextBox 84"/>
              <p:cNvSpPr txBox="1"/>
              <p:nvPr/>
            </p:nvSpPr>
            <p:spPr>
              <a:xfrm>
                <a:off x="525416" y="3327679"/>
                <a:ext cx="2017800" cy="3269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확정승인</a:t>
                </a:r>
                <a:endParaRPr lang="ko-KR" altLang="en-US" sz="1400" dirty="0"/>
              </a:p>
            </p:txBody>
          </p:sp>
          <p:sp>
            <p:nvSpPr>
              <p:cNvPr id="88" name="타원 87"/>
              <p:cNvSpPr/>
              <p:nvPr/>
            </p:nvSpPr>
            <p:spPr>
              <a:xfrm>
                <a:off x="579810" y="3410025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80" name="타원 79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cxnSp>
        <p:nvCxnSpPr>
          <p:cNvPr id="89" name="Shape 88"/>
          <p:cNvCxnSpPr>
            <a:stCxn id="74" idx="2"/>
            <a:endCxn id="82" idx="1"/>
          </p:cNvCxnSpPr>
          <p:nvPr/>
        </p:nvCxnSpPr>
        <p:spPr>
          <a:xfrm rot="16200000" flipH="1">
            <a:off x="5785611" y="5190269"/>
            <a:ext cx="3532" cy="1787707"/>
          </a:xfrm>
          <a:prstGeom prst="bentConnector2">
            <a:avLst/>
          </a:prstGeom>
          <a:ln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/>
          <p:nvPr/>
        </p:nvCxnSpPr>
        <p:spPr>
          <a:xfrm rot="10800000">
            <a:off x="357158" y="5547376"/>
            <a:ext cx="8572560" cy="1588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1" name="Shape 90"/>
          <p:cNvCxnSpPr>
            <a:stCxn id="95" idx="1"/>
            <a:endCxn id="74" idx="0"/>
          </p:cNvCxnSpPr>
          <p:nvPr/>
        </p:nvCxnSpPr>
        <p:spPr>
          <a:xfrm rot="10800000" flipV="1">
            <a:off x="4893524" y="5258192"/>
            <a:ext cx="1707438" cy="362500"/>
          </a:xfrm>
          <a:prstGeom prst="bentConnector2">
            <a:avLst/>
          </a:prstGeom>
          <a:ln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92" name="그룹 95"/>
          <p:cNvGrpSpPr/>
          <p:nvPr/>
        </p:nvGrpSpPr>
        <p:grpSpPr>
          <a:xfrm>
            <a:off x="6600962" y="4978631"/>
            <a:ext cx="1355414" cy="559121"/>
            <a:chOff x="466095" y="3195171"/>
            <a:chExt cx="2161689" cy="593869"/>
          </a:xfrm>
        </p:grpSpPr>
        <p:grpSp>
          <p:nvGrpSpPr>
            <p:cNvPr id="93" name="그룹 43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95" name="모서리가 둥근 직사각형 94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96" name="모서리가 둥근 직사각형 95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97" name="모서리가 둥근 직사각형 96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98" name="타원 97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99" name="TextBox 98"/>
              <p:cNvSpPr txBox="1"/>
              <p:nvPr/>
            </p:nvSpPr>
            <p:spPr>
              <a:xfrm>
                <a:off x="525416" y="3327678"/>
                <a:ext cx="2017800" cy="3269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약정체결 </a:t>
                </a:r>
                <a:endParaRPr lang="ko-KR" altLang="en-US" sz="1400" dirty="0"/>
              </a:p>
            </p:txBody>
          </p:sp>
          <p:sp>
            <p:nvSpPr>
              <p:cNvPr id="102" name="타원 101"/>
              <p:cNvSpPr/>
              <p:nvPr/>
            </p:nvSpPr>
            <p:spPr>
              <a:xfrm>
                <a:off x="579810" y="3410025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94" name="타원 93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103" name="그룹 95"/>
          <p:cNvGrpSpPr/>
          <p:nvPr/>
        </p:nvGrpSpPr>
        <p:grpSpPr>
          <a:xfrm>
            <a:off x="6588224" y="4337726"/>
            <a:ext cx="1355414" cy="559121"/>
            <a:chOff x="466095" y="3195171"/>
            <a:chExt cx="2161689" cy="593869"/>
          </a:xfrm>
        </p:grpSpPr>
        <p:grpSp>
          <p:nvGrpSpPr>
            <p:cNvPr id="104" name="그룹 43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106" name="모서리가 둥근 직사각형 105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07" name="모서리가 둥근 직사각형 106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108" name="모서리가 둥근 직사각형 107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109" name="타원 108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110" name="TextBox 109"/>
              <p:cNvSpPr txBox="1"/>
              <p:nvPr/>
            </p:nvSpPr>
            <p:spPr>
              <a:xfrm>
                <a:off x="525416" y="3327678"/>
                <a:ext cx="2017800" cy="3269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선정결과보고 </a:t>
                </a:r>
                <a:endParaRPr lang="ko-KR" altLang="en-US" sz="1400" dirty="0"/>
              </a:p>
            </p:txBody>
          </p:sp>
          <p:sp>
            <p:nvSpPr>
              <p:cNvPr id="113" name="타원 112"/>
              <p:cNvSpPr/>
              <p:nvPr/>
            </p:nvSpPr>
            <p:spPr>
              <a:xfrm>
                <a:off x="579810" y="3410025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05" name="타원 104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cxnSp>
        <p:nvCxnSpPr>
          <p:cNvPr id="114" name="Shape 189"/>
          <p:cNvCxnSpPr/>
          <p:nvPr/>
        </p:nvCxnSpPr>
        <p:spPr>
          <a:xfrm rot="5400000">
            <a:off x="7185444" y="4994723"/>
            <a:ext cx="175163" cy="5758"/>
          </a:xfrm>
          <a:prstGeom prst="bentConnector3">
            <a:avLst>
              <a:gd name="adj1" fmla="val 50000"/>
            </a:avLst>
          </a:prstGeom>
          <a:ln w="38100"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headEnd type="none"/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hape 189"/>
          <p:cNvCxnSpPr/>
          <p:nvPr/>
        </p:nvCxnSpPr>
        <p:spPr>
          <a:xfrm rot="5400000">
            <a:off x="7169484" y="4290793"/>
            <a:ext cx="175163" cy="5758"/>
          </a:xfrm>
          <a:prstGeom prst="bentConnector3">
            <a:avLst>
              <a:gd name="adj1" fmla="val 50000"/>
            </a:avLst>
          </a:prstGeom>
          <a:ln w="38100"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headEnd type="none"/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전문인력지원</a:t>
            </a:r>
          </a:p>
        </p:txBody>
      </p:sp>
      <p:grpSp>
        <p:nvGrpSpPr>
          <p:cNvPr id="144" name="그룹 143"/>
          <p:cNvGrpSpPr/>
          <p:nvPr/>
        </p:nvGrpSpPr>
        <p:grpSpPr>
          <a:xfrm>
            <a:off x="2411760" y="2564904"/>
            <a:ext cx="4599931" cy="1582878"/>
            <a:chOff x="2515759" y="2132856"/>
            <a:chExt cx="4599931" cy="1582878"/>
          </a:xfrm>
        </p:grpSpPr>
        <p:grpSp>
          <p:nvGrpSpPr>
            <p:cNvPr id="100" name="그룹 34"/>
            <p:cNvGrpSpPr/>
            <p:nvPr/>
          </p:nvGrpSpPr>
          <p:grpSpPr>
            <a:xfrm>
              <a:off x="5580112" y="2132856"/>
              <a:ext cx="1535578" cy="1563134"/>
              <a:chOff x="6804248" y="2060848"/>
              <a:chExt cx="1535578" cy="1563134"/>
            </a:xfrm>
          </p:grpSpPr>
          <p:grpSp>
            <p:nvGrpSpPr>
              <p:cNvPr id="101" name="그룹 187"/>
              <p:cNvGrpSpPr/>
              <p:nvPr/>
            </p:nvGrpSpPr>
            <p:grpSpPr>
              <a:xfrm>
                <a:off x="6804248" y="2060848"/>
                <a:ext cx="1535578" cy="1563134"/>
                <a:chOff x="2915816" y="1628800"/>
                <a:chExt cx="965491" cy="982822"/>
              </a:xfrm>
            </p:grpSpPr>
            <p:sp>
              <p:nvSpPr>
                <p:cNvPr id="111" name="타원 110"/>
                <p:cNvSpPr/>
                <p:nvPr/>
              </p:nvSpPr>
              <p:spPr>
                <a:xfrm>
                  <a:off x="2924936" y="1628800"/>
                  <a:ext cx="956371" cy="956370"/>
                </a:xfrm>
                <a:prstGeom prst="ellipse">
                  <a:avLst/>
                </a:prstGeom>
                <a:gradFill>
                  <a:gsLst>
                    <a:gs pos="36000">
                      <a:srgbClr val="C7C2BD"/>
                    </a:gs>
                    <a:gs pos="49000">
                      <a:srgbClr val="F6F5F4"/>
                    </a:gs>
                    <a:gs pos="49000">
                      <a:srgbClr val="C7C2BD"/>
                    </a:gs>
                  </a:gsLst>
                  <a:lin ang="2700000" scaled="1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112" name="타원 111"/>
                <p:cNvSpPr/>
                <p:nvPr/>
              </p:nvSpPr>
              <p:spPr>
                <a:xfrm rot="10800000">
                  <a:off x="2929990" y="1656940"/>
                  <a:ext cx="946265" cy="954682"/>
                </a:xfrm>
                <a:prstGeom prst="ellipse">
                  <a:avLst/>
                </a:prstGeom>
                <a:gradFill flip="none" rotWithShape="1">
                  <a:gsLst>
                    <a:gs pos="78000">
                      <a:schemeClr val="bg1">
                        <a:alpha val="0"/>
                      </a:schemeClr>
                    </a:gs>
                    <a:gs pos="10000">
                      <a:schemeClr val="bg1">
                        <a:alpha val="32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6" name="타원 115"/>
                <p:cNvSpPr/>
                <p:nvPr/>
              </p:nvSpPr>
              <p:spPr>
                <a:xfrm>
                  <a:off x="2984710" y="1691924"/>
                  <a:ext cx="836824" cy="836824"/>
                </a:xfrm>
                <a:prstGeom prst="ellipse">
                  <a:avLst/>
                </a:prstGeom>
                <a:solidFill>
                  <a:srgbClr val="FFE029"/>
                </a:solidFill>
                <a:ln w="63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117" name="자유형 116"/>
                <p:cNvSpPr/>
                <p:nvPr/>
              </p:nvSpPr>
              <p:spPr>
                <a:xfrm>
                  <a:off x="2984709" y="1747526"/>
                  <a:ext cx="780509" cy="732956"/>
                </a:xfrm>
                <a:custGeom>
                  <a:avLst/>
                  <a:gdLst>
                    <a:gd name="connsiteX0" fmla="*/ 0 w 1008112"/>
                    <a:gd name="connsiteY0" fmla="*/ 504056 h 1008112"/>
                    <a:gd name="connsiteX1" fmla="*/ 147635 w 1008112"/>
                    <a:gd name="connsiteY1" fmla="*/ 147635 h 1008112"/>
                    <a:gd name="connsiteX2" fmla="*/ 504057 w 1008112"/>
                    <a:gd name="connsiteY2" fmla="*/ 1 h 1008112"/>
                    <a:gd name="connsiteX3" fmla="*/ 860478 w 1008112"/>
                    <a:gd name="connsiteY3" fmla="*/ 147636 h 1008112"/>
                    <a:gd name="connsiteX4" fmla="*/ 1008112 w 1008112"/>
                    <a:gd name="connsiteY4" fmla="*/ 504058 h 1008112"/>
                    <a:gd name="connsiteX5" fmla="*/ 860477 w 1008112"/>
                    <a:gd name="connsiteY5" fmla="*/ 860480 h 1008112"/>
                    <a:gd name="connsiteX6" fmla="*/ 504055 w 1008112"/>
                    <a:gd name="connsiteY6" fmla="*/ 1008114 h 1008112"/>
                    <a:gd name="connsiteX7" fmla="*/ 147634 w 1008112"/>
                    <a:gd name="connsiteY7" fmla="*/ 860479 h 1008112"/>
                    <a:gd name="connsiteX8" fmla="*/ 0 w 1008112"/>
                    <a:gd name="connsiteY8" fmla="*/ 504057 h 1008112"/>
                    <a:gd name="connsiteX9" fmla="*/ 0 w 1008112"/>
                    <a:gd name="connsiteY9" fmla="*/ 504056 h 1008112"/>
                    <a:gd name="connsiteX0" fmla="*/ 0 w 920484"/>
                    <a:gd name="connsiteY0" fmla="*/ 504055 h 1008114"/>
                    <a:gd name="connsiteX1" fmla="*/ 147635 w 920484"/>
                    <a:gd name="connsiteY1" fmla="*/ 147634 h 1008114"/>
                    <a:gd name="connsiteX2" fmla="*/ 504057 w 920484"/>
                    <a:gd name="connsiteY2" fmla="*/ 0 h 1008114"/>
                    <a:gd name="connsiteX3" fmla="*/ 860478 w 920484"/>
                    <a:gd name="connsiteY3" fmla="*/ 147635 h 1008114"/>
                    <a:gd name="connsiteX4" fmla="*/ 864096 w 920484"/>
                    <a:gd name="connsiteY4" fmla="*/ 504055 h 1008114"/>
                    <a:gd name="connsiteX5" fmla="*/ 860477 w 920484"/>
                    <a:gd name="connsiteY5" fmla="*/ 860479 h 1008114"/>
                    <a:gd name="connsiteX6" fmla="*/ 504055 w 920484"/>
                    <a:gd name="connsiteY6" fmla="*/ 1008113 h 1008114"/>
                    <a:gd name="connsiteX7" fmla="*/ 147634 w 920484"/>
                    <a:gd name="connsiteY7" fmla="*/ 860478 h 1008114"/>
                    <a:gd name="connsiteX8" fmla="*/ 0 w 920484"/>
                    <a:gd name="connsiteY8" fmla="*/ 504056 h 1008114"/>
                    <a:gd name="connsiteX9" fmla="*/ 0 w 920484"/>
                    <a:gd name="connsiteY9" fmla="*/ 504055 h 1008114"/>
                    <a:gd name="connsiteX0" fmla="*/ 0 w 923500"/>
                    <a:gd name="connsiteY0" fmla="*/ 504055 h 1043514"/>
                    <a:gd name="connsiteX1" fmla="*/ 147635 w 923500"/>
                    <a:gd name="connsiteY1" fmla="*/ 147634 h 1043514"/>
                    <a:gd name="connsiteX2" fmla="*/ 504057 w 923500"/>
                    <a:gd name="connsiteY2" fmla="*/ 0 h 1043514"/>
                    <a:gd name="connsiteX3" fmla="*/ 860478 w 923500"/>
                    <a:gd name="connsiteY3" fmla="*/ 147635 h 1043514"/>
                    <a:gd name="connsiteX4" fmla="*/ 864096 w 923500"/>
                    <a:gd name="connsiteY4" fmla="*/ 504055 h 1043514"/>
                    <a:gd name="connsiteX5" fmla="*/ 504056 w 923500"/>
                    <a:gd name="connsiteY5" fmla="*/ 648070 h 1043514"/>
                    <a:gd name="connsiteX6" fmla="*/ 504055 w 923500"/>
                    <a:gd name="connsiteY6" fmla="*/ 1008113 h 1043514"/>
                    <a:gd name="connsiteX7" fmla="*/ 147634 w 923500"/>
                    <a:gd name="connsiteY7" fmla="*/ 860478 h 1043514"/>
                    <a:gd name="connsiteX8" fmla="*/ 0 w 923500"/>
                    <a:gd name="connsiteY8" fmla="*/ 504056 h 1043514"/>
                    <a:gd name="connsiteX9" fmla="*/ 0 w 923500"/>
                    <a:gd name="connsiteY9" fmla="*/ 504055 h 1043514"/>
                    <a:gd name="connsiteX0" fmla="*/ 0 w 923500"/>
                    <a:gd name="connsiteY0" fmla="*/ 504055 h 971503"/>
                    <a:gd name="connsiteX1" fmla="*/ 147635 w 923500"/>
                    <a:gd name="connsiteY1" fmla="*/ 147634 h 971503"/>
                    <a:gd name="connsiteX2" fmla="*/ 504057 w 923500"/>
                    <a:gd name="connsiteY2" fmla="*/ 0 h 971503"/>
                    <a:gd name="connsiteX3" fmla="*/ 860478 w 923500"/>
                    <a:gd name="connsiteY3" fmla="*/ 147635 h 971503"/>
                    <a:gd name="connsiteX4" fmla="*/ 864096 w 923500"/>
                    <a:gd name="connsiteY4" fmla="*/ 504055 h 971503"/>
                    <a:gd name="connsiteX5" fmla="*/ 504056 w 923500"/>
                    <a:gd name="connsiteY5" fmla="*/ 648070 h 971503"/>
                    <a:gd name="connsiteX6" fmla="*/ 432048 w 923500"/>
                    <a:gd name="connsiteY6" fmla="*/ 936102 h 971503"/>
                    <a:gd name="connsiteX7" fmla="*/ 147634 w 923500"/>
                    <a:gd name="connsiteY7" fmla="*/ 860478 h 971503"/>
                    <a:gd name="connsiteX8" fmla="*/ 0 w 923500"/>
                    <a:gd name="connsiteY8" fmla="*/ 504056 h 971503"/>
                    <a:gd name="connsiteX9" fmla="*/ 0 w 923500"/>
                    <a:gd name="connsiteY9" fmla="*/ 504055 h 971503"/>
                    <a:gd name="connsiteX0" fmla="*/ 0 w 923500"/>
                    <a:gd name="connsiteY0" fmla="*/ 504055 h 957219"/>
                    <a:gd name="connsiteX1" fmla="*/ 147635 w 923500"/>
                    <a:gd name="connsiteY1" fmla="*/ 147634 h 957219"/>
                    <a:gd name="connsiteX2" fmla="*/ 504057 w 923500"/>
                    <a:gd name="connsiteY2" fmla="*/ 0 h 957219"/>
                    <a:gd name="connsiteX3" fmla="*/ 860478 w 923500"/>
                    <a:gd name="connsiteY3" fmla="*/ 147635 h 957219"/>
                    <a:gd name="connsiteX4" fmla="*/ 864096 w 923500"/>
                    <a:gd name="connsiteY4" fmla="*/ 504055 h 957219"/>
                    <a:gd name="connsiteX5" fmla="*/ 504056 w 923500"/>
                    <a:gd name="connsiteY5" fmla="*/ 648070 h 957219"/>
                    <a:gd name="connsiteX6" fmla="*/ 360040 w 923500"/>
                    <a:gd name="connsiteY6" fmla="*/ 921818 h 957219"/>
                    <a:gd name="connsiteX7" fmla="*/ 147634 w 923500"/>
                    <a:gd name="connsiteY7" fmla="*/ 860478 h 957219"/>
                    <a:gd name="connsiteX8" fmla="*/ 0 w 923500"/>
                    <a:gd name="connsiteY8" fmla="*/ 504056 h 957219"/>
                    <a:gd name="connsiteX9" fmla="*/ 0 w 923500"/>
                    <a:gd name="connsiteY9" fmla="*/ 504055 h 957219"/>
                    <a:gd name="connsiteX0" fmla="*/ 0 w 923500"/>
                    <a:gd name="connsiteY0" fmla="*/ 504055 h 957219"/>
                    <a:gd name="connsiteX1" fmla="*/ 147635 w 923500"/>
                    <a:gd name="connsiteY1" fmla="*/ 147634 h 957219"/>
                    <a:gd name="connsiteX2" fmla="*/ 504057 w 923500"/>
                    <a:gd name="connsiteY2" fmla="*/ 0 h 957219"/>
                    <a:gd name="connsiteX3" fmla="*/ 860478 w 923500"/>
                    <a:gd name="connsiteY3" fmla="*/ 147635 h 957219"/>
                    <a:gd name="connsiteX4" fmla="*/ 864096 w 923500"/>
                    <a:gd name="connsiteY4" fmla="*/ 504055 h 957219"/>
                    <a:gd name="connsiteX5" fmla="*/ 504056 w 923500"/>
                    <a:gd name="connsiteY5" fmla="*/ 648070 h 957219"/>
                    <a:gd name="connsiteX6" fmla="*/ 360040 w 923500"/>
                    <a:gd name="connsiteY6" fmla="*/ 921818 h 957219"/>
                    <a:gd name="connsiteX7" fmla="*/ 147634 w 923500"/>
                    <a:gd name="connsiteY7" fmla="*/ 860478 h 957219"/>
                    <a:gd name="connsiteX8" fmla="*/ 0 w 923500"/>
                    <a:gd name="connsiteY8" fmla="*/ 504056 h 957219"/>
                    <a:gd name="connsiteX9" fmla="*/ 0 w 923500"/>
                    <a:gd name="connsiteY9" fmla="*/ 504055 h 957219"/>
                    <a:gd name="connsiteX0" fmla="*/ 0 w 923500"/>
                    <a:gd name="connsiteY0" fmla="*/ 504055 h 956033"/>
                    <a:gd name="connsiteX1" fmla="*/ 147635 w 923500"/>
                    <a:gd name="connsiteY1" fmla="*/ 147634 h 956033"/>
                    <a:gd name="connsiteX2" fmla="*/ 504057 w 923500"/>
                    <a:gd name="connsiteY2" fmla="*/ 0 h 956033"/>
                    <a:gd name="connsiteX3" fmla="*/ 860478 w 923500"/>
                    <a:gd name="connsiteY3" fmla="*/ 147635 h 956033"/>
                    <a:gd name="connsiteX4" fmla="*/ 864096 w 923500"/>
                    <a:gd name="connsiteY4" fmla="*/ 504055 h 956033"/>
                    <a:gd name="connsiteX5" fmla="*/ 504056 w 923500"/>
                    <a:gd name="connsiteY5" fmla="*/ 648070 h 956033"/>
                    <a:gd name="connsiteX6" fmla="*/ 360040 w 923500"/>
                    <a:gd name="connsiteY6" fmla="*/ 921818 h 956033"/>
                    <a:gd name="connsiteX7" fmla="*/ 150437 w 923500"/>
                    <a:gd name="connsiteY7" fmla="*/ 853359 h 956033"/>
                    <a:gd name="connsiteX8" fmla="*/ 0 w 923500"/>
                    <a:gd name="connsiteY8" fmla="*/ 504056 h 956033"/>
                    <a:gd name="connsiteX9" fmla="*/ 0 w 923500"/>
                    <a:gd name="connsiteY9" fmla="*/ 504055 h 956033"/>
                    <a:gd name="connsiteX0" fmla="*/ 0 w 923500"/>
                    <a:gd name="connsiteY0" fmla="*/ 504055 h 948344"/>
                    <a:gd name="connsiteX1" fmla="*/ 147635 w 923500"/>
                    <a:gd name="connsiteY1" fmla="*/ 147634 h 948344"/>
                    <a:gd name="connsiteX2" fmla="*/ 504057 w 923500"/>
                    <a:gd name="connsiteY2" fmla="*/ 0 h 948344"/>
                    <a:gd name="connsiteX3" fmla="*/ 860478 w 923500"/>
                    <a:gd name="connsiteY3" fmla="*/ 147635 h 948344"/>
                    <a:gd name="connsiteX4" fmla="*/ 864096 w 923500"/>
                    <a:gd name="connsiteY4" fmla="*/ 504055 h 948344"/>
                    <a:gd name="connsiteX5" fmla="*/ 504056 w 923500"/>
                    <a:gd name="connsiteY5" fmla="*/ 648070 h 948344"/>
                    <a:gd name="connsiteX6" fmla="*/ 346844 w 923500"/>
                    <a:gd name="connsiteY6" fmla="*/ 914129 h 948344"/>
                    <a:gd name="connsiteX7" fmla="*/ 150437 w 923500"/>
                    <a:gd name="connsiteY7" fmla="*/ 853359 h 948344"/>
                    <a:gd name="connsiteX8" fmla="*/ 0 w 923500"/>
                    <a:gd name="connsiteY8" fmla="*/ 504056 h 948344"/>
                    <a:gd name="connsiteX9" fmla="*/ 0 w 923500"/>
                    <a:gd name="connsiteY9" fmla="*/ 504055 h 948344"/>
                    <a:gd name="connsiteX0" fmla="*/ 0 w 921912"/>
                    <a:gd name="connsiteY0" fmla="*/ 504452 h 948741"/>
                    <a:gd name="connsiteX1" fmla="*/ 147635 w 921912"/>
                    <a:gd name="connsiteY1" fmla="*/ 148031 h 948741"/>
                    <a:gd name="connsiteX2" fmla="*/ 504057 w 921912"/>
                    <a:gd name="connsiteY2" fmla="*/ 397 h 948741"/>
                    <a:gd name="connsiteX3" fmla="*/ 850953 w 921912"/>
                    <a:gd name="connsiteY3" fmla="*/ 150413 h 948741"/>
                    <a:gd name="connsiteX4" fmla="*/ 864096 w 921912"/>
                    <a:gd name="connsiteY4" fmla="*/ 504452 h 948741"/>
                    <a:gd name="connsiteX5" fmla="*/ 504056 w 921912"/>
                    <a:gd name="connsiteY5" fmla="*/ 648467 h 948741"/>
                    <a:gd name="connsiteX6" fmla="*/ 346844 w 921912"/>
                    <a:gd name="connsiteY6" fmla="*/ 914526 h 948741"/>
                    <a:gd name="connsiteX7" fmla="*/ 150437 w 921912"/>
                    <a:gd name="connsiteY7" fmla="*/ 853756 h 948741"/>
                    <a:gd name="connsiteX8" fmla="*/ 0 w 921912"/>
                    <a:gd name="connsiteY8" fmla="*/ 504453 h 948741"/>
                    <a:gd name="connsiteX9" fmla="*/ 0 w 921912"/>
                    <a:gd name="connsiteY9" fmla="*/ 504452 h 94874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921912" h="948741">
                      <a:moveTo>
                        <a:pt x="0" y="504452"/>
                      </a:moveTo>
                      <a:cubicBezTo>
                        <a:pt x="0" y="370768"/>
                        <a:pt x="53106" y="242559"/>
                        <a:pt x="147635" y="148031"/>
                      </a:cubicBezTo>
                      <a:cubicBezTo>
                        <a:pt x="242164" y="53502"/>
                        <a:pt x="386837" y="0"/>
                        <a:pt x="504057" y="397"/>
                      </a:cubicBezTo>
                      <a:cubicBezTo>
                        <a:pt x="621277" y="794"/>
                        <a:pt x="790947" y="66404"/>
                        <a:pt x="850953" y="150413"/>
                      </a:cubicBezTo>
                      <a:cubicBezTo>
                        <a:pt x="910959" y="234422"/>
                        <a:pt x="921912" y="421443"/>
                        <a:pt x="864096" y="504452"/>
                      </a:cubicBezTo>
                      <a:cubicBezTo>
                        <a:pt x="806280" y="587461"/>
                        <a:pt x="590265" y="580121"/>
                        <a:pt x="504056" y="648467"/>
                      </a:cubicBezTo>
                      <a:cubicBezTo>
                        <a:pt x="417847" y="716813"/>
                        <a:pt x="405780" y="880311"/>
                        <a:pt x="346844" y="914526"/>
                      </a:cubicBezTo>
                      <a:cubicBezTo>
                        <a:pt x="287908" y="948741"/>
                        <a:pt x="210444" y="923383"/>
                        <a:pt x="150437" y="853756"/>
                      </a:cubicBezTo>
                      <a:cubicBezTo>
                        <a:pt x="89041" y="806156"/>
                        <a:pt x="0" y="638137"/>
                        <a:pt x="0" y="504453"/>
                      </a:cubicBezTo>
                      <a:lnTo>
                        <a:pt x="0" y="504452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BC00"/>
                    </a:gs>
                    <a:gs pos="100000">
                      <a:srgbClr val="FFE029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118" name="Freeform 5"/>
                <p:cNvSpPr>
                  <a:spLocks/>
                </p:cNvSpPr>
                <p:nvPr/>
              </p:nvSpPr>
              <p:spPr bwMode="auto">
                <a:xfrm>
                  <a:off x="2982053" y="2092303"/>
                  <a:ext cx="839480" cy="434891"/>
                </a:xfrm>
                <a:custGeom>
                  <a:avLst/>
                  <a:gdLst/>
                  <a:ahLst/>
                  <a:cxnLst>
                    <a:cxn ang="0">
                      <a:pos x="3372" y="72"/>
                    </a:cxn>
                    <a:cxn ang="0">
                      <a:pos x="3294" y="276"/>
                    </a:cxn>
                    <a:cxn ang="0">
                      <a:pos x="3194" y="468"/>
                    </a:cxn>
                    <a:cxn ang="0">
                      <a:pos x="3072" y="644"/>
                    </a:cxn>
                    <a:cxn ang="0">
                      <a:pos x="2932" y="804"/>
                    </a:cxn>
                    <a:cxn ang="0">
                      <a:pos x="2774" y="946"/>
                    </a:cxn>
                    <a:cxn ang="0">
                      <a:pos x="2598" y="1068"/>
                    </a:cxn>
                    <a:cxn ang="0">
                      <a:pos x="2410" y="1168"/>
                    </a:cxn>
                    <a:cxn ang="0">
                      <a:pos x="2208" y="1244"/>
                    </a:cxn>
                    <a:cxn ang="0">
                      <a:pos x="1996" y="1294"/>
                    </a:cxn>
                    <a:cxn ang="0">
                      <a:pos x="1774" y="1318"/>
                    </a:cxn>
                    <a:cxn ang="0">
                      <a:pos x="1624" y="1318"/>
                    </a:cxn>
                    <a:cxn ang="0">
                      <a:pos x="1402" y="1294"/>
                    </a:cxn>
                    <a:cxn ang="0">
                      <a:pos x="1190" y="1244"/>
                    </a:cxn>
                    <a:cxn ang="0">
                      <a:pos x="988" y="1168"/>
                    </a:cxn>
                    <a:cxn ang="0">
                      <a:pos x="800" y="1068"/>
                    </a:cxn>
                    <a:cxn ang="0">
                      <a:pos x="624" y="946"/>
                    </a:cxn>
                    <a:cxn ang="0">
                      <a:pos x="466" y="804"/>
                    </a:cxn>
                    <a:cxn ang="0">
                      <a:pos x="324" y="644"/>
                    </a:cxn>
                    <a:cxn ang="0">
                      <a:pos x="204" y="468"/>
                    </a:cxn>
                    <a:cxn ang="0">
                      <a:pos x="104" y="276"/>
                    </a:cxn>
                    <a:cxn ang="0">
                      <a:pos x="26" y="72"/>
                    </a:cxn>
                    <a:cxn ang="0">
                      <a:pos x="6" y="0"/>
                    </a:cxn>
                    <a:cxn ang="0">
                      <a:pos x="0" y="130"/>
                    </a:cxn>
                    <a:cxn ang="0">
                      <a:pos x="10" y="306"/>
                    </a:cxn>
                    <a:cxn ang="0">
                      <a:pos x="54" y="562"/>
                    </a:cxn>
                    <a:cxn ang="0">
                      <a:pos x="134" y="802"/>
                    </a:cxn>
                    <a:cxn ang="0">
                      <a:pos x="246" y="1026"/>
                    </a:cxn>
                    <a:cxn ang="0">
                      <a:pos x="388" y="1228"/>
                    </a:cxn>
                    <a:cxn ang="0">
                      <a:pos x="556" y="1408"/>
                    </a:cxn>
                    <a:cxn ang="0">
                      <a:pos x="750" y="1562"/>
                    </a:cxn>
                    <a:cxn ang="0">
                      <a:pos x="962" y="1688"/>
                    </a:cxn>
                    <a:cxn ang="0">
                      <a:pos x="1194" y="1780"/>
                    </a:cxn>
                    <a:cxn ang="0">
                      <a:pos x="1440" y="1838"/>
                    </a:cxn>
                    <a:cxn ang="0">
                      <a:pos x="1698" y="1858"/>
                    </a:cxn>
                    <a:cxn ang="0">
                      <a:pos x="1872" y="1850"/>
                    </a:cxn>
                    <a:cxn ang="0">
                      <a:pos x="2124" y="1804"/>
                    </a:cxn>
                    <a:cxn ang="0">
                      <a:pos x="2360" y="1722"/>
                    </a:cxn>
                    <a:cxn ang="0">
                      <a:pos x="2580" y="1608"/>
                    </a:cxn>
                    <a:cxn ang="0">
                      <a:pos x="2778" y="1464"/>
                    </a:cxn>
                    <a:cxn ang="0">
                      <a:pos x="2956" y="1292"/>
                    </a:cxn>
                    <a:cxn ang="0">
                      <a:pos x="3106" y="1096"/>
                    </a:cxn>
                    <a:cxn ang="0">
                      <a:pos x="3230" y="878"/>
                    </a:cxn>
                    <a:cxn ang="0">
                      <a:pos x="3320" y="644"/>
                    </a:cxn>
                    <a:cxn ang="0">
                      <a:pos x="3378" y="392"/>
                    </a:cxn>
                    <a:cxn ang="0">
                      <a:pos x="3396" y="130"/>
                    </a:cxn>
                    <a:cxn ang="0">
                      <a:pos x="3392" y="0"/>
                    </a:cxn>
                    <a:cxn ang="0">
                      <a:pos x="3392" y="2"/>
                    </a:cxn>
                  </a:cxnLst>
                  <a:rect l="0" t="0" r="r" b="b"/>
                  <a:pathLst>
                    <a:path w="3396" h="1858">
                      <a:moveTo>
                        <a:pt x="3392" y="2"/>
                      </a:moveTo>
                      <a:lnTo>
                        <a:pt x="3392" y="2"/>
                      </a:lnTo>
                      <a:lnTo>
                        <a:pt x="3372" y="72"/>
                      </a:lnTo>
                      <a:lnTo>
                        <a:pt x="3348" y="142"/>
                      </a:lnTo>
                      <a:lnTo>
                        <a:pt x="3322" y="210"/>
                      </a:lnTo>
                      <a:lnTo>
                        <a:pt x="3294" y="276"/>
                      </a:lnTo>
                      <a:lnTo>
                        <a:pt x="3264" y="342"/>
                      </a:lnTo>
                      <a:lnTo>
                        <a:pt x="3230" y="406"/>
                      </a:lnTo>
                      <a:lnTo>
                        <a:pt x="3194" y="468"/>
                      </a:lnTo>
                      <a:lnTo>
                        <a:pt x="3156" y="528"/>
                      </a:lnTo>
                      <a:lnTo>
                        <a:pt x="3116" y="588"/>
                      </a:lnTo>
                      <a:lnTo>
                        <a:pt x="3072" y="644"/>
                      </a:lnTo>
                      <a:lnTo>
                        <a:pt x="3028" y="700"/>
                      </a:lnTo>
                      <a:lnTo>
                        <a:pt x="2980" y="752"/>
                      </a:lnTo>
                      <a:lnTo>
                        <a:pt x="2932" y="804"/>
                      </a:lnTo>
                      <a:lnTo>
                        <a:pt x="2880" y="854"/>
                      </a:lnTo>
                      <a:lnTo>
                        <a:pt x="2828" y="900"/>
                      </a:lnTo>
                      <a:lnTo>
                        <a:pt x="2774" y="946"/>
                      </a:lnTo>
                      <a:lnTo>
                        <a:pt x="2716" y="988"/>
                      </a:lnTo>
                      <a:lnTo>
                        <a:pt x="2658" y="1030"/>
                      </a:lnTo>
                      <a:lnTo>
                        <a:pt x="2598" y="1068"/>
                      </a:lnTo>
                      <a:lnTo>
                        <a:pt x="2536" y="1102"/>
                      </a:lnTo>
                      <a:lnTo>
                        <a:pt x="2474" y="1136"/>
                      </a:lnTo>
                      <a:lnTo>
                        <a:pt x="2410" y="1168"/>
                      </a:lnTo>
                      <a:lnTo>
                        <a:pt x="2344" y="1196"/>
                      </a:lnTo>
                      <a:lnTo>
                        <a:pt x="2276" y="1220"/>
                      </a:lnTo>
                      <a:lnTo>
                        <a:pt x="2208" y="1244"/>
                      </a:lnTo>
                      <a:lnTo>
                        <a:pt x="2138" y="1264"/>
                      </a:lnTo>
                      <a:lnTo>
                        <a:pt x="2068" y="1280"/>
                      </a:lnTo>
                      <a:lnTo>
                        <a:pt x="1996" y="1294"/>
                      </a:lnTo>
                      <a:lnTo>
                        <a:pt x="1922" y="1306"/>
                      </a:lnTo>
                      <a:lnTo>
                        <a:pt x="1848" y="1314"/>
                      </a:lnTo>
                      <a:lnTo>
                        <a:pt x="1774" y="1318"/>
                      </a:lnTo>
                      <a:lnTo>
                        <a:pt x="1698" y="1320"/>
                      </a:lnTo>
                      <a:lnTo>
                        <a:pt x="1698" y="1320"/>
                      </a:lnTo>
                      <a:lnTo>
                        <a:pt x="1624" y="1318"/>
                      </a:lnTo>
                      <a:lnTo>
                        <a:pt x="1548" y="1314"/>
                      </a:lnTo>
                      <a:lnTo>
                        <a:pt x="1474" y="1306"/>
                      </a:lnTo>
                      <a:lnTo>
                        <a:pt x="1402" y="1294"/>
                      </a:lnTo>
                      <a:lnTo>
                        <a:pt x="1330" y="1280"/>
                      </a:lnTo>
                      <a:lnTo>
                        <a:pt x="1260" y="1264"/>
                      </a:lnTo>
                      <a:lnTo>
                        <a:pt x="1190" y="1244"/>
                      </a:lnTo>
                      <a:lnTo>
                        <a:pt x="1122" y="1220"/>
                      </a:lnTo>
                      <a:lnTo>
                        <a:pt x="1054" y="1196"/>
                      </a:lnTo>
                      <a:lnTo>
                        <a:pt x="988" y="1168"/>
                      </a:lnTo>
                      <a:lnTo>
                        <a:pt x="924" y="1136"/>
                      </a:lnTo>
                      <a:lnTo>
                        <a:pt x="860" y="1102"/>
                      </a:lnTo>
                      <a:lnTo>
                        <a:pt x="800" y="1068"/>
                      </a:lnTo>
                      <a:lnTo>
                        <a:pt x="740" y="1030"/>
                      </a:lnTo>
                      <a:lnTo>
                        <a:pt x="680" y="988"/>
                      </a:lnTo>
                      <a:lnTo>
                        <a:pt x="624" y="946"/>
                      </a:lnTo>
                      <a:lnTo>
                        <a:pt x="570" y="900"/>
                      </a:lnTo>
                      <a:lnTo>
                        <a:pt x="516" y="854"/>
                      </a:lnTo>
                      <a:lnTo>
                        <a:pt x="466" y="804"/>
                      </a:lnTo>
                      <a:lnTo>
                        <a:pt x="416" y="752"/>
                      </a:lnTo>
                      <a:lnTo>
                        <a:pt x="370" y="700"/>
                      </a:lnTo>
                      <a:lnTo>
                        <a:pt x="324" y="644"/>
                      </a:lnTo>
                      <a:lnTo>
                        <a:pt x="282" y="588"/>
                      </a:lnTo>
                      <a:lnTo>
                        <a:pt x="242" y="528"/>
                      </a:lnTo>
                      <a:lnTo>
                        <a:pt x="204" y="468"/>
                      </a:lnTo>
                      <a:lnTo>
                        <a:pt x="168" y="406"/>
                      </a:lnTo>
                      <a:lnTo>
                        <a:pt x="134" y="342"/>
                      </a:lnTo>
                      <a:lnTo>
                        <a:pt x="104" y="276"/>
                      </a:lnTo>
                      <a:lnTo>
                        <a:pt x="74" y="210"/>
                      </a:lnTo>
                      <a:lnTo>
                        <a:pt x="50" y="142"/>
                      </a:lnTo>
                      <a:lnTo>
                        <a:pt x="26" y="72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64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218"/>
                      </a:lnTo>
                      <a:lnTo>
                        <a:pt x="10" y="306"/>
                      </a:lnTo>
                      <a:lnTo>
                        <a:pt x="20" y="392"/>
                      </a:lnTo>
                      <a:lnTo>
                        <a:pt x="36" y="478"/>
                      </a:lnTo>
                      <a:lnTo>
                        <a:pt x="54" y="562"/>
                      </a:lnTo>
                      <a:lnTo>
                        <a:pt x="76" y="644"/>
                      </a:lnTo>
                      <a:lnTo>
                        <a:pt x="104" y="724"/>
                      </a:lnTo>
                      <a:lnTo>
                        <a:pt x="134" y="802"/>
                      </a:lnTo>
                      <a:lnTo>
                        <a:pt x="168" y="878"/>
                      </a:lnTo>
                      <a:lnTo>
                        <a:pt x="206" y="954"/>
                      </a:lnTo>
                      <a:lnTo>
                        <a:pt x="246" y="1026"/>
                      </a:lnTo>
                      <a:lnTo>
                        <a:pt x="290" y="1096"/>
                      </a:lnTo>
                      <a:lnTo>
                        <a:pt x="338" y="1164"/>
                      </a:lnTo>
                      <a:lnTo>
                        <a:pt x="388" y="1228"/>
                      </a:lnTo>
                      <a:lnTo>
                        <a:pt x="442" y="1292"/>
                      </a:lnTo>
                      <a:lnTo>
                        <a:pt x="498" y="1352"/>
                      </a:lnTo>
                      <a:lnTo>
                        <a:pt x="556" y="1408"/>
                      </a:lnTo>
                      <a:lnTo>
                        <a:pt x="618" y="1464"/>
                      </a:lnTo>
                      <a:lnTo>
                        <a:pt x="682" y="1514"/>
                      </a:lnTo>
                      <a:lnTo>
                        <a:pt x="750" y="1562"/>
                      </a:lnTo>
                      <a:lnTo>
                        <a:pt x="818" y="1608"/>
                      </a:lnTo>
                      <a:lnTo>
                        <a:pt x="890" y="1650"/>
                      </a:lnTo>
                      <a:lnTo>
                        <a:pt x="962" y="1688"/>
                      </a:lnTo>
                      <a:lnTo>
                        <a:pt x="1038" y="1722"/>
                      </a:lnTo>
                      <a:lnTo>
                        <a:pt x="1114" y="1754"/>
                      </a:lnTo>
                      <a:lnTo>
                        <a:pt x="1194" y="1780"/>
                      </a:lnTo>
                      <a:lnTo>
                        <a:pt x="1274" y="1804"/>
                      </a:lnTo>
                      <a:lnTo>
                        <a:pt x="1356" y="1822"/>
                      </a:lnTo>
                      <a:lnTo>
                        <a:pt x="1440" y="1838"/>
                      </a:lnTo>
                      <a:lnTo>
                        <a:pt x="1526" y="1850"/>
                      </a:lnTo>
                      <a:lnTo>
                        <a:pt x="1612" y="1856"/>
                      </a:lnTo>
                      <a:lnTo>
                        <a:pt x="1698" y="1858"/>
                      </a:lnTo>
                      <a:lnTo>
                        <a:pt x="1698" y="1858"/>
                      </a:lnTo>
                      <a:lnTo>
                        <a:pt x="1786" y="1856"/>
                      </a:lnTo>
                      <a:lnTo>
                        <a:pt x="1872" y="1850"/>
                      </a:lnTo>
                      <a:lnTo>
                        <a:pt x="1958" y="1838"/>
                      </a:lnTo>
                      <a:lnTo>
                        <a:pt x="2040" y="1822"/>
                      </a:lnTo>
                      <a:lnTo>
                        <a:pt x="2124" y="1804"/>
                      </a:lnTo>
                      <a:lnTo>
                        <a:pt x="2204" y="1780"/>
                      </a:lnTo>
                      <a:lnTo>
                        <a:pt x="2282" y="1754"/>
                      </a:lnTo>
                      <a:lnTo>
                        <a:pt x="2360" y="1722"/>
                      </a:lnTo>
                      <a:lnTo>
                        <a:pt x="2434" y="1688"/>
                      </a:lnTo>
                      <a:lnTo>
                        <a:pt x="2508" y="1650"/>
                      </a:lnTo>
                      <a:lnTo>
                        <a:pt x="2580" y="1608"/>
                      </a:lnTo>
                      <a:lnTo>
                        <a:pt x="2648" y="1562"/>
                      </a:lnTo>
                      <a:lnTo>
                        <a:pt x="2714" y="1514"/>
                      </a:lnTo>
                      <a:lnTo>
                        <a:pt x="2778" y="1464"/>
                      </a:lnTo>
                      <a:lnTo>
                        <a:pt x="2840" y="1408"/>
                      </a:lnTo>
                      <a:lnTo>
                        <a:pt x="2900" y="1352"/>
                      </a:lnTo>
                      <a:lnTo>
                        <a:pt x="2956" y="1292"/>
                      </a:lnTo>
                      <a:lnTo>
                        <a:pt x="3010" y="1228"/>
                      </a:lnTo>
                      <a:lnTo>
                        <a:pt x="3060" y="1164"/>
                      </a:lnTo>
                      <a:lnTo>
                        <a:pt x="3106" y="1096"/>
                      </a:lnTo>
                      <a:lnTo>
                        <a:pt x="3152" y="1026"/>
                      </a:lnTo>
                      <a:lnTo>
                        <a:pt x="3192" y="954"/>
                      </a:lnTo>
                      <a:lnTo>
                        <a:pt x="3230" y="878"/>
                      </a:lnTo>
                      <a:lnTo>
                        <a:pt x="3264" y="802"/>
                      </a:lnTo>
                      <a:lnTo>
                        <a:pt x="3294" y="724"/>
                      </a:lnTo>
                      <a:lnTo>
                        <a:pt x="3320" y="644"/>
                      </a:lnTo>
                      <a:lnTo>
                        <a:pt x="3344" y="562"/>
                      </a:lnTo>
                      <a:lnTo>
                        <a:pt x="3362" y="478"/>
                      </a:lnTo>
                      <a:lnTo>
                        <a:pt x="3378" y="392"/>
                      </a:lnTo>
                      <a:lnTo>
                        <a:pt x="3388" y="306"/>
                      </a:lnTo>
                      <a:lnTo>
                        <a:pt x="3394" y="218"/>
                      </a:lnTo>
                      <a:lnTo>
                        <a:pt x="3396" y="130"/>
                      </a:lnTo>
                      <a:lnTo>
                        <a:pt x="3396" y="130"/>
                      </a:lnTo>
                      <a:lnTo>
                        <a:pt x="3396" y="64"/>
                      </a:lnTo>
                      <a:lnTo>
                        <a:pt x="3392" y="0"/>
                      </a:lnTo>
                      <a:lnTo>
                        <a:pt x="3392" y="0"/>
                      </a:lnTo>
                      <a:lnTo>
                        <a:pt x="3392" y="2"/>
                      </a:lnTo>
                      <a:lnTo>
                        <a:pt x="3392" y="2"/>
                      </a:lnTo>
                      <a:close/>
                    </a:path>
                  </a:pathLst>
                </a:custGeom>
                <a:solidFill>
                  <a:srgbClr val="FFFFFF">
                    <a:alpha val="2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19" name="Freeform 9"/>
                <p:cNvSpPr>
                  <a:spLocks/>
                </p:cNvSpPr>
                <p:nvPr/>
              </p:nvSpPr>
              <p:spPr bwMode="auto">
                <a:xfrm rot="182993">
                  <a:off x="2978188" y="2054005"/>
                  <a:ext cx="305387" cy="404457"/>
                </a:xfrm>
                <a:custGeom>
                  <a:avLst/>
                  <a:gdLst/>
                  <a:ahLst/>
                  <a:cxnLst>
                    <a:cxn ang="0">
                      <a:pos x="564" y="1416"/>
                    </a:cxn>
                    <a:cxn ang="0">
                      <a:pos x="564" y="1416"/>
                    </a:cxn>
                    <a:cxn ang="0">
                      <a:pos x="502" y="1354"/>
                    </a:cxn>
                    <a:cxn ang="0">
                      <a:pos x="440" y="1290"/>
                    </a:cxn>
                    <a:cxn ang="0">
                      <a:pos x="384" y="1224"/>
                    </a:cxn>
                    <a:cxn ang="0">
                      <a:pos x="330" y="1154"/>
                    </a:cxn>
                    <a:cxn ang="0">
                      <a:pos x="280" y="1080"/>
                    </a:cxn>
                    <a:cxn ang="0">
                      <a:pos x="234" y="1004"/>
                    </a:cxn>
                    <a:cxn ang="0">
                      <a:pos x="192" y="926"/>
                    </a:cxn>
                    <a:cxn ang="0">
                      <a:pos x="152" y="846"/>
                    </a:cxn>
                    <a:cxn ang="0">
                      <a:pos x="118" y="762"/>
                    </a:cxn>
                    <a:cxn ang="0">
                      <a:pos x="88" y="678"/>
                    </a:cxn>
                    <a:cxn ang="0">
                      <a:pos x="62" y="590"/>
                    </a:cxn>
                    <a:cxn ang="0">
                      <a:pos x="50" y="546"/>
                    </a:cxn>
                    <a:cxn ang="0">
                      <a:pos x="40" y="502"/>
                    </a:cxn>
                    <a:cxn ang="0">
                      <a:pos x="30" y="456"/>
                    </a:cxn>
                    <a:cxn ang="0">
                      <a:pos x="22" y="410"/>
                    </a:cxn>
                    <a:cxn ang="0">
                      <a:pos x="16" y="364"/>
                    </a:cxn>
                    <a:cxn ang="0">
                      <a:pos x="10" y="318"/>
                    </a:cxn>
                    <a:cxn ang="0">
                      <a:pos x="6" y="272"/>
                    </a:cxn>
                    <a:cxn ang="0">
                      <a:pos x="4" y="224"/>
                    </a:cxn>
                    <a:cxn ang="0">
                      <a:pos x="2" y="176"/>
                    </a:cxn>
                    <a:cxn ang="0">
                      <a:pos x="0" y="130"/>
                    </a:cxn>
                    <a:cxn ang="0">
                      <a:pos x="0" y="130"/>
                    </a:cxn>
                    <a:cxn ang="0">
                      <a:pos x="2" y="64"/>
                    </a:cxn>
                    <a:cxn ang="0">
                      <a:pos x="6" y="0"/>
                    </a:cxn>
                    <a:cxn ang="0">
                      <a:pos x="6" y="0"/>
                    </a:cxn>
                    <a:cxn ang="0">
                      <a:pos x="6" y="2"/>
                    </a:cxn>
                    <a:cxn ang="0">
                      <a:pos x="6" y="2"/>
                    </a:cxn>
                    <a:cxn ang="0">
                      <a:pos x="32" y="90"/>
                    </a:cxn>
                    <a:cxn ang="0">
                      <a:pos x="62" y="178"/>
                    </a:cxn>
                    <a:cxn ang="0">
                      <a:pos x="96" y="262"/>
                    </a:cxn>
                    <a:cxn ang="0">
                      <a:pos x="136" y="344"/>
                    </a:cxn>
                    <a:cxn ang="0">
                      <a:pos x="178" y="424"/>
                    </a:cxn>
                    <a:cxn ang="0">
                      <a:pos x="224" y="502"/>
                    </a:cxn>
                    <a:cxn ang="0">
                      <a:pos x="274" y="578"/>
                    </a:cxn>
                    <a:cxn ang="0">
                      <a:pos x="328" y="650"/>
                    </a:cxn>
                    <a:cxn ang="0">
                      <a:pos x="386" y="718"/>
                    </a:cxn>
                    <a:cxn ang="0">
                      <a:pos x="446" y="784"/>
                    </a:cxn>
                    <a:cxn ang="0">
                      <a:pos x="510" y="848"/>
                    </a:cxn>
                    <a:cxn ang="0">
                      <a:pos x="576" y="906"/>
                    </a:cxn>
                    <a:cxn ang="0">
                      <a:pos x="646" y="962"/>
                    </a:cxn>
                    <a:cxn ang="0">
                      <a:pos x="718" y="1016"/>
                    </a:cxn>
                    <a:cxn ang="0">
                      <a:pos x="794" y="1064"/>
                    </a:cxn>
                    <a:cxn ang="0">
                      <a:pos x="872" y="1110"/>
                    </a:cxn>
                    <a:cxn ang="0">
                      <a:pos x="564" y="1416"/>
                    </a:cxn>
                  </a:cxnLst>
                  <a:rect l="0" t="0" r="r" b="b"/>
                  <a:pathLst>
                    <a:path w="872" h="1416">
                      <a:moveTo>
                        <a:pt x="564" y="1416"/>
                      </a:moveTo>
                      <a:lnTo>
                        <a:pt x="564" y="1416"/>
                      </a:lnTo>
                      <a:lnTo>
                        <a:pt x="502" y="1354"/>
                      </a:lnTo>
                      <a:lnTo>
                        <a:pt x="440" y="1290"/>
                      </a:lnTo>
                      <a:lnTo>
                        <a:pt x="384" y="1224"/>
                      </a:lnTo>
                      <a:lnTo>
                        <a:pt x="330" y="1154"/>
                      </a:lnTo>
                      <a:lnTo>
                        <a:pt x="280" y="1080"/>
                      </a:lnTo>
                      <a:lnTo>
                        <a:pt x="234" y="1004"/>
                      </a:lnTo>
                      <a:lnTo>
                        <a:pt x="192" y="926"/>
                      </a:lnTo>
                      <a:lnTo>
                        <a:pt x="152" y="846"/>
                      </a:lnTo>
                      <a:lnTo>
                        <a:pt x="118" y="762"/>
                      </a:lnTo>
                      <a:lnTo>
                        <a:pt x="88" y="678"/>
                      </a:lnTo>
                      <a:lnTo>
                        <a:pt x="62" y="590"/>
                      </a:lnTo>
                      <a:lnTo>
                        <a:pt x="50" y="546"/>
                      </a:lnTo>
                      <a:lnTo>
                        <a:pt x="40" y="502"/>
                      </a:lnTo>
                      <a:lnTo>
                        <a:pt x="30" y="456"/>
                      </a:lnTo>
                      <a:lnTo>
                        <a:pt x="22" y="410"/>
                      </a:lnTo>
                      <a:lnTo>
                        <a:pt x="16" y="364"/>
                      </a:lnTo>
                      <a:lnTo>
                        <a:pt x="10" y="318"/>
                      </a:lnTo>
                      <a:lnTo>
                        <a:pt x="6" y="272"/>
                      </a:lnTo>
                      <a:lnTo>
                        <a:pt x="4" y="224"/>
                      </a:lnTo>
                      <a:lnTo>
                        <a:pt x="2" y="176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6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32" y="90"/>
                      </a:lnTo>
                      <a:lnTo>
                        <a:pt x="62" y="178"/>
                      </a:lnTo>
                      <a:lnTo>
                        <a:pt x="96" y="262"/>
                      </a:lnTo>
                      <a:lnTo>
                        <a:pt x="136" y="344"/>
                      </a:lnTo>
                      <a:lnTo>
                        <a:pt x="178" y="424"/>
                      </a:lnTo>
                      <a:lnTo>
                        <a:pt x="224" y="502"/>
                      </a:lnTo>
                      <a:lnTo>
                        <a:pt x="274" y="578"/>
                      </a:lnTo>
                      <a:lnTo>
                        <a:pt x="328" y="650"/>
                      </a:lnTo>
                      <a:lnTo>
                        <a:pt x="386" y="718"/>
                      </a:lnTo>
                      <a:lnTo>
                        <a:pt x="446" y="784"/>
                      </a:lnTo>
                      <a:lnTo>
                        <a:pt x="510" y="848"/>
                      </a:lnTo>
                      <a:lnTo>
                        <a:pt x="576" y="906"/>
                      </a:lnTo>
                      <a:lnTo>
                        <a:pt x="646" y="962"/>
                      </a:lnTo>
                      <a:lnTo>
                        <a:pt x="718" y="1016"/>
                      </a:lnTo>
                      <a:lnTo>
                        <a:pt x="794" y="1064"/>
                      </a:lnTo>
                      <a:lnTo>
                        <a:pt x="872" y="1110"/>
                      </a:lnTo>
                      <a:lnTo>
                        <a:pt x="564" y="1416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FFBC00"/>
                    </a:gs>
                    <a:gs pos="100000">
                      <a:srgbClr val="FFE029">
                        <a:alpha val="0"/>
                      </a:srgbClr>
                    </a:gs>
                  </a:gsLst>
                  <a:lin ang="4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20" name="Freeform 9"/>
                <p:cNvSpPr>
                  <a:spLocks/>
                </p:cNvSpPr>
                <p:nvPr/>
              </p:nvSpPr>
              <p:spPr bwMode="auto">
                <a:xfrm rot="3320087">
                  <a:off x="2874343" y="1898799"/>
                  <a:ext cx="548126" cy="465179"/>
                </a:xfrm>
                <a:custGeom>
                  <a:avLst/>
                  <a:gdLst/>
                  <a:ahLst/>
                  <a:cxnLst>
                    <a:cxn ang="0">
                      <a:pos x="564" y="1416"/>
                    </a:cxn>
                    <a:cxn ang="0">
                      <a:pos x="564" y="1416"/>
                    </a:cxn>
                    <a:cxn ang="0">
                      <a:pos x="502" y="1354"/>
                    </a:cxn>
                    <a:cxn ang="0">
                      <a:pos x="440" y="1290"/>
                    </a:cxn>
                    <a:cxn ang="0">
                      <a:pos x="384" y="1224"/>
                    </a:cxn>
                    <a:cxn ang="0">
                      <a:pos x="330" y="1154"/>
                    </a:cxn>
                    <a:cxn ang="0">
                      <a:pos x="280" y="1080"/>
                    </a:cxn>
                    <a:cxn ang="0">
                      <a:pos x="234" y="1004"/>
                    </a:cxn>
                    <a:cxn ang="0">
                      <a:pos x="192" y="926"/>
                    </a:cxn>
                    <a:cxn ang="0">
                      <a:pos x="152" y="846"/>
                    </a:cxn>
                    <a:cxn ang="0">
                      <a:pos x="118" y="762"/>
                    </a:cxn>
                    <a:cxn ang="0">
                      <a:pos x="88" y="678"/>
                    </a:cxn>
                    <a:cxn ang="0">
                      <a:pos x="62" y="590"/>
                    </a:cxn>
                    <a:cxn ang="0">
                      <a:pos x="50" y="546"/>
                    </a:cxn>
                    <a:cxn ang="0">
                      <a:pos x="40" y="502"/>
                    </a:cxn>
                    <a:cxn ang="0">
                      <a:pos x="30" y="456"/>
                    </a:cxn>
                    <a:cxn ang="0">
                      <a:pos x="22" y="410"/>
                    </a:cxn>
                    <a:cxn ang="0">
                      <a:pos x="16" y="364"/>
                    </a:cxn>
                    <a:cxn ang="0">
                      <a:pos x="10" y="318"/>
                    </a:cxn>
                    <a:cxn ang="0">
                      <a:pos x="6" y="272"/>
                    </a:cxn>
                    <a:cxn ang="0">
                      <a:pos x="4" y="224"/>
                    </a:cxn>
                    <a:cxn ang="0">
                      <a:pos x="2" y="176"/>
                    </a:cxn>
                    <a:cxn ang="0">
                      <a:pos x="0" y="130"/>
                    </a:cxn>
                    <a:cxn ang="0">
                      <a:pos x="0" y="130"/>
                    </a:cxn>
                    <a:cxn ang="0">
                      <a:pos x="2" y="64"/>
                    </a:cxn>
                    <a:cxn ang="0">
                      <a:pos x="6" y="0"/>
                    </a:cxn>
                    <a:cxn ang="0">
                      <a:pos x="6" y="0"/>
                    </a:cxn>
                    <a:cxn ang="0">
                      <a:pos x="6" y="2"/>
                    </a:cxn>
                    <a:cxn ang="0">
                      <a:pos x="6" y="2"/>
                    </a:cxn>
                    <a:cxn ang="0">
                      <a:pos x="32" y="90"/>
                    </a:cxn>
                    <a:cxn ang="0">
                      <a:pos x="62" y="178"/>
                    </a:cxn>
                    <a:cxn ang="0">
                      <a:pos x="96" y="262"/>
                    </a:cxn>
                    <a:cxn ang="0">
                      <a:pos x="136" y="344"/>
                    </a:cxn>
                    <a:cxn ang="0">
                      <a:pos x="178" y="424"/>
                    </a:cxn>
                    <a:cxn ang="0">
                      <a:pos x="224" y="502"/>
                    </a:cxn>
                    <a:cxn ang="0">
                      <a:pos x="274" y="578"/>
                    </a:cxn>
                    <a:cxn ang="0">
                      <a:pos x="328" y="650"/>
                    </a:cxn>
                    <a:cxn ang="0">
                      <a:pos x="386" y="718"/>
                    </a:cxn>
                    <a:cxn ang="0">
                      <a:pos x="446" y="784"/>
                    </a:cxn>
                    <a:cxn ang="0">
                      <a:pos x="510" y="848"/>
                    </a:cxn>
                    <a:cxn ang="0">
                      <a:pos x="576" y="906"/>
                    </a:cxn>
                    <a:cxn ang="0">
                      <a:pos x="646" y="962"/>
                    </a:cxn>
                    <a:cxn ang="0">
                      <a:pos x="718" y="1016"/>
                    </a:cxn>
                    <a:cxn ang="0">
                      <a:pos x="794" y="1064"/>
                    </a:cxn>
                    <a:cxn ang="0">
                      <a:pos x="872" y="1110"/>
                    </a:cxn>
                    <a:cxn ang="0">
                      <a:pos x="564" y="1416"/>
                    </a:cxn>
                  </a:cxnLst>
                  <a:rect l="0" t="0" r="r" b="b"/>
                  <a:pathLst>
                    <a:path w="872" h="1416">
                      <a:moveTo>
                        <a:pt x="564" y="1416"/>
                      </a:moveTo>
                      <a:lnTo>
                        <a:pt x="564" y="1416"/>
                      </a:lnTo>
                      <a:lnTo>
                        <a:pt x="502" y="1354"/>
                      </a:lnTo>
                      <a:lnTo>
                        <a:pt x="440" y="1290"/>
                      </a:lnTo>
                      <a:lnTo>
                        <a:pt x="384" y="1224"/>
                      </a:lnTo>
                      <a:lnTo>
                        <a:pt x="330" y="1154"/>
                      </a:lnTo>
                      <a:lnTo>
                        <a:pt x="280" y="1080"/>
                      </a:lnTo>
                      <a:lnTo>
                        <a:pt x="234" y="1004"/>
                      </a:lnTo>
                      <a:lnTo>
                        <a:pt x="192" y="926"/>
                      </a:lnTo>
                      <a:lnTo>
                        <a:pt x="152" y="846"/>
                      </a:lnTo>
                      <a:lnTo>
                        <a:pt x="118" y="762"/>
                      </a:lnTo>
                      <a:lnTo>
                        <a:pt x="88" y="678"/>
                      </a:lnTo>
                      <a:lnTo>
                        <a:pt x="62" y="590"/>
                      </a:lnTo>
                      <a:lnTo>
                        <a:pt x="50" y="546"/>
                      </a:lnTo>
                      <a:lnTo>
                        <a:pt x="40" y="502"/>
                      </a:lnTo>
                      <a:lnTo>
                        <a:pt x="30" y="456"/>
                      </a:lnTo>
                      <a:lnTo>
                        <a:pt x="22" y="410"/>
                      </a:lnTo>
                      <a:lnTo>
                        <a:pt x="16" y="364"/>
                      </a:lnTo>
                      <a:lnTo>
                        <a:pt x="10" y="318"/>
                      </a:lnTo>
                      <a:lnTo>
                        <a:pt x="6" y="272"/>
                      </a:lnTo>
                      <a:lnTo>
                        <a:pt x="4" y="224"/>
                      </a:lnTo>
                      <a:lnTo>
                        <a:pt x="2" y="176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6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32" y="90"/>
                      </a:lnTo>
                      <a:lnTo>
                        <a:pt x="62" y="178"/>
                      </a:lnTo>
                      <a:lnTo>
                        <a:pt x="96" y="262"/>
                      </a:lnTo>
                      <a:lnTo>
                        <a:pt x="136" y="344"/>
                      </a:lnTo>
                      <a:lnTo>
                        <a:pt x="178" y="424"/>
                      </a:lnTo>
                      <a:lnTo>
                        <a:pt x="224" y="502"/>
                      </a:lnTo>
                      <a:lnTo>
                        <a:pt x="274" y="578"/>
                      </a:lnTo>
                      <a:lnTo>
                        <a:pt x="328" y="650"/>
                      </a:lnTo>
                      <a:lnTo>
                        <a:pt x="386" y="718"/>
                      </a:lnTo>
                      <a:lnTo>
                        <a:pt x="446" y="784"/>
                      </a:lnTo>
                      <a:lnTo>
                        <a:pt x="510" y="848"/>
                      </a:lnTo>
                      <a:lnTo>
                        <a:pt x="576" y="906"/>
                      </a:lnTo>
                      <a:lnTo>
                        <a:pt x="646" y="962"/>
                      </a:lnTo>
                      <a:lnTo>
                        <a:pt x="718" y="1016"/>
                      </a:lnTo>
                      <a:lnTo>
                        <a:pt x="794" y="1064"/>
                      </a:lnTo>
                      <a:lnTo>
                        <a:pt x="872" y="1110"/>
                      </a:lnTo>
                      <a:lnTo>
                        <a:pt x="564" y="1416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FFBC00"/>
                    </a:gs>
                    <a:gs pos="100000">
                      <a:srgbClr val="FFE029">
                        <a:alpha val="0"/>
                      </a:srgbClr>
                    </a:gs>
                  </a:gsLst>
                  <a:lin ang="4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21" name="타원 120"/>
                <p:cNvSpPr/>
                <p:nvPr/>
              </p:nvSpPr>
              <p:spPr>
                <a:xfrm rot="10800000">
                  <a:off x="2983715" y="1701466"/>
                  <a:ext cx="830109" cy="837490"/>
                </a:xfrm>
                <a:prstGeom prst="ellipse">
                  <a:avLst/>
                </a:prstGeom>
                <a:solidFill>
                  <a:srgbClr val="FFBC00"/>
                </a:solidFill>
                <a:ln>
                  <a:noFill/>
                </a:ln>
                <a:scene3d>
                  <a:camera prst="orthographicFront"/>
                  <a:lightRig rig="flat" dir="t"/>
                </a:scene3d>
                <a:sp3d contourW="12700" prstMaterial="clear">
                  <a:bevelT w="254000" prst="relaxedInset"/>
                  <a:contourClr>
                    <a:srgbClr val="FFBC00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103" name="TextBox 102"/>
              <p:cNvSpPr txBox="1"/>
              <p:nvPr/>
            </p:nvSpPr>
            <p:spPr>
              <a:xfrm>
                <a:off x="6959952" y="2615870"/>
                <a:ext cx="123566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재정신청 시작</a:t>
                </a:r>
                <a:endParaRPr lang="en-US" altLang="ko-KR" b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4" name="타원 103"/>
              <p:cNvSpPr/>
              <p:nvPr/>
            </p:nvSpPr>
            <p:spPr>
              <a:xfrm flipH="1">
                <a:off x="7079580" y="2183798"/>
                <a:ext cx="439049" cy="4390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22" name="그룹 55"/>
            <p:cNvGrpSpPr/>
            <p:nvPr/>
          </p:nvGrpSpPr>
          <p:grpSpPr>
            <a:xfrm>
              <a:off x="3929058" y="2204294"/>
              <a:ext cx="1643074" cy="1428760"/>
              <a:chOff x="3274641" y="1714488"/>
              <a:chExt cx="1955599" cy="1643074"/>
            </a:xfrm>
          </p:grpSpPr>
          <p:sp>
            <p:nvSpPr>
              <p:cNvPr id="123" name="Freeform 19"/>
              <p:cNvSpPr>
                <a:spLocks/>
              </p:cNvSpPr>
              <p:nvPr/>
            </p:nvSpPr>
            <p:spPr bwMode="auto">
              <a:xfrm>
                <a:off x="3274641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24" name="Freeform 20"/>
              <p:cNvSpPr>
                <a:spLocks/>
              </p:cNvSpPr>
              <p:nvPr/>
            </p:nvSpPr>
            <p:spPr bwMode="auto">
              <a:xfrm>
                <a:off x="3312363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rgbClr val="96D20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25" name="Freeform 21"/>
              <p:cNvSpPr>
                <a:spLocks/>
              </p:cNvSpPr>
              <p:nvPr/>
            </p:nvSpPr>
            <p:spPr bwMode="auto">
              <a:xfrm>
                <a:off x="4189899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26" name="Freeform 23"/>
              <p:cNvSpPr>
                <a:spLocks/>
              </p:cNvSpPr>
              <p:nvPr/>
            </p:nvSpPr>
            <p:spPr bwMode="auto">
              <a:xfrm>
                <a:off x="3328709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719E00">
                      <a:alpha val="49804"/>
                    </a:srgbClr>
                  </a:gs>
                  <a:gs pos="0">
                    <a:srgbClr val="96D20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27" name="Freeform 25"/>
              <p:cNvSpPr>
                <a:spLocks/>
              </p:cNvSpPr>
              <p:nvPr/>
            </p:nvSpPr>
            <p:spPr bwMode="auto">
              <a:xfrm>
                <a:off x="3712418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28" name="타원 127"/>
              <p:cNvSpPr/>
              <p:nvPr/>
            </p:nvSpPr>
            <p:spPr>
              <a:xfrm rot="2248181">
                <a:off x="4143850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129" name="TextBox 128"/>
              <p:cNvSpPr txBox="1"/>
              <p:nvPr/>
            </p:nvSpPr>
            <p:spPr>
              <a:xfrm>
                <a:off x="3529719" y="2387910"/>
                <a:ext cx="1530469" cy="3185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재정공모등록</a:t>
                </a:r>
                <a:endParaRPr lang="ko-KR" altLang="en-US" sz="1200" dirty="0"/>
              </a:p>
            </p:txBody>
          </p:sp>
          <p:sp>
            <p:nvSpPr>
              <p:cNvPr id="130" name="Freeform 5"/>
              <p:cNvSpPr>
                <a:spLocks/>
              </p:cNvSpPr>
              <p:nvPr/>
            </p:nvSpPr>
            <p:spPr bwMode="auto">
              <a:xfrm rot="15743835">
                <a:off x="4198875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131" name="그룹 77"/>
            <p:cNvGrpSpPr/>
            <p:nvPr/>
          </p:nvGrpSpPr>
          <p:grpSpPr>
            <a:xfrm>
              <a:off x="2515759" y="2190044"/>
              <a:ext cx="1071539" cy="1525690"/>
              <a:chOff x="285750" y="2258059"/>
              <a:chExt cx="2126791" cy="3125260"/>
            </a:xfrm>
          </p:grpSpPr>
          <p:sp>
            <p:nvSpPr>
              <p:cNvPr id="132" name="Freeform 5"/>
              <p:cNvSpPr>
                <a:spLocks/>
              </p:cNvSpPr>
              <p:nvPr/>
            </p:nvSpPr>
            <p:spPr bwMode="auto">
              <a:xfrm>
                <a:off x="285750" y="2258059"/>
                <a:ext cx="2126791" cy="2713813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57000">
                    <a:srgbClr val="00B0F0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33" name="Freeform 9"/>
              <p:cNvSpPr>
                <a:spLocks/>
              </p:cNvSpPr>
              <p:nvPr/>
            </p:nvSpPr>
            <p:spPr bwMode="auto">
              <a:xfrm>
                <a:off x="614295" y="3749525"/>
                <a:ext cx="1469701" cy="950569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34" name="Freeform 9"/>
              <p:cNvSpPr>
                <a:spLocks/>
              </p:cNvSpPr>
              <p:nvPr/>
            </p:nvSpPr>
            <p:spPr bwMode="auto">
              <a:xfrm>
                <a:off x="783002" y="3828463"/>
                <a:ext cx="1132287" cy="762181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35" name="Freeform 19"/>
              <p:cNvSpPr>
                <a:spLocks/>
              </p:cNvSpPr>
              <p:nvPr/>
            </p:nvSpPr>
            <p:spPr bwMode="auto">
              <a:xfrm rot="5400000">
                <a:off x="1203312" y="4016830"/>
                <a:ext cx="291667" cy="238515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36" name="Freeform 20"/>
              <p:cNvSpPr>
                <a:spLocks/>
              </p:cNvSpPr>
              <p:nvPr/>
            </p:nvSpPr>
            <p:spPr bwMode="auto">
              <a:xfrm>
                <a:off x="948942" y="4976196"/>
                <a:ext cx="797599" cy="407123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0070C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37" name="Oval 9"/>
              <p:cNvSpPr>
                <a:spLocks noChangeArrowheads="1"/>
              </p:cNvSpPr>
              <p:nvPr/>
            </p:nvSpPr>
            <p:spPr bwMode="auto">
              <a:xfrm>
                <a:off x="717787" y="2371687"/>
                <a:ext cx="1262497" cy="1259044"/>
              </a:xfrm>
              <a:prstGeom prst="ellipse">
                <a:avLst/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38" name="Oval 10"/>
              <p:cNvSpPr>
                <a:spLocks noChangeArrowheads="1"/>
              </p:cNvSpPr>
              <p:nvPr/>
            </p:nvSpPr>
            <p:spPr bwMode="auto">
              <a:xfrm>
                <a:off x="723828" y="2377728"/>
                <a:ext cx="1249552" cy="1246963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39" name="Oval 11"/>
              <p:cNvSpPr>
                <a:spLocks noChangeArrowheads="1"/>
              </p:cNvSpPr>
              <p:nvPr/>
            </p:nvSpPr>
            <p:spPr bwMode="auto">
              <a:xfrm>
                <a:off x="740224" y="2394123"/>
                <a:ext cx="1216760" cy="1214171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800">
                  <a:solidFill>
                    <a:schemeClr val="lt1"/>
                  </a:solidFill>
                </a:endParaRPr>
              </a:p>
            </p:txBody>
          </p:sp>
          <p:sp>
            <p:nvSpPr>
              <p:cNvPr id="140" name="TextBox 139"/>
              <p:cNvSpPr txBox="1"/>
              <p:nvPr/>
            </p:nvSpPr>
            <p:spPr>
              <a:xfrm>
                <a:off x="569330" y="2598976"/>
                <a:ext cx="1559692" cy="8195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000" b="1" dirty="0" err="1">
                    <a:solidFill>
                      <a:srgbClr val="0E5494"/>
                    </a:solidFill>
                    <a:latin typeface="Arial" pitchFamily="34" charset="0"/>
                    <a:cs typeface="Arial" pitchFamily="34" charset="0"/>
                  </a:rPr>
                  <a:t>광역자치</a:t>
                </a:r>
                <a:r>
                  <a:rPr lang="en-US" altLang="ko-KR" sz="1000" b="1" dirty="0">
                    <a:solidFill>
                      <a:srgbClr val="0E5494"/>
                    </a:solidFill>
                    <a:latin typeface="Arial" pitchFamily="34" charset="0"/>
                    <a:cs typeface="Arial" pitchFamily="34" charset="0"/>
                  </a:rPr>
                  <a:t/>
                </a:r>
                <a:br>
                  <a:rPr lang="en-US" altLang="ko-KR" sz="1000" b="1" dirty="0">
                    <a:solidFill>
                      <a:srgbClr val="0E5494"/>
                    </a:solidFill>
                    <a:latin typeface="Arial" pitchFamily="34" charset="0"/>
                    <a:cs typeface="Arial" pitchFamily="34" charset="0"/>
                  </a:rPr>
                </a:br>
                <a:r>
                  <a:rPr lang="ko-KR" altLang="en-US" sz="1000" b="1" dirty="0">
                    <a:solidFill>
                      <a:srgbClr val="0E5494"/>
                    </a:solidFill>
                    <a:latin typeface="Arial" pitchFamily="34" charset="0"/>
                    <a:cs typeface="Arial" pitchFamily="34" charset="0"/>
                  </a:rPr>
                  <a:t>단체</a:t>
                </a:r>
                <a:endParaRPr lang="en-US" altLang="ko-KR" sz="1000" b="1" dirty="0">
                  <a:solidFill>
                    <a:srgbClr val="0E5494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41" name="그룹 151"/>
              <p:cNvGrpSpPr/>
              <p:nvPr/>
            </p:nvGrpSpPr>
            <p:grpSpPr>
              <a:xfrm>
                <a:off x="2004724" y="3454016"/>
                <a:ext cx="407036" cy="407032"/>
                <a:chOff x="4396665" y="2137416"/>
                <a:chExt cx="250239" cy="250239"/>
              </a:xfrm>
            </p:grpSpPr>
            <p:sp>
              <p:nvSpPr>
                <p:cNvPr id="142" name="타원 141"/>
                <p:cNvSpPr/>
                <p:nvPr/>
              </p:nvSpPr>
              <p:spPr>
                <a:xfrm>
                  <a:off x="4396665" y="2137416"/>
                  <a:ext cx="250239" cy="250239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800"/>
                </a:p>
              </p:txBody>
            </p:sp>
            <p:sp>
              <p:nvSpPr>
                <p:cNvPr id="143" name="타원 142"/>
                <p:cNvSpPr/>
                <p:nvPr/>
              </p:nvSpPr>
              <p:spPr>
                <a:xfrm>
                  <a:off x="4420132" y="2273646"/>
                  <a:ext cx="75583" cy="7558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800"/>
                </a:p>
              </p:txBody>
            </p:sp>
          </p:grp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전문인력지원</a:t>
            </a:r>
          </a:p>
        </p:txBody>
      </p:sp>
      <p:sp>
        <p:nvSpPr>
          <p:cNvPr id="38" name="텍스트 개체 틀 3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신청기업 </a:t>
            </a:r>
            <a:r>
              <a:rPr lang="en-US" altLang="ko-KR" dirty="0"/>
              <a:t>&gt; </a:t>
            </a:r>
            <a:r>
              <a:rPr lang="ko-KR" altLang="en-US" dirty="0"/>
              <a:t>사업신청서 </a:t>
            </a:r>
            <a:r>
              <a:rPr lang="en-US" altLang="ko-KR" dirty="0"/>
              <a:t>&gt; </a:t>
            </a:r>
            <a:r>
              <a:rPr lang="ko-KR" altLang="en-US" dirty="0"/>
              <a:t>신청서 제출</a:t>
            </a:r>
          </a:p>
          <a:p>
            <a:r>
              <a:rPr lang="ko-KR" altLang="en-US" dirty="0"/>
              <a:t>전문가 지원을 원하는 </a:t>
            </a:r>
            <a:r>
              <a:rPr lang="en-US" altLang="ko-KR" dirty="0"/>
              <a:t>(</a:t>
            </a:r>
            <a:r>
              <a:rPr lang="ko-KR" altLang="en-US" dirty="0"/>
              <a:t>예비</a:t>
            </a:r>
            <a:r>
              <a:rPr lang="en-US" altLang="ko-KR" dirty="0"/>
              <a:t>)</a:t>
            </a:r>
            <a:r>
              <a:rPr lang="ko-KR" altLang="en-US" dirty="0"/>
              <a:t>사회적 기업은 재정 공모기간 내에 사업 신청서를 제출하여야 하며</a:t>
            </a:r>
            <a:r>
              <a:rPr lang="en-US" altLang="ko-KR" dirty="0"/>
              <a:t>, </a:t>
            </a:r>
            <a:r>
              <a:rPr lang="ko-KR" altLang="en-US" dirty="0"/>
              <a:t>관련 </a:t>
            </a:r>
            <a:r>
              <a:rPr lang="ko-KR" altLang="en-US" dirty="0" smtClean="0"/>
              <a:t>첨부파일은 </a:t>
            </a:r>
            <a:r>
              <a:rPr lang="en-US" altLang="ko-KR" dirty="0"/>
              <a:t>PDF</a:t>
            </a:r>
            <a:r>
              <a:rPr lang="ko-KR" altLang="en-US" dirty="0"/>
              <a:t>만 가능합니다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sp>
        <p:nvSpPr>
          <p:cNvPr id="39" name="내용 개체 틀 38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전문인력지원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grpSp>
        <p:nvGrpSpPr>
          <p:cNvPr id="2" name="그룹 74"/>
          <p:cNvGrpSpPr/>
          <p:nvPr/>
        </p:nvGrpSpPr>
        <p:grpSpPr>
          <a:xfrm>
            <a:off x="1629720" y="1113024"/>
            <a:ext cx="3911842" cy="1306404"/>
            <a:chOff x="1835696" y="1714488"/>
            <a:chExt cx="4919954" cy="1643074"/>
          </a:xfrm>
        </p:grpSpPr>
        <p:grpSp>
          <p:nvGrpSpPr>
            <p:cNvPr id="3" name="그룹 30"/>
            <p:cNvGrpSpPr/>
            <p:nvPr/>
          </p:nvGrpSpPr>
          <p:grpSpPr>
            <a:xfrm>
              <a:off x="1835696" y="1772816"/>
              <a:ext cx="1116031" cy="1525691"/>
              <a:chOff x="573460" y="1954932"/>
              <a:chExt cx="2816224" cy="4138364"/>
            </a:xfrm>
          </p:grpSpPr>
          <p:sp>
            <p:nvSpPr>
              <p:cNvPr id="42" name="Freeform 5"/>
              <p:cNvSpPr>
                <a:spLocks/>
              </p:cNvSpPr>
              <p:nvPr/>
            </p:nvSpPr>
            <p:spPr bwMode="auto">
              <a:xfrm>
                <a:off x="573460" y="1954932"/>
                <a:ext cx="2816224" cy="3593540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57000">
                    <a:srgbClr val="FFE029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43" name="Freeform 9"/>
              <p:cNvSpPr>
                <a:spLocks/>
              </p:cNvSpPr>
              <p:nvPr/>
            </p:nvSpPr>
            <p:spPr bwMode="auto">
              <a:xfrm>
                <a:off x="1008508" y="3929881"/>
                <a:ext cx="1946128" cy="1258712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44" name="Freeform 9"/>
              <p:cNvSpPr>
                <a:spLocks/>
              </p:cNvSpPr>
              <p:nvPr/>
            </p:nvSpPr>
            <p:spPr bwMode="auto">
              <a:xfrm>
                <a:off x="1231904" y="4034408"/>
                <a:ext cx="1499336" cy="1009254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45" name="Freeform 19"/>
              <p:cNvSpPr>
                <a:spLocks/>
              </p:cNvSpPr>
              <p:nvPr/>
            </p:nvSpPr>
            <p:spPr bwMode="auto">
              <a:xfrm rot="5400000">
                <a:off x="1788464" y="4283838"/>
                <a:ext cx="386216" cy="31583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FFBC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46" name="Freeform 20"/>
              <p:cNvSpPr>
                <a:spLocks/>
              </p:cNvSpPr>
              <p:nvPr/>
            </p:nvSpPr>
            <p:spPr bwMode="auto">
              <a:xfrm>
                <a:off x="1451636" y="5554197"/>
                <a:ext cx="1056153" cy="539099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FFBC0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47" name="Oval 9"/>
              <p:cNvSpPr>
                <a:spLocks noChangeArrowheads="1"/>
              </p:cNvSpPr>
              <p:nvPr/>
            </p:nvSpPr>
            <p:spPr bwMode="auto">
              <a:xfrm>
                <a:off x="1145549" y="2105394"/>
                <a:ext cx="1671755" cy="1667184"/>
              </a:xfrm>
              <a:prstGeom prst="ellipse">
                <a:avLst/>
              </a:prstGeom>
              <a:solidFill>
                <a:srgbClr val="FFBC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48" name="Oval 10"/>
              <p:cNvSpPr>
                <a:spLocks noChangeArrowheads="1"/>
              </p:cNvSpPr>
              <p:nvPr/>
            </p:nvSpPr>
            <p:spPr bwMode="auto">
              <a:xfrm>
                <a:off x="1153548" y="2113394"/>
                <a:ext cx="1654614" cy="16511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49" name="Oval 11"/>
              <p:cNvSpPr>
                <a:spLocks noChangeArrowheads="1"/>
              </p:cNvSpPr>
              <p:nvPr/>
            </p:nvSpPr>
            <p:spPr bwMode="auto">
              <a:xfrm>
                <a:off x="1175259" y="2135104"/>
                <a:ext cx="1611192" cy="1607764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800">
                  <a:solidFill>
                    <a:schemeClr val="lt1"/>
                  </a:solidFill>
                </a:endParaRPr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770105" y="2425142"/>
                <a:ext cx="2423798" cy="7874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900" b="1" dirty="0">
                    <a:solidFill>
                      <a:srgbClr val="FFBC00"/>
                    </a:solidFill>
                    <a:latin typeface="Arial" pitchFamily="34" charset="0"/>
                    <a:cs typeface="Arial" pitchFamily="34" charset="0"/>
                  </a:rPr>
                  <a:t>신청기업</a:t>
                </a:r>
                <a:endParaRPr lang="en-US" altLang="ko-KR" sz="900" b="1" dirty="0">
                  <a:solidFill>
                    <a:srgbClr val="FFBC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4" name="그룹 56"/>
            <p:cNvGrpSpPr/>
            <p:nvPr/>
          </p:nvGrpSpPr>
          <p:grpSpPr>
            <a:xfrm>
              <a:off x="3116467" y="1714488"/>
              <a:ext cx="1955599" cy="1643074"/>
              <a:chOff x="1928794" y="1714488"/>
              <a:chExt cx="1955599" cy="1643074"/>
            </a:xfrm>
          </p:grpSpPr>
          <p:sp>
            <p:nvSpPr>
              <p:cNvPr id="52" name="Freeform 19"/>
              <p:cNvSpPr>
                <a:spLocks/>
              </p:cNvSpPr>
              <p:nvPr/>
            </p:nvSpPr>
            <p:spPr bwMode="auto">
              <a:xfrm>
                <a:off x="1928794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3" name="Freeform 20"/>
              <p:cNvSpPr>
                <a:spLocks/>
              </p:cNvSpPr>
              <p:nvPr/>
            </p:nvSpPr>
            <p:spPr bwMode="auto">
              <a:xfrm>
                <a:off x="1966516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4" name="Freeform 21"/>
              <p:cNvSpPr>
                <a:spLocks/>
              </p:cNvSpPr>
              <p:nvPr/>
            </p:nvSpPr>
            <p:spPr bwMode="auto">
              <a:xfrm>
                <a:off x="2844053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5" name="Freeform 23"/>
              <p:cNvSpPr>
                <a:spLocks/>
              </p:cNvSpPr>
              <p:nvPr/>
            </p:nvSpPr>
            <p:spPr bwMode="auto">
              <a:xfrm>
                <a:off x="1982862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70C0">
                      <a:alpha val="50000"/>
                    </a:srgbClr>
                  </a:gs>
                  <a:gs pos="0">
                    <a:srgbClr val="00B0F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6" name="Freeform 25"/>
              <p:cNvSpPr>
                <a:spLocks/>
              </p:cNvSpPr>
              <p:nvPr/>
            </p:nvSpPr>
            <p:spPr bwMode="auto">
              <a:xfrm>
                <a:off x="2366571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7" name="타원 56"/>
              <p:cNvSpPr/>
              <p:nvPr/>
            </p:nvSpPr>
            <p:spPr>
              <a:xfrm rot="2248181">
                <a:off x="2798004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2278193" y="2383148"/>
                <a:ext cx="1293675" cy="3483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  <a:cs typeface="Arial" pitchFamily="34" charset="0"/>
                  </a:rPr>
                  <a:t>사업신청서</a:t>
                </a:r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+mn-ea"/>
                  <a:cs typeface="Arial" pitchFamily="34" charset="0"/>
                </a:endParaRPr>
              </a:p>
            </p:txBody>
          </p:sp>
          <p:grpSp>
            <p:nvGrpSpPr>
              <p:cNvPr id="6" name="그룹 58"/>
              <p:cNvGrpSpPr/>
              <p:nvPr/>
            </p:nvGrpSpPr>
            <p:grpSpPr>
              <a:xfrm rot="16200000">
                <a:off x="1985686" y="1946559"/>
                <a:ext cx="220931" cy="215035"/>
                <a:chOff x="4658414" y="2642922"/>
                <a:chExt cx="319782" cy="319782"/>
              </a:xfrm>
            </p:grpSpPr>
            <p:sp>
              <p:nvSpPr>
                <p:cNvPr id="61" name="타원 60"/>
                <p:cNvSpPr/>
                <p:nvPr/>
              </p:nvSpPr>
              <p:spPr>
                <a:xfrm>
                  <a:off x="4658414" y="2642922"/>
                  <a:ext cx="319782" cy="319782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  <p:sp>
              <p:nvSpPr>
                <p:cNvPr id="62" name="타원 61"/>
                <p:cNvSpPr/>
                <p:nvPr/>
              </p:nvSpPr>
              <p:spPr>
                <a:xfrm>
                  <a:off x="4688403" y="2817011"/>
                  <a:ext cx="96588" cy="96588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</p:grpSp>
          <p:sp>
            <p:nvSpPr>
              <p:cNvPr id="60" name="Freeform 5"/>
              <p:cNvSpPr>
                <a:spLocks/>
              </p:cNvSpPr>
              <p:nvPr/>
            </p:nvSpPr>
            <p:spPr bwMode="auto">
              <a:xfrm rot="15743835">
                <a:off x="2846886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7" name="그룹 69"/>
            <p:cNvGrpSpPr/>
            <p:nvPr/>
          </p:nvGrpSpPr>
          <p:grpSpPr>
            <a:xfrm>
              <a:off x="5220072" y="1772816"/>
              <a:ext cx="1535578" cy="1563134"/>
              <a:chOff x="3804211" y="2060848"/>
              <a:chExt cx="1535578" cy="1563134"/>
            </a:xfrm>
          </p:grpSpPr>
          <p:grpSp>
            <p:nvGrpSpPr>
              <p:cNvPr id="8" name="그룹 70"/>
              <p:cNvGrpSpPr/>
              <p:nvPr/>
            </p:nvGrpSpPr>
            <p:grpSpPr>
              <a:xfrm>
                <a:off x="3804211" y="2060848"/>
                <a:ext cx="1535578" cy="1563134"/>
                <a:chOff x="2915816" y="1628800"/>
                <a:chExt cx="965491" cy="982822"/>
              </a:xfrm>
            </p:grpSpPr>
            <p:sp>
              <p:nvSpPr>
                <p:cNvPr id="67" name="타원 66"/>
                <p:cNvSpPr/>
                <p:nvPr/>
              </p:nvSpPr>
              <p:spPr>
                <a:xfrm>
                  <a:off x="2924936" y="1628800"/>
                  <a:ext cx="956371" cy="956370"/>
                </a:xfrm>
                <a:prstGeom prst="ellipse">
                  <a:avLst/>
                </a:prstGeom>
                <a:gradFill>
                  <a:gsLst>
                    <a:gs pos="36000">
                      <a:srgbClr val="C1C6BE"/>
                    </a:gs>
                    <a:gs pos="49000">
                      <a:srgbClr val="F5F6F4"/>
                    </a:gs>
                    <a:gs pos="49000">
                      <a:srgbClr val="C1C6BE"/>
                    </a:gs>
                  </a:gsLst>
                  <a:lin ang="2700000" scaled="1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68" name="타원 67"/>
                <p:cNvSpPr/>
                <p:nvPr/>
              </p:nvSpPr>
              <p:spPr>
                <a:xfrm rot="10800000">
                  <a:off x="2929990" y="1656940"/>
                  <a:ext cx="946265" cy="954682"/>
                </a:xfrm>
                <a:prstGeom prst="ellipse">
                  <a:avLst/>
                </a:prstGeom>
                <a:gradFill flip="none" rotWithShape="1">
                  <a:gsLst>
                    <a:gs pos="78000">
                      <a:schemeClr val="bg1">
                        <a:alpha val="0"/>
                      </a:schemeClr>
                    </a:gs>
                    <a:gs pos="10000">
                      <a:schemeClr val="bg1">
                        <a:alpha val="32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9" name="타원 68"/>
                <p:cNvSpPr/>
                <p:nvPr/>
              </p:nvSpPr>
              <p:spPr>
                <a:xfrm>
                  <a:off x="2984710" y="1691924"/>
                  <a:ext cx="836824" cy="836824"/>
                </a:xfrm>
                <a:prstGeom prst="ellipse">
                  <a:avLst/>
                </a:prstGeom>
                <a:solidFill>
                  <a:srgbClr val="96D200"/>
                </a:solidFill>
                <a:ln w="63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70" name="자유형 69"/>
                <p:cNvSpPr/>
                <p:nvPr/>
              </p:nvSpPr>
              <p:spPr>
                <a:xfrm>
                  <a:off x="2984710" y="1692941"/>
                  <a:ext cx="765270" cy="787541"/>
                </a:xfrm>
                <a:custGeom>
                  <a:avLst/>
                  <a:gdLst>
                    <a:gd name="connsiteX0" fmla="*/ 0 w 1008112"/>
                    <a:gd name="connsiteY0" fmla="*/ 504056 h 1008112"/>
                    <a:gd name="connsiteX1" fmla="*/ 147635 w 1008112"/>
                    <a:gd name="connsiteY1" fmla="*/ 147635 h 1008112"/>
                    <a:gd name="connsiteX2" fmla="*/ 504057 w 1008112"/>
                    <a:gd name="connsiteY2" fmla="*/ 1 h 1008112"/>
                    <a:gd name="connsiteX3" fmla="*/ 860478 w 1008112"/>
                    <a:gd name="connsiteY3" fmla="*/ 147636 h 1008112"/>
                    <a:gd name="connsiteX4" fmla="*/ 1008112 w 1008112"/>
                    <a:gd name="connsiteY4" fmla="*/ 504058 h 1008112"/>
                    <a:gd name="connsiteX5" fmla="*/ 860477 w 1008112"/>
                    <a:gd name="connsiteY5" fmla="*/ 860480 h 1008112"/>
                    <a:gd name="connsiteX6" fmla="*/ 504055 w 1008112"/>
                    <a:gd name="connsiteY6" fmla="*/ 1008114 h 1008112"/>
                    <a:gd name="connsiteX7" fmla="*/ 147634 w 1008112"/>
                    <a:gd name="connsiteY7" fmla="*/ 860479 h 1008112"/>
                    <a:gd name="connsiteX8" fmla="*/ 0 w 1008112"/>
                    <a:gd name="connsiteY8" fmla="*/ 504057 h 1008112"/>
                    <a:gd name="connsiteX9" fmla="*/ 0 w 1008112"/>
                    <a:gd name="connsiteY9" fmla="*/ 504056 h 1008112"/>
                    <a:gd name="connsiteX0" fmla="*/ 0 w 920484"/>
                    <a:gd name="connsiteY0" fmla="*/ 504055 h 1008114"/>
                    <a:gd name="connsiteX1" fmla="*/ 147635 w 920484"/>
                    <a:gd name="connsiteY1" fmla="*/ 147634 h 1008114"/>
                    <a:gd name="connsiteX2" fmla="*/ 504057 w 920484"/>
                    <a:gd name="connsiteY2" fmla="*/ 0 h 1008114"/>
                    <a:gd name="connsiteX3" fmla="*/ 860478 w 920484"/>
                    <a:gd name="connsiteY3" fmla="*/ 147635 h 1008114"/>
                    <a:gd name="connsiteX4" fmla="*/ 864096 w 920484"/>
                    <a:gd name="connsiteY4" fmla="*/ 504055 h 1008114"/>
                    <a:gd name="connsiteX5" fmla="*/ 860477 w 920484"/>
                    <a:gd name="connsiteY5" fmla="*/ 860479 h 1008114"/>
                    <a:gd name="connsiteX6" fmla="*/ 504055 w 920484"/>
                    <a:gd name="connsiteY6" fmla="*/ 1008113 h 1008114"/>
                    <a:gd name="connsiteX7" fmla="*/ 147634 w 920484"/>
                    <a:gd name="connsiteY7" fmla="*/ 860478 h 1008114"/>
                    <a:gd name="connsiteX8" fmla="*/ 0 w 920484"/>
                    <a:gd name="connsiteY8" fmla="*/ 504056 h 1008114"/>
                    <a:gd name="connsiteX9" fmla="*/ 0 w 920484"/>
                    <a:gd name="connsiteY9" fmla="*/ 504055 h 1008114"/>
                    <a:gd name="connsiteX0" fmla="*/ 0 w 923500"/>
                    <a:gd name="connsiteY0" fmla="*/ 504055 h 1043514"/>
                    <a:gd name="connsiteX1" fmla="*/ 147635 w 923500"/>
                    <a:gd name="connsiteY1" fmla="*/ 147634 h 1043514"/>
                    <a:gd name="connsiteX2" fmla="*/ 504057 w 923500"/>
                    <a:gd name="connsiteY2" fmla="*/ 0 h 1043514"/>
                    <a:gd name="connsiteX3" fmla="*/ 860478 w 923500"/>
                    <a:gd name="connsiteY3" fmla="*/ 147635 h 1043514"/>
                    <a:gd name="connsiteX4" fmla="*/ 864096 w 923500"/>
                    <a:gd name="connsiteY4" fmla="*/ 504055 h 1043514"/>
                    <a:gd name="connsiteX5" fmla="*/ 504056 w 923500"/>
                    <a:gd name="connsiteY5" fmla="*/ 648070 h 1043514"/>
                    <a:gd name="connsiteX6" fmla="*/ 504055 w 923500"/>
                    <a:gd name="connsiteY6" fmla="*/ 1008113 h 1043514"/>
                    <a:gd name="connsiteX7" fmla="*/ 147634 w 923500"/>
                    <a:gd name="connsiteY7" fmla="*/ 860478 h 1043514"/>
                    <a:gd name="connsiteX8" fmla="*/ 0 w 923500"/>
                    <a:gd name="connsiteY8" fmla="*/ 504056 h 1043514"/>
                    <a:gd name="connsiteX9" fmla="*/ 0 w 923500"/>
                    <a:gd name="connsiteY9" fmla="*/ 504055 h 1043514"/>
                    <a:gd name="connsiteX0" fmla="*/ 0 w 923500"/>
                    <a:gd name="connsiteY0" fmla="*/ 504055 h 971503"/>
                    <a:gd name="connsiteX1" fmla="*/ 147635 w 923500"/>
                    <a:gd name="connsiteY1" fmla="*/ 147634 h 971503"/>
                    <a:gd name="connsiteX2" fmla="*/ 504057 w 923500"/>
                    <a:gd name="connsiteY2" fmla="*/ 0 h 971503"/>
                    <a:gd name="connsiteX3" fmla="*/ 860478 w 923500"/>
                    <a:gd name="connsiteY3" fmla="*/ 147635 h 971503"/>
                    <a:gd name="connsiteX4" fmla="*/ 864096 w 923500"/>
                    <a:gd name="connsiteY4" fmla="*/ 504055 h 971503"/>
                    <a:gd name="connsiteX5" fmla="*/ 504056 w 923500"/>
                    <a:gd name="connsiteY5" fmla="*/ 648070 h 971503"/>
                    <a:gd name="connsiteX6" fmla="*/ 432048 w 923500"/>
                    <a:gd name="connsiteY6" fmla="*/ 936102 h 971503"/>
                    <a:gd name="connsiteX7" fmla="*/ 147634 w 923500"/>
                    <a:gd name="connsiteY7" fmla="*/ 860478 h 971503"/>
                    <a:gd name="connsiteX8" fmla="*/ 0 w 923500"/>
                    <a:gd name="connsiteY8" fmla="*/ 504056 h 971503"/>
                    <a:gd name="connsiteX9" fmla="*/ 0 w 923500"/>
                    <a:gd name="connsiteY9" fmla="*/ 504055 h 971503"/>
                    <a:gd name="connsiteX0" fmla="*/ 0 w 923500"/>
                    <a:gd name="connsiteY0" fmla="*/ 504055 h 957219"/>
                    <a:gd name="connsiteX1" fmla="*/ 147635 w 923500"/>
                    <a:gd name="connsiteY1" fmla="*/ 147634 h 957219"/>
                    <a:gd name="connsiteX2" fmla="*/ 504057 w 923500"/>
                    <a:gd name="connsiteY2" fmla="*/ 0 h 957219"/>
                    <a:gd name="connsiteX3" fmla="*/ 860478 w 923500"/>
                    <a:gd name="connsiteY3" fmla="*/ 147635 h 957219"/>
                    <a:gd name="connsiteX4" fmla="*/ 864096 w 923500"/>
                    <a:gd name="connsiteY4" fmla="*/ 504055 h 957219"/>
                    <a:gd name="connsiteX5" fmla="*/ 504056 w 923500"/>
                    <a:gd name="connsiteY5" fmla="*/ 648070 h 957219"/>
                    <a:gd name="connsiteX6" fmla="*/ 360040 w 923500"/>
                    <a:gd name="connsiteY6" fmla="*/ 921818 h 957219"/>
                    <a:gd name="connsiteX7" fmla="*/ 147634 w 923500"/>
                    <a:gd name="connsiteY7" fmla="*/ 860478 h 957219"/>
                    <a:gd name="connsiteX8" fmla="*/ 0 w 923500"/>
                    <a:gd name="connsiteY8" fmla="*/ 504056 h 957219"/>
                    <a:gd name="connsiteX9" fmla="*/ 0 w 923500"/>
                    <a:gd name="connsiteY9" fmla="*/ 504055 h 957219"/>
                    <a:gd name="connsiteX0" fmla="*/ 0 w 923500"/>
                    <a:gd name="connsiteY0" fmla="*/ 504055 h 957219"/>
                    <a:gd name="connsiteX1" fmla="*/ 147635 w 923500"/>
                    <a:gd name="connsiteY1" fmla="*/ 147634 h 957219"/>
                    <a:gd name="connsiteX2" fmla="*/ 504057 w 923500"/>
                    <a:gd name="connsiteY2" fmla="*/ 0 h 957219"/>
                    <a:gd name="connsiteX3" fmla="*/ 860478 w 923500"/>
                    <a:gd name="connsiteY3" fmla="*/ 147635 h 957219"/>
                    <a:gd name="connsiteX4" fmla="*/ 864096 w 923500"/>
                    <a:gd name="connsiteY4" fmla="*/ 504055 h 957219"/>
                    <a:gd name="connsiteX5" fmla="*/ 504056 w 923500"/>
                    <a:gd name="connsiteY5" fmla="*/ 648070 h 957219"/>
                    <a:gd name="connsiteX6" fmla="*/ 360040 w 923500"/>
                    <a:gd name="connsiteY6" fmla="*/ 921818 h 957219"/>
                    <a:gd name="connsiteX7" fmla="*/ 147634 w 923500"/>
                    <a:gd name="connsiteY7" fmla="*/ 860478 h 957219"/>
                    <a:gd name="connsiteX8" fmla="*/ 0 w 923500"/>
                    <a:gd name="connsiteY8" fmla="*/ 504056 h 957219"/>
                    <a:gd name="connsiteX9" fmla="*/ 0 w 923500"/>
                    <a:gd name="connsiteY9" fmla="*/ 504055 h 957219"/>
                    <a:gd name="connsiteX0" fmla="*/ 0 w 923500"/>
                    <a:gd name="connsiteY0" fmla="*/ 504055 h 956033"/>
                    <a:gd name="connsiteX1" fmla="*/ 147635 w 923500"/>
                    <a:gd name="connsiteY1" fmla="*/ 147634 h 956033"/>
                    <a:gd name="connsiteX2" fmla="*/ 504057 w 923500"/>
                    <a:gd name="connsiteY2" fmla="*/ 0 h 956033"/>
                    <a:gd name="connsiteX3" fmla="*/ 860478 w 923500"/>
                    <a:gd name="connsiteY3" fmla="*/ 147635 h 956033"/>
                    <a:gd name="connsiteX4" fmla="*/ 864096 w 923500"/>
                    <a:gd name="connsiteY4" fmla="*/ 504055 h 956033"/>
                    <a:gd name="connsiteX5" fmla="*/ 504056 w 923500"/>
                    <a:gd name="connsiteY5" fmla="*/ 648070 h 956033"/>
                    <a:gd name="connsiteX6" fmla="*/ 360040 w 923500"/>
                    <a:gd name="connsiteY6" fmla="*/ 921818 h 956033"/>
                    <a:gd name="connsiteX7" fmla="*/ 150437 w 923500"/>
                    <a:gd name="connsiteY7" fmla="*/ 853359 h 956033"/>
                    <a:gd name="connsiteX8" fmla="*/ 0 w 923500"/>
                    <a:gd name="connsiteY8" fmla="*/ 504056 h 956033"/>
                    <a:gd name="connsiteX9" fmla="*/ 0 w 923500"/>
                    <a:gd name="connsiteY9" fmla="*/ 504055 h 956033"/>
                    <a:gd name="connsiteX0" fmla="*/ 0 w 923500"/>
                    <a:gd name="connsiteY0" fmla="*/ 504055 h 948344"/>
                    <a:gd name="connsiteX1" fmla="*/ 147635 w 923500"/>
                    <a:gd name="connsiteY1" fmla="*/ 147634 h 948344"/>
                    <a:gd name="connsiteX2" fmla="*/ 504057 w 923500"/>
                    <a:gd name="connsiteY2" fmla="*/ 0 h 948344"/>
                    <a:gd name="connsiteX3" fmla="*/ 860478 w 923500"/>
                    <a:gd name="connsiteY3" fmla="*/ 147635 h 948344"/>
                    <a:gd name="connsiteX4" fmla="*/ 864096 w 923500"/>
                    <a:gd name="connsiteY4" fmla="*/ 504055 h 948344"/>
                    <a:gd name="connsiteX5" fmla="*/ 504056 w 923500"/>
                    <a:gd name="connsiteY5" fmla="*/ 648070 h 948344"/>
                    <a:gd name="connsiteX6" fmla="*/ 346844 w 923500"/>
                    <a:gd name="connsiteY6" fmla="*/ 914129 h 948344"/>
                    <a:gd name="connsiteX7" fmla="*/ 150437 w 923500"/>
                    <a:gd name="connsiteY7" fmla="*/ 853359 h 948344"/>
                    <a:gd name="connsiteX8" fmla="*/ 0 w 923500"/>
                    <a:gd name="connsiteY8" fmla="*/ 504056 h 948344"/>
                    <a:gd name="connsiteX9" fmla="*/ 0 w 923500"/>
                    <a:gd name="connsiteY9" fmla="*/ 504055 h 948344"/>
                    <a:gd name="connsiteX0" fmla="*/ 0 w 921912"/>
                    <a:gd name="connsiteY0" fmla="*/ 504452 h 948741"/>
                    <a:gd name="connsiteX1" fmla="*/ 147635 w 921912"/>
                    <a:gd name="connsiteY1" fmla="*/ 148031 h 948741"/>
                    <a:gd name="connsiteX2" fmla="*/ 504057 w 921912"/>
                    <a:gd name="connsiteY2" fmla="*/ 397 h 948741"/>
                    <a:gd name="connsiteX3" fmla="*/ 850953 w 921912"/>
                    <a:gd name="connsiteY3" fmla="*/ 150413 h 948741"/>
                    <a:gd name="connsiteX4" fmla="*/ 864096 w 921912"/>
                    <a:gd name="connsiteY4" fmla="*/ 504452 h 948741"/>
                    <a:gd name="connsiteX5" fmla="*/ 504056 w 921912"/>
                    <a:gd name="connsiteY5" fmla="*/ 648467 h 948741"/>
                    <a:gd name="connsiteX6" fmla="*/ 346844 w 921912"/>
                    <a:gd name="connsiteY6" fmla="*/ 914526 h 948741"/>
                    <a:gd name="connsiteX7" fmla="*/ 150437 w 921912"/>
                    <a:gd name="connsiteY7" fmla="*/ 853756 h 948741"/>
                    <a:gd name="connsiteX8" fmla="*/ 0 w 921912"/>
                    <a:gd name="connsiteY8" fmla="*/ 504453 h 948741"/>
                    <a:gd name="connsiteX9" fmla="*/ 0 w 921912"/>
                    <a:gd name="connsiteY9" fmla="*/ 504452 h 94874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921912" h="948741">
                      <a:moveTo>
                        <a:pt x="0" y="504452"/>
                      </a:moveTo>
                      <a:cubicBezTo>
                        <a:pt x="0" y="370768"/>
                        <a:pt x="53106" y="242559"/>
                        <a:pt x="147635" y="148031"/>
                      </a:cubicBezTo>
                      <a:cubicBezTo>
                        <a:pt x="242164" y="53502"/>
                        <a:pt x="386837" y="0"/>
                        <a:pt x="504057" y="397"/>
                      </a:cubicBezTo>
                      <a:cubicBezTo>
                        <a:pt x="621277" y="794"/>
                        <a:pt x="790947" y="66404"/>
                        <a:pt x="850953" y="150413"/>
                      </a:cubicBezTo>
                      <a:cubicBezTo>
                        <a:pt x="910959" y="234422"/>
                        <a:pt x="921912" y="421443"/>
                        <a:pt x="864096" y="504452"/>
                      </a:cubicBezTo>
                      <a:cubicBezTo>
                        <a:pt x="806280" y="587461"/>
                        <a:pt x="590265" y="580121"/>
                        <a:pt x="504056" y="648467"/>
                      </a:cubicBezTo>
                      <a:cubicBezTo>
                        <a:pt x="417847" y="716813"/>
                        <a:pt x="405780" y="880311"/>
                        <a:pt x="346844" y="914526"/>
                      </a:cubicBezTo>
                      <a:cubicBezTo>
                        <a:pt x="287908" y="948741"/>
                        <a:pt x="210444" y="923383"/>
                        <a:pt x="150437" y="853756"/>
                      </a:cubicBezTo>
                      <a:cubicBezTo>
                        <a:pt x="89041" y="806156"/>
                        <a:pt x="0" y="638137"/>
                        <a:pt x="0" y="504453"/>
                      </a:cubicBezTo>
                      <a:lnTo>
                        <a:pt x="0" y="504452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719E00"/>
                    </a:gs>
                    <a:gs pos="100000">
                      <a:srgbClr val="96D2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71" name="Freeform 5"/>
                <p:cNvSpPr>
                  <a:spLocks/>
                </p:cNvSpPr>
                <p:nvPr/>
              </p:nvSpPr>
              <p:spPr bwMode="auto">
                <a:xfrm>
                  <a:off x="2982053" y="2092303"/>
                  <a:ext cx="839480" cy="434891"/>
                </a:xfrm>
                <a:custGeom>
                  <a:avLst/>
                  <a:gdLst/>
                  <a:ahLst/>
                  <a:cxnLst>
                    <a:cxn ang="0">
                      <a:pos x="3372" y="72"/>
                    </a:cxn>
                    <a:cxn ang="0">
                      <a:pos x="3294" y="276"/>
                    </a:cxn>
                    <a:cxn ang="0">
                      <a:pos x="3194" y="468"/>
                    </a:cxn>
                    <a:cxn ang="0">
                      <a:pos x="3072" y="644"/>
                    </a:cxn>
                    <a:cxn ang="0">
                      <a:pos x="2932" y="804"/>
                    </a:cxn>
                    <a:cxn ang="0">
                      <a:pos x="2774" y="946"/>
                    </a:cxn>
                    <a:cxn ang="0">
                      <a:pos x="2598" y="1068"/>
                    </a:cxn>
                    <a:cxn ang="0">
                      <a:pos x="2410" y="1168"/>
                    </a:cxn>
                    <a:cxn ang="0">
                      <a:pos x="2208" y="1244"/>
                    </a:cxn>
                    <a:cxn ang="0">
                      <a:pos x="1996" y="1294"/>
                    </a:cxn>
                    <a:cxn ang="0">
                      <a:pos x="1774" y="1318"/>
                    </a:cxn>
                    <a:cxn ang="0">
                      <a:pos x="1624" y="1318"/>
                    </a:cxn>
                    <a:cxn ang="0">
                      <a:pos x="1402" y="1294"/>
                    </a:cxn>
                    <a:cxn ang="0">
                      <a:pos x="1190" y="1244"/>
                    </a:cxn>
                    <a:cxn ang="0">
                      <a:pos x="988" y="1168"/>
                    </a:cxn>
                    <a:cxn ang="0">
                      <a:pos x="800" y="1068"/>
                    </a:cxn>
                    <a:cxn ang="0">
                      <a:pos x="624" y="946"/>
                    </a:cxn>
                    <a:cxn ang="0">
                      <a:pos x="466" y="804"/>
                    </a:cxn>
                    <a:cxn ang="0">
                      <a:pos x="324" y="644"/>
                    </a:cxn>
                    <a:cxn ang="0">
                      <a:pos x="204" y="468"/>
                    </a:cxn>
                    <a:cxn ang="0">
                      <a:pos x="104" y="276"/>
                    </a:cxn>
                    <a:cxn ang="0">
                      <a:pos x="26" y="72"/>
                    </a:cxn>
                    <a:cxn ang="0">
                      <a:pos x="6" y="0"/>
                    </a:cxn>
                    <a:cxn ang="0">
                      <a:pos x="0" y="130"/>
                    </a:cxn>
                    <a:cxn ang="0">
                      <a:pos x="10" y="306"/>
                    </a:cxn>
                    <a:cxn ang="0">
                      <a:pos x="54" y="562"/>
                    </a:cxn>
                    <a:cxn ang="0">
                      <a:pos x="134" y="802"/>
                    </a:cxn>
                    <a:cxn ang="0">
                      <a:pos x="246" y="1026"/>
                    </a:cxn>
                    <a:cxn ang="0">
                      <a:pos x="388" y="1228"/>
                    </a:cxn>
                    <a:cxn ang="0">
                      <a:pos x="556" y="1408"/>
                    </a:cxn>
                    <a:cxn ang="0">
                      <a:pos x="750" y="1562"/>
                    </a:cxn>
                    <a:cxn ang="0">
                      <a:pos x="962" y="1688"/>
                    </a:cxn>
                    <a:cxn ang="0">
                      <a:pos x="1194" y="1780"/>
                    </a:cxn>
                    <a:cxn ang="0">
                      <a:pos x="1440" y="1838"/>
                    </a:cxn>
                    <a:cxn ang="0">
                      <a:pos x="1698" y="1858"/>
                    </a:cxn>
                    <a:cxn ang="0">
                      <a:pos x="1872" y="1850"/>
                    </a:cxn>
                    <a:cxn ang="0">
                      <a:pos x="2124" y="1804"/>
                    </a:cxn>
                    <a:cxn ang="0">
                      <a:pos x="2360" y="1722"/>
                    </a:cxn>
                    <a:cxn ang="0">
                      <a:pos x="2580" y="1608"/>
                    </a:cxn>
                    <a:cxn ang="0">
                      <a:pos x="2778" y="1464"/>
                    </a:cxn>
                    <a:cxn ang="0">
                      <a:pos x="2956" y="1292"/>
                    </a:cxn>
                    <a:cxn ang="0">
                      <a:pos x="3106" y="1096"/>
                    </a:cxn>
                    <a:cxn ang="0">
                      <a:pos x="3230" y="878"/>
                    </a:cxn>
                    <a:cxn ang="0">
                      <a:pos x="3320" y="644"/>
                    </a:cxn>
                    <a:cxn ang="0">
                      <a:pos x="3378" y="392"/>
                    </a:cxn>
                    <a:cxn ang="0">
                      <a:pos x="3396" y="130"/>
                    </a:cxn>
                    <a:cxn ang="0">
                      <a:pos x="3392" y="0"/>
                    </a:cxn>
                    <a:cxn ang="0">
                      <a:pos x="3392" y="2"/>
                    </a:cxn>
                  </a:cxnLst>
                  <a:rect l="0" t="0" r="r" b="b"/>
                  <a:pathLst>
                    <a:path w="3396" h="1858">
                      <a:moveTo>
                        <a:pt x="3392" y="2"/>
                      </a:moveTo>
                      <a:lnTo>
                        <a:pt x="3392" y="2"/>
                      </a:lnTo>
                      <a:lnTo>
                        <a:pt x="3372" y="72"/>
                      </a:lnTo>
                      <a:lnTo>
                        <a:pt x="3348" y="142"/>
                      </a:lnTo>
                      <a:lnTo>
                        <a:pt x="3322" y="210"/>
                      </a:lnTo>
                      <a:lnTo>
                        <a:pt x="3294" y="276"/>
                      </a:lnTo>
                      <a:lnTo>
                        <a:pt x="3264" y="342"/>
                      </a:lnTo>
                      <a:lnTo>
                        <a:pt x="3230" y="406"/>
                      </a:lnTo>
                      <a:lnTo>
                        <a:pt x="3194" y="468"/>
                      </a:lnTo>
                      <a:lnTo>
                        <a:pt x="3156" y="528"/>
                      </a:lnTo>
                      <a:lnTo>
                        <a:pt x="3116" y="588"/>
                      </a:lnTo>
                      <a:lnTo>
                        <a:pt x="3072" y="644"/>
                      </a:lnTo>
                      <a:lnTo>
                        <a:pt x="3028" y="700"/>
                      </a:lnTo>
                      <a:lnTo>
                        <a:pt x="2980" y="752"/>
                      </a:lnTo>
                      <a:lnTo>
                        <a:pt x="2932" y="804"/>
                      </a:lnTo>
                      <a:lnTo>
                        <a:pt x="2880" y="854"/>
                      </a:lnTo>
                      <a:lnTo>
                        <a:pt x="2828" y="900"/>
                      </a:lnTo>
                      <a:lnTo>
                        <a:pt x="2774" y="946"/>
                      </a:lnTo>
                      <a:lnTo>
                        <a:pt x="2716" y="988"/>
                      </a:lnTo>
                      <a:lnTo>
                        <a:pt x="2658" y="1030"/>
                      </a:lnTo>
                      <a:lnTo>
                        <a:pt x="2598" y="1068"/>
                      </a:lnTo>
                      <a:lnTo>
                        <a:pt x="2536" y="1102"/>
                      </a:lnTo>
                      <a:lnTo>
                        <a:pt x="2474" y="1136"/>
                      </a:lnTo>
                      <a:lnTo>
                        <a:pt x="2410" y="1168"/>
                      </a:lnTo>
                      <a:lnTo>
                        <a:pt x="2344" y="1196"/>
                      </a:lnTo>
                      <a:lnTo>
                        <a:pt x="2276" y="1220"/>
                      </a:lnTo>
                      <a:lnTo>
                        <a:pt x="2208" y="1244"/>
                      </a:lnTo>
                      <a:lnTo>
                        <a:pt x="2138" y="1264"/>
                      </a:lnTo>
                      <a:lnTo>
                        <a:pt x="2068" y="1280"/>
                      </a:lnTo>
                      <a:lnTo>
                        <a:pt x="1996" y="1294"/>
                      </a:lnTo>
                      <a:lnTo>
                        <a:pt x="1922" y="1306"/>
                      </a:lnTo>
                      <a:lnTo>
                        <a:pt x="1848" y="1314"/>
                      </a:lnTo>
                      <a:lnTo>
                        <a:pt x="1774" y="1318"/>
                      </a:lnTo>
                      <a:lnTo>
                        <a:pt x="1698" y="1320"/>
                      </a:lnTo>
                      <a:lnTo>
                        <a:pt x="1698" y="1320"/>
                      </a:lnTo>
                      <a:lnTo>
                        <a:pt x="1624" y="1318"/>
                      </a:lnTo>
                      <a:lnTo>
                        <a:pt x="1548" y="1314"/>
                      </a:lnTo>
                      <a:lnTo>
                        <a:pt x="1474" y="1306"/>
                      </a:lnTo>
                      <a:lnTo>
                        <a:pt x="1402" y="1294"/>
                      </a:lnTo>
                      <a:lnTo>
                        <a:pt x="1330" y="1280"/>
                      </a:lnTo>
                      <a:lnTo>
                        <a:pt x="1260" y="1264"/>
                      </a:lnTo>
                      <a:lnTo>
                        <a:pt x="1190" y="1244"/>
                      </a:lnTo>
                      <a:lnTo>
                        <a:pt x="1122" y="1220"/>
                      </a:lnTo>
                      <a:lnTo>
                        <a:pt x="1054" y="1196"/>
                      </a:lnTo>
                      <a:lnTo>
                        <a:pt x="988" y="1168"/>
                      </a:lnTo>
                      <a:lnTo>
                        <a:pt x="924" y="1136"/>
                      </a:lnTo>
                      <a:lnTo>
                        <a:pt x="860" y="1102"/>
                      </a:lnTo>
                      <a:lnTo>
                        <a:pt x="800" y="1068"/>
                      </a:lnTo>
                      <a:lnTo>
                        <a:pt x="740" y="1030"/>
                      </a:lnTo>
                      <a:lnTo>
                        <a:pt x="680" y="988"/>
                      </a:lnTo>
                      <a:lnTo>
                        <a:pt x="624" y="946"/>
                      </a:lnTo>
                      <a:lnTo>
                        <a:pt x="570" y="900"/>
                      </a:lnTo>
                      <a:lnTo>
                        <a:pt x="516" y="854"/>
                      </a:lnTo>
                      <a:lnTo>
                        <a:pt x="466" y="804"/>
                      </a:lnTo>
                      <a:lnTo>
                        <a:pt x="416" y="752"/>
                      </a:lnTo>
                      <a:lnTo>
                        <a:pt x="370" y="700"/>
                      </a:lnTo>
                      <a:lnTo>
                        <a:pt x="324" y="644"/>
                      </a:lnTo>
                      <a:lnTo>
                        <a:pt x="282" y="588"/>
                      </a:lnTo>
                      <a:lnTo>
                        <a:pt x="242" y="528"/>
                      </a:lnTo>
                      <a:lnTo>
                        <a:pt x="204" y="468"/>
                      </a:lnTo>
                      <a:lnTo>
                        <a:pt x="168" y="406"/>
                      </a:lnTo>
                      <a:lnTo>
                        <a:pt x="134" y="342"/>
                      </a:lnTo>
                      <a:lnTo>
                        <a:pt x="104" y="276"/>
                      </a:lnTo>
                      <a:lnTo>
                        <a:pt x="74" y="210"/>
                      </a:lnTo>
                      <a:lnTo>
                        <a:pt x="50" y="142"/>
                      </a:lnTo>
                      <a:lnTo>
                        <a:pt x="26" y="72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64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218"/>
                      </a:lnTo>
                      <a:lnTo>
                        <a:pt x="10" y="306"/>
                      </a:lnTo>
                      <a:lnTo>
                        <a:pt x="20" y="392"/>
                      </a:lnTo>
                      <a:lnTo>
                        <a:pt x="36" y="478"/>
                      </a:lnTo>
                      <a:lnTo>
                        <a:pt x="54" y="562"/>
                      </a:lnTo>
                      <a:lnTo>
                        <a:pt x="76" y="644"/>
                      </a:lnTo>
                      <a:lnTo>
                        <a:pt x="104" y="724"/>
                      </a:lnTo>
                      <a:lnTo>
                        <a:pt x="134" y="802"/>
                      </a:lnTo>
                      <a:lnTo>
                        <a:pt x="168" y="878"/>
                      </a:lnTo>
                      <a:lnTo>
                        <a:pt x="206" y="954"/>
                      </a:lnTo>
                      <a:lnTo>
                        <a:pt x="246" y="1026"/>
                      </a:lnTo>
                      <a:lnTo>
                        <a:pt x="290" y="1096"/>
                      </a:lnTo>
                      <a:lnTo>
                        <a:pt x="338" y="1164"/>
                      </a:lnTo>
                      <a:lnTo>
                        <a:pt x="388" y="1228"/>
                      </a:lnTo>
                      <a:lnTo>
                        <a:pt x="442" y="1292"/>
                      </a:lnTo>
                      <a:lnTo>
                        <a:pt x="498" y="1352"/>
                      </a:lnTo>
                      <a:lnTo>
                        <a:pt x="556" y="1408"/>
                      </a:lnTo>
                      <a:lnTo>
                        <a:pt x="618" y="1464"/>
                      </a:lnTo>
                      <a:lnTo>
                        <a:pt x="682" y="1514"/>
                      </a:lnTo>
                      <a:lnTo>
                        <a:pt x="750" y="1562"/>
                      </a:lnTo>
                      <a:lnTo>
                        <a:pt x="818" y="1608"/>
                      </a:lnTo>
                      <a:lnTo>
                        <a:pt x="890" y="1650"/>
                      </a:lnTo>
                      <a:lnTo>
                        <a:pt x="962" y="1688"/>
                      </a:lnTo>
                      <a:lnTo>
                        <a:pt x="1038" y="1722"/>
                      </a:lnTo>
                      <a:lnTo>
                        <a:pt x="1114" y="1754"/>
                      </a:lnTo>
                      <a:lnTo>
                        <a:pt x="1194" y="1780"/>
                      </a:lnTo>
                      <a:lnTo>
                        <a:pt x="1274" y="1804"/>
                      </a:lnTo>
                      <a:lnTo>
                        <a:pt x="1356" y="1822"/>
                      </a:lnTo>
                      <a:lnTo>
                        <a:pt x="1440" y="1838"/>
                      </a:lnTo>
                      <a:lnTo>
                        <a:pt x="1526" y="1850"/>
                      </a:lnTo>
                      <a:lnTo>
                        <a:pt x="1612" y="1856"/>
                      </a:lnTo>
                      <a:lnTo>
                        <a:pt x="1698" y="1858"/>
                      </a:lnTo>
                      <a:lnTo>
                        <a:pt x="1698" y="1858"/>
                      </a:lnTo>
                      <a:lnTo>
                        <a:pt x="1786" y="1856"/>
                      </a:lnTo>
                      <a:lnTo>
                        <a:pt x="1872" y="1850"/>
                      </a:lnTo>
                      <a:lnTo>
                        <a:pt x="1958" y="1838"/>
                      </a:lnTo>
                      <a:lnTo>
                        <a:pt x="2040" y="1822"/>
                      </a:lnTo>
                      <a:lnTo>
                        <a:pt x="2124" y="1804"/>
                      </a:lnTo>
                      <a:lnTo>
                        <a:pt x="2204" y="1780"/>
                      </a:lnTo>
                      <a:lnTo>
                        <a:pt x="2282" y="1754"/>
                      </a:lnTo>
                      <a:lnTo>
                        <a:pt x="2360" y="1722"/>
                      </a:lnTo>
                      <a:lnTo>
                        <a:pt x="2434" y="1688"/>
                      </a:lnTo>
                      <a:lnTo>
                        <a:pt x="2508" y="1650"/>
                      </a:lnTo>
                      <a:lnTo>
                        <a:pt x="2580" y="1608"/>
                      </a:lnTo>
                      <a:lnTo>
                        <a:pt x="2648" y="1562"/>
                      </a:lnTo>
                      <a:lnTo>
                        <a:pt x="2714" y="1514"/>
                      </a:lnTo>
                      <a:lnTo>
                        <a:pt x="2778" y="1464"/>
                      </a:lnTo>
                      <a:lnTo>
                        <a:pt x="2840" y="1408"/>
                      </a:lnTo>
                      <a:lnTo>
                        <a:pt x="2900" y="1352"/>
                      </a:lnTo>
                      <a:lnTo>
                        <a:pt x="2956" y="1292"/>
                      </a:lnTo>
                      <a:lnTo>
                        <a:pt x="3010" y="1228"/>
                      </a:lnTo>
                      <a:lnTo>
                        <a:pt x="3060" y="1164"/>
                      </a:lnTo>
                      <a:lnTo>
                        <a:pt x="3106" y="1096"/>
                      </a:lnTo>
                      <a:lnTo>
                        <a:pt x="3152" y="1026"/>
                      </a:lnTo>
                      <a:lnTo>
                        <a:pt x="3192" y="954"/>
                      </a:lnTo>
                      <a:lnTo>
                        <a:pt x="3230" y="878"/>
                      </a:lnTo>
                      <a:lnTo>
                        <a:pt x="3264" y="802"/>
                      </a:lnTo>
                      <a:lnTo>
                        <a:pt x="3294" y="724"/>
                      </a:lnTo>
                      <a:lnTo>
                        <a:pt x="3320" y="644"/>
                      </a:lnTo>
                      <a:lnTo>
                        <a:pt x="3344" y="562"/>
                      </a:lnTo>
                      <a:lnTo>
                        <a:pt x="3362" y="478"/>
                      </a:lnTo>
                      <a:lnTo>
                        <a:pt x="3378" y="392"/>
                      </a:lnTo>
                      <a:lnTo>
                        <a:pt x="3388" y="306"/>
                      </a:lnTo>
                      <a:lnTo>
                        <a:pt x="3394" y="218"/>
                      </a:lnTo>
                      <a:lnTo>
                        <a:pt x="3396" y="130"/>
                      </a:lnTo>
                      <a:lnTo>
                        <a:pt x="3396" y="130"/>
                      </a:lnTo>
                      <a:lnTo>
                        <a:pt x="3396" y="64"/>
                      </a:lnTo>
                      <a:lnTo>
                        <a:pt x="3392" y="0"/>
                      </a:lnTo>
                      <a:lnTo>
                        <a:pt x="3392" y="0"/>
                      </a:lnTo>
                      <a:lnTo>
                        <a:pt x="3392" y="2"/>
                      </a:lnTo>
                      <a:lnTo>
                        <a:pt x="3392" y="2"/>
                      </a:lnTo>
                      <a:close/>
                    </a:path>
                  </a:pathLst>
                </a:custGeom>
                <a:solidFill>
                  <a:srgbClr val="FFFFFF">
                    <a:alpha val="2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72" name="Freeform 9"/>
                <p:cNvSpPr>
                  <a:spLocks/>
                </p:cNvSpPr>
                <p:nvPr/>
              </p:nvSpPr>
              <p:spPr bwMode="auto">
                <a:xfrm rot="182993">
                  <a:off x="2978188" y="2054005"/>
                  <a:ext cx="305387" cy="404457"/>
                </a:xfrm>
                <a:custGeom>
                  <a:avLst/>
                  <a:gdLst/>
                  <a:ahLst/>
                  <a:cxnLst>
                    <a:cxn ang="0">
                      <a:pos x="564" y="1416"/>
                    </a:cxn>
                    <a:cxn ang="0">
                      <a:pos x="564" y="1416"/>
                    </a:cxn>
                    <a:cxn ang="0">
                      <a:pos x="502" y="1354"/>
                    </a:cxn>
                    <a:cxn ang="0">
                      <a:pos x="440" y="1290"/>
                    </a:cxn>
                    <a:cxn ang="0">
                      <a:pos x="384" y="1224"/>
                    </a:cxn>
                    <a:cxn ang="0">
                      <a:pos x="330" y="1154"/>
                    </a:cxn>
                    <a:cxn ang="0">
                      <a:pos x="280" y="1080"/>
                    </a:cxn>
                    <a:cxn ang="0">
                      <a:pos x="234" y="1004"/>
                    </a:cxn>
                    <a:cxn ang="0">
                      <a:pos x="192" y="926"/>
                    </a:cxn>
                    <a:cxn ang="0">
                      <a:pos x="152" y="846"/>
                    </a:cxn>
                    <a:cxn ang="0">
                      <a:pos x="118" y="762"/>
                    </a:cxn>
                    <a:cxn ang="0">
                      <a:pos x="88" y="678"/>
                    </a:cxn>
                    <a:cxn ang="0">
                      <a:pos x="62" y="590"/>
                    </a:cxn>
                    <a:cxn ang="0">
                      <a:pos x="50" y="546"/>
                    </a:cxn>
                    <a:cxn ang="0">
                      <a:pos x="40" y="502"/>
                    </a:cxn>
                    <a:cxn ang="0">
                      <a:pos x="30" y="456"/>
                    </a:cxn>
                    <a:cxn ang="0">
                      <a:pos x="22" y="410"/>
                    </a:cxn>
                    <a:cxn ang="0">
                      <a:pos x="16" y="364"/>
                    </a:cxn>
                    <a:cxn ang="0">
                      <a:pos x="10" y="318"/>
                    </a:cxn>
                    <a:cxn ang="0">
                      <a:pos x="6" y="272"/>
                    </a:cxn>
                    <a:cxn ang="0">
                      <a:pos x="4" y="224"/>
                    </a:cxn>
                    <a:cxn ang="0">
                      <a:pos x="2" y="176"/>
                    </a:cxn>
                    <a:cxn ang="0">
                      <a:pos x="0" y="130"/>
                    </a:cxn>
                    <a:cxn ang="0">
                      <a:pos x="0" y="130"/>
                    </a:cxn>
                    <a:cxn ang="0">
                      <a:pos x="2" y="64"/>
                    </a:cxn>
                    <a:cxn ang="0">
                      <a:pos x="6" y="0"/>
                    </a:cxn>
                    <a:cxn ang="0">
                      <a:pos x="6" y="0"/>
                    </a:cxn>
                    <a:cxn ang="0">
                      <a:pos x="6" y="2"/>
                    </a:cxn>
                    <a:cxn ang="0">
                      <a:pos x="6" y="2"/>
                    </a:cxn>
                    <a:cxn ang="0">
                      <a:pos x="32" y="90"/>
                    </a:cxn>
                    <a:cxn ang="0">
                      <a:pos x="62" y="178"/>
                    </a:cxn>
                    <a:cxn ang="0">
                      <a:pos x="96" y="262"/>
                    </a:cxn>
                    <a:cxn ang="0">
                      <a:pos x="136" y="344"/>
                    </a:cxn>
                    <a:cxn ang="0">
                      <a:pos x="178" y="424"/>
                    </a:cxn>
                    <a:cxn ang="0">
                      <a:pos x="224" y="502"/>
                    </a:cxn>
                    <a:cxn ang="0">
                      <a:pos x="274" y="578"/>
                    </a:cxn>
                    <a:cxn ang="0">
                      <a:pos x="328" y="650"/>
                    </a:cxn>
                    <a:cxn ang="0">
                      <a:pos x="386" y="718"/>
                    </a:cxn>
                    <a:cxn ang="0">
                      <a:pos x="446" y="784"/>
                    </a:cxn>
                    <a:cxn ang="0">
                      <a:pos x="510" y="848"/>
                    </a:cxn>
                    <a:cxn ang="0">
                      <a:pos x="576" y="906"/>
                    </a:cxn>
                    <a:cxn ang="0">
                      <a:pos x="646" y="962"/>
                    </a:cxn>
                    <a:cxn ang="0">
                      <a:pos x="718" y="1016"/>
                    </a:cxn>
                    <a:cxn ang="0">
                      <a:pos x="794" y="1064"/>
                    </a:cxn>
                    <a:cxn ang="0">
                      <a:pos x="872" y="1110"/>
                    </a:cxn>
                    <a:cxn ang="0">
                      <a:pos x="564" y="1416"/>
                    </a:cxn>
                  </a:cxnLst>
                  <a:rect l="0" t="0" r="r" b="b"/>
                  <a:pathLst>
                    <a:path w="872" h="1416">
                      <a:moveTo>
                        <a:pt x="564" y="1416"/>
                      </a:moveTo>
                      <a:lnTo>
                        <a:pt x="564" y="1416"/>
                      </a:lnTo>
                      <a:lnTo>
                        <a:pt x="502" y="1354"/>
                      </a:lnTo>
                      <a:lnTo>
                        <a:pt x="440" y="1290"/>
                      </a:lnTo>
                      <a:lnTo>
                        <a:pt x="384" y="1224"/>
                      </a:lnTo>
                      <a:lnTo>
                        <a:pt x="330" y="1154"/>
                      </a:lnTo>
                      <a:lnTo>
                        <a:pt x="280" y="1080"/>
                      </a:lnTo>
                      <a:lnTo>
                        <a:pt x="234" y="1004"/>
                      </a:lnTo>
                      <a:lnTo>
                        <a:pt x="192" y="926"/>
                      </a:lnTo>
                      <a:lnTo>
                        <a:pt x="152" y="846"/>
                      </a:lnTo>
                      <a:lnTo>
                        <a:pt x="118" y="762"/>
                      </a:lnTo>
                      <a:lnTo>
                        <a:pt x="88" y="678"/>
                      </a:lnTo>
                      <a:lnTo>
                        <a:pt x="62" y="590"/>
                      </a:lnTo>
                      <a:lnTo>
                        <a:pt x="50" y="546"/>
                      </a:lnTo>
                      <a:lnTo>
                        <a:pt x="40" y="502"/>
                      </a:lnTo>
                      <a:lnTo>
                        <a:pt x="30" y="456"/>
                      </a:lnTo>
                      <a:lnTo>
                        <a:pt x="22" y="410"/>
                      </a:lnTo>
                      <a:lnTo>
                        <a:pt x="16" y="364"/>
                      </a:lnTo>
                      <a:lnTo>
                        <a:pt x="10" y="318"/>
                      </a:lnTo>
                      <a:lnTo>
                        <a:pt x="6" y="272"/>
                      </a:lnTo>
                      <a:lnTo>
                        <a:pt x="4" y="224"/>
                      </a:lnTo>
                      <a:lnTo>
                        <a:pt x="2" y="176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6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32" y="90"/>
                      </a:lnTo>
                      <a:lnTo>
                        <a:pt x="62" y="178"/>
                      </a:lnTo>
                      <a:lnTo>
                        <a:pt x="96" y="262"/>
                      </a:lnTo>
                      <a:lnTo>
                        <a:pt x="136" y="344"/>
                      </a:lnTo>
                      <a:lnTo>
                        <a:pt x="178" y="424"/>
                      </a:lnTo>
                      <a:lnTo>
                        <a:pt x="224" y="502"/>
                      </a:lnTo>
                      <a:lnTo>
                        <a:pt x="274" y="578"/>
                      </a:lnTo>
                      <a:lnTo>
                        <a:pt x="328" y="650"/>
                      </a:lnTo>
                      <a:lnTo>
                        <a:pt x="386" y="718"/>
                      </a:lnTo>
                      <a:lnTo>
                        <a:pt x="446" y="784"/>
                      </a:lnTo>
                      <a:lnTo>
                        <a:pt x="510" y="848"/>
                      </a:lnTo>
                      <a:lnTo>
                        <a:pt x="576" y="906"/>
                      </a:lnTo>
                      <a:lnTo>
                        <a:pt x="646" y="962"/>
                      </a:lnTo>
                      <a:lnTo>
                        <a:pt x="718" y="1016"/>
                      </a:lnTo>
                      <a:lnTo>
                        <a:pt x="794" y="1064"/>
                      </a:lnTo>
                      <a:lnTo>
                        <a:pt x="872" y="1110"/>
                      </a:lnTo>
                      <a:lnTo>
                        <a:pt x="564" y="1416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719E00"/>
                    </a:gs>
                    <a:gs pos="100000">
                      <a:srgbClr val="96D200">
                        <a:alpha val="0"/>
                      </a:srgbClr>
                    </a:gs>
                  </a:gsLst>
                  <a:lin ang="4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73" name="Freeform 9"/>
                <p:cNvSpPr>
                  <a:spLocks/>
                </p:cNvSpPr>
                <p:nvPr/>
              </p:nvSpPr>
              <p:spPr bwMode="auto">
                <a:xfrm rot="3320087">
                  <a:off x="2874343" y="1898799"/>
                  <a:ext cx="548126" cy="465179"/>
                </a:xfrm>
                <a:custGeom>
                  <a:avLst/>
                  <a:gdLst/>
                  <a:ahLst/>
                  <a:cxnLst>
                    <a:cxn ang="0">
                      <a:pos x="564" y="1416"/>
                    </a:cxn>
                    <a:cxn ang="0">
                      <a:pos x="564" y="1416"/>
                    </a:cxn>
                    <a:cxn ang="0">
                      <a:pos x="502" y="1354"/>
                    </a:cxn>
                    <a:cxn ang="0">
                      <a:pos x="440" y="1290"/>
                    </a:cxn>
                    <a:cxn ang="0">
                      <a:pos x="384" y="1224"/>
                    </a:cxn>
                    <a:cxn ang="0">
                      <a:pos x="330" y="1154"/>
                    </a:cxn>
                    <a:cxn ang="0">
                      <a:pos x="280" y="1080"/>
                    </a:cxn>
                    <a:cxn ang="0">
                      <a:pos x="234" y="1004"/>
                    </a:cxn>
                    <a:cxn ang="0">
                      <a:pos x="192" y="926"/>
                    </a:cxn>
                    <a:cxn ang="0">
                      <a:pos x="152" y="846"/>
                    </a:cxn>
                    <a:cxn ang="0">
                      <a:pos x="118" y="762"/>
                    </a:cxn>
                    <a:cxn ang="0">
                      <a:pos x="88" y="678"/>
                    </a:cxn>
                    <a:cxn ang="0">
                      <a:pos x="62" y="590"/>
                    </a:cxn>
                    <a:cxn ang="0">
                      <a:pos x="50" y="546"/>
                    </a:cxn>
                    <a:cxn ang="0">
                      <a:pos x="40" y="502"/>
                    </a:cxn>
                    <a:cxn ang="0">
                      <a:pos x="30" y="456"/>
                    </a:cxn>
                    <a:cxn ang="0">
                      <a:pos x="22" y="410"/>
                    </a:cxn>
                    <a:cxn ang="0">
                      <a:pos x="16" y="364"/>
                    </a:cxn>
                    <a:cxn ang="0">
                      <a:pos x="10" y="318"/>
                    </a:cxn>
                    <a:cxn ang="0">
                      <a:pos x="6" y="272"/>
                    </a:cxn>
                    <a:cxn ang="0">
                      <a:pos x="4" y="224"/>
                    </a:cxn>
                    <a:cxn ang="0">
                      <a:pos x="2" y="176"/>
                    </a:cxn>
                    <a:cxn ang="0">
                      <a:pos x="0" y="130"/>
                    </a:cxn>
                    <a:cxn ang="0">
                      <a:pos x="0" y="130"/>
                    </a:cxn>
                    <a:cxn ang="0">
                      <a:pos x="2" y="64"/>
                    </a:cxn>
                    <a:cxn ang="0">
                      <a:pos x="6" y="0"/>
                    </a:cxn>
                    <a:cxn ang="0">
                      <a:pos x="6" y="0"/>
                    </a:cxn>
                    <a:cxn ang="0">
                      <a:pos x="6" y="2"/>
                    </a:cxn>
                    <a:cxn ang="0">
                      <a:pos x="6" y="2"/>
                    </a:cxn>
                    <a:cxn ang="0">
                      <a:pos x="32" y="90"/>
                    </a:cxn>
                    <a:cxn ang="0">
                      <a:pos x="62" y="178"/>
                    </a:cxn>
                    <a:cxn ang="0">
                      <a:pos x="96" y="262"/>
                    </a:cxn>
                    <a:cxn ang="0">
                      <a:pos x="136" y="344"/>
                    </a:cxn>
                    <a:cxn ang="0">
                      <a:pos x="178" y="424"/>
                    </a:cxn>
                    <a:cxn ang="0">
                      <a:pos x="224" y="502"/>
                    </a:cxn>
                    <a:cxn ang="0">
                      <a:pos x="274" y="578"/>
                    </a:cxn>
                    <a:cxn ang="0">
                      <a:pos x="328" y="650"/>
                    </a:cxn>
                    <a:cxn ang="0">
                      <a:pos x="386" y="718"/>
                    </a:cxn>
                    <a:cxn ang="0">
                      <a:pos x="446" y="784"/>
                    </a:cxn>
                    <a:cxn ang="0">
                      <a:pos x="510" y="848"/>
                    </a:cxn>
                    <a:cxn ang="0">
                      <a:pos x="576" y="906"/>
                    </a:cxn>
                    <a:cxn ang="0">
                      <a:pos x="646" y="962"/>
                    </a:cxn>
                    <a:cxn ang="0">
                      <a:pos x="718" y="1016"/>
                    </a:cxn>
                    <a:cxn ang="0">
                      <a:pos x="794" y="1064"/>
                    </a:cxn>
                    <a:cxn ang="0">
                      <a:pos x="872" y="1110"/>
                    </a:cxn>
                    <a:cxn ang="0">
                      <a:pos x="564" y="1416"/>
                    </a:cxn>
                  </a:cxnLst>
                  <a:rect l="0" t="0" r="r" b="b"/>
                  <a:pathLst>
                    <a:path w="872" h="1416">
                      <a:moveTo>
                        <a:pt x="564" y="1416"/>
                      </a:moveTo>
                      <a:lnTo>
                        <a:pt x="564" y="1416"/>
                      </a:lnTo>
                      <a:lnTo>
                        <a:pt x="502" y="1354"/>
                      </a:lnTo>
                      <a:lnTo>
                        <a:pt x="440" y="1290"/>
                      </a:lnTo>
                      <a:lnTo>
                        <a:pt x="384" y="1224"/>
                      </a:lnTo>
                      <a:lnTo>
                        <a:pt x="330" y="1154"/>
                      </a:lnTo>
                      <a:lnTo>
                        <a:pt x="280" y="1080"/>
                      </a:lnTo>
                      <a:lnTo>
                        <a:pt x="234" y="1004"/>
                      </a:lnTo>
                      <a:lnTo>
                        <a:pt x="192" y="926"/>
                      </a:lnTo>
                      <a:lnTo>
                        <a:pt x="152" y="846"/>
                      </a:lnTo>
                      <a:lnTo>
                        <a:pt x="118" y="762"/>
                      </a:lnTo>
                      <a:lnTo>
                        <a:pt x="88" y="678"/>
                      </a:lnTo>
                      <a:lnTo>
                        <a:pt x="62" y="590"/>
                      </a:lnTo>
                      <a:lnTo>
                        <a:pt x="50" y="546"/>
                      </a:lnTo>
                      <a:lnTo>
                        <a:pt x="40" y="502"/>
                      </a:lnTo>
                      <a:lnTo>
                        <a:pt x="30" y="456"/>
                      </a:lnTo>
                      <a:lnTo>
                        <a:pt x="22" y="410"/>
                      </a:lnTo>
                      <a:lnTo>
                        <a:pt x="16" y="364"/>
                      </a:lnTo>
                      <a:lnTo>
                        <a:pt x="10" y="318"/>
                      </a:lnTo>
                      <a:lnTo>
                        <a:pt x="6" y="272"/>
                      </a:lnTo>
                      <a:lnTo>
                        <a:pt x="4" y="224"/>
                      </a:lnTo>
                      <a:lnTo>
                        <a:pt x="2" y="176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6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32" y="90"/>
                      </a:lnTo>
                      <a:lnTo>
                        <a:pt x="62" y="178"/>
                      </a:lnTo>
                      <a:lnTo>
                        <a:pt x="96" y="262"/>
                      </a:lnTo>
                      <a:lnTo>
                        <a:pt x="136" y="344"/>
                      </a:lnTo>
                      <a:lnTo>
                        <a:pt x="178" y="424"/>
                      </a:lnTo>
                      <a:lnTo>
                        <a:pt x="224" y="502"/>
                      </a:lnTo>
                      <a:lnTo>
                        <a:pt x="274" y="578"/>
                      </a:lnTo>
                      <a:lnTo>
                        <a:pt x="328" y="650"/>
                      </a:lnTo>
                      <a:lnTo>
                        <a:pt x="386" y="718"/>
                      </a:lnTo>
                      <a:lnTo>
                        <a:pt x="446" y="784"/>
                      </a:lnTo>
                      <a:lnTo>
                        <a:pt x="510" y="848"/>
                      </a:lnTo>
                      <a:lnTo>
                        <a:pt x="576" y="906"/>
                      </a:lnTo>
                      <a:lnTo>
                        <a:pt x="646" y="962"/>
                      </a:lnTo>
                      <a:lnTo>
                        <a:pt x="718" y="1016"/>
                      </a:lnTo>
                      <a:lnTo>
                        <a:pt x="794" y="1064"/>
                      </a:lnTo>
                      <a:lnTo>
                        <a:pt x="872" y="1110"/>
                      </a:lnTo>
                      <a:lnTo>
                        <a:pt x="564" y="1416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719E00"/>
                    </a:gs>
                    <a:gs pos="100000">
                      <a:srgbClr val="96D200">
                        <a:alpha val="0"/>
                      </a:srgbClr>
                    </a:gs>
                  </a:gsLst>
                  <a:lin ang="4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74" name="타원 73"/>
                <p:cNvSpPr/>
                <p:nvPr/>
              </p:nvSpPr>
              <p:spPr>
                <a:xfrm rot="10800000">
                  <a:off x="2983715" y="1701466"/>
                  <a:ext cx="830109" cy="837490"/>
                </a:xfrm>
                <a:prstGeom prst="ellipse">
                  <a:avLst/>
                </a:prstGeom>
                <a:solidFill>
                  <a:srgbClr val="719E00"/>
                </a:solidFill>
                <a:ln>
                  <a:noFill/>
                </a:ln>
                <a:scene3d>
                  <a:camera prst="orthographicFront"/>
                  <a:lightRig rig="flat" dir="t"/>
                </a:scene3d>
                <a:sp3d contourW="12700" prstMaterial="clear">
                  <a:bevelT w="254000" prst="relaxedInset"/>
                  <a:contourClr>
                    <a:srgbClr val="719E00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65" name="TextBox 64"/>
              <p:cNvSpPr txBox="1"/>
              <p:nvPr/>
            </p:nvSpPr>
            <p:spPr>
              <a:xfrm>
                <a:off x="3956968" y="2456769"/>
                <a:ext cx="123566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신청서</a:t>
                </a:r>
                <a:endParaRPr lang="en-US" altLang="ko-KR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제출</a:t>
                </a:r>
                <a:endParaRPr lang="en-US" altLang="ko-KR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" name="타원 65"/>
              <p:cNvSpPr/>
              <p:nvPr/>
            </p:nvSpPr>
            <p:spPr>
              <a:xfrm flipH="1">
                <a:off x="4094210" y="2183798"/>
                <a:ext cx="439049" cy="4390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957" y="2494105"/>
            <a:ext cx="5036125" cy="4174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전문인력지원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8713091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순서도: 대체 처리 6"/>
          <p:cNvSpPr/>
          <p:nvPr/>
        </p:nvSpPr>
        <p:spPr>
          <a:xfrm>
            <a:off x="3909418" y="2240296"/>
            <a:ext cx="1080000" cy="180000"/>
          </a:xfrm>
          <a:prstGeom prst="flowChartAlternateProcess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타원 10"/>
          <p:cNvSpPr/>
          <p:nvPr/>
        </p:nvSpPr>
        <p:spPr>
          <a:xfrm>
            <a:off x="3667594" y="3944104"/>
            <a:ext cx="604182" cy="7920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36876"/>
            <a:ext cx="6769100" cy="5532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전문인력지원</a:t>
            </a:r>
          </a:p>
        </p:txBody>
      </p:sp>
      <p:sp>
        <p:nvSpPr>
          <p:cNvPr id="38" name="텍스트 개체 틀 3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재정지원 </a:t>
            </a:r>
            <a:r>
              <a:rPr lang="en-US" altLang="ko-KR" dirty="0"/>
              <a:t>&gt; </a:t>
            </a:r>
            <a:r>
              <a:rPr lang="ko-KR" altLang="en-US" dirty="0"/>
              <a:t>전문인력지원 신청조회 </a:t>
            </a:r>
            <a:r>
              <a:rPr lang="en-US" altLang="ko-KR" dirty="0"/>
              <a:t>&gt; </a:t>
            </a:r>
            <a:r>
              <a:rPr lang="ko-KR" altLang="en-US" dirty="0"/>
              <a:t>신청하기</a:t>
            </a:r>
          </a:p>
        </p:txBody>
      </p:sp>
      <p:sp>
        <p:nvSpPr>
          <p:cNvPr id="39" name="내용 개체 틀 38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전문인력지원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1" name="순서도: 대체 처리 50"/>
          <p:cNvSpPr/>
          <p:nvPr/>
        </p:nvSpPr>
        <p:spPr>
          <a:xfrm>
            <a:off x="827584" y="5157192"/>
            <a:ext cx="1368152" cy="20169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3" name="순서도: 대체 처리 62"/>
          <p:cNvSpPr/>
          <p:nvPr/>
        </p:nvSpPr>
        <p:spPr>
          <a:xfrm>
            <a:off x="5554459" y="4079720"/>
            <a:ext cx="568249" cy="213376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64" name="직선 화살표 연결선 63"/>
          <p:cNvCxnSpPr>
            <a:stCxn id="51" idx="3"/>
            <a:endCxn id="63" idx="1"/>
          </p:cNvCxnSpPr>
          <p:nvPr/>
        </p:nvCxnSpPr>
        <p:spPr>
          <a:xfrm flipV="1">
            <a:off x="2195736" y="4186408"/>
            <a:ext cx="3358723" cy="1071633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8581"/>
            <a:ext cx="6769100" cy="5540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전문인력지원</a:t>
            </a:r>
          </a:p>
        </p:txBody>
      </p:sp>
      <p:sp>
        <p:nvSpPr>
          <p:cNvPr id="38" name="텍스트 개체 틀 3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[</a:t>
            </a:r>
            <a:r>
              <a:rPr lang="ko-KR" altLang="en-US" dirty="0" err="1"/>
              <a:t>원클릭구비서류제출</a:t>
            </a:r>
            <a:r>
              <a:rPr lang="ko-KR" altLang="en-US" dirty="0"/>
              <a:t> 사이트 열기</a:t>
            </a:r>
            <a:r>
              <a:rPr lang="en-US" altLang="ko-KR" dirty="0"/>
              <a:t>] </a:t>
            </a:r>
            <a:r>
              <a:rPr lang="ko-KR" altLang="en-US" dirty="0"/>
              <a:t>버튼을 클릭합니다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9" name="내용 개체 틀 38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전문인력지원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 : </a:t>
            </a:r>
          </a:p>
          <a:p>
            <a:r>
              <a:rPr lang="ko-KR" altLang="en-US" b="1" dirty="0" smtClean="0">
                <a:solidFill>
                  <a:srgbClr val="FFFF00"/>
                </a:solidFill>
              </a:rPr>
              <a:t>구비서류간소화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sp>
        <p:nvSpPr>
          <p:cNvPr id="51" name="순서도: 대체 처리 50"/>
          <p:cNvSpPr/>
          <p:nvPr/>
        </p:nvSpPr>
        <p:spPr>
          <a:xfrm>
            <a:off x="991478" y="5066703"/>
            <a:ext cx="792088" cy="20169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204864"/>
            <a:ext cx="5270500" cy="433417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7" name="위쪽 화살표 16"/>
          <p:cNvSpPr/>
          <p:nvPr/>
        </p:nvSpPr>
        <p:spPr>
          <a:xfrm>
            <a:off x="3347864" y="4797152"/>
            <a:ext cx="576064" cy="576064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2841562" y="4465991"/>
            <a:ext cx="1586422" cy="4320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2743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구비서류</a:t>
            </a:r>
            <a:r>
              <a:rPr lang="en-US" altLang="ko-KR" dirty="0"/>
              <a:t> </a:t>
            </a:r>
            <a:r>
              <a:rPr lang="ko-KR" altLang="en-US" dirty="0" smtClean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최초설치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06488"/>
            <a:ext cx="8857108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3131840" y="4857771"/>
            <a:ext cx="864096" cy="6576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84392" y="2564905"/>
            <a:ext cx="2520056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428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구비서류</a:t>
            </a:r>
            <a:r>
              <a:rPr lang="en-US" altLang="ko-KR" dirty="0"/>
              <a:t> </a:t>
            </a:r>
            <a:r>
              <a:rPr lang="ko-KR" altLang="en-US" dirty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로그인</a:t>
            </a:r>
            <a:r>
              <a:rPr lang="en-US" altLang="ko-KR" dirty="0" smtClean="0"/>
              <a:t>(</a:t>
            </a:r>
            <a:r>
              <a:rPr lang="ko-KR" altLang="en-US" dirty="0" smtClean="0"/>
              <a:t>신규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43819"/>
            <a:ext cx="8857108" cy="5453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5004048" y="3212976"/>
            <a:ext cx="3960440" cy="6576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154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구비서류</a:t>
            </a:r>
            <a:r>
              <a:rPr lang="en-US" altLang="ko-KR" dirty="0"/>
              <a:t> </a:t>
            </a:r>
            <a:r>
              <a:rPr lang="ko-KR" altLang="en-US" dirty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로그인</a:t>
            </a:r>
            <a:r>
              <a:rPr lang="en-US" altLang="ko-KR" dirty="0" smtClean="0"/>
              <a:t>(</a:t>
            </a:r>
            <a:r>
              <a:rPr lang="ko-KR" altLang="en-US" dirty="0" smtClean="0"/>
              <a:t>기존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8857107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6640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구비서류</a:t>
            </a:r>
            <a:r>
              <a:rPr lang="en-US" altLang="ko-KR" dirty="0"/>
              <a:t> </a:t>
            </a:r>
            <a:r>
              <a:rPr lang="ko-KR" altLang="en-US" dirty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서류제출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8857108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249938" y="3670902"/>
            <a:ext cx="1241941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왼쪽 화살표 1"/>
          <p:cNvSpPr/>
          <p:nvPr/>
        </p:nvSpPr>
        <p:spPr>
          <a:xfrm>
            <a:off x="3514398" y="3395809"/>
            <a:ext cx="1921698" cy="838218"/>
          </a:xfrm>
          <a:prstGeom prst="leftArrow">
            <a:avLst>
              <a:gd name="adj1" fmla="val 64408"/>
              <a:gd name="adj2" fmla="val 5000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err="1" smtClean="0"/>
              <a:t>표준제무제표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: 4</a:t>
            </a:r>
            <a:r>
              <a:rPr lang="ko-KR" altLang="en-US" sz="1200" dirty="0" err="1" smtClean="0"/>
              <a:t>년분</a:t>
            </a:r>
            <a:endParaRPr lang="en-US" altLang="ko-KR" sz="1200" dirty="0" smtClean="0"/>
          </a:p>
          <a:p>
            <a:pPr algn="ctr"/>
            <a:r>
              <a:rPr lang="ko-KR" altLang="en-US" sz="1200" dirty="0" err="1" smtClean="0"/>
              <a:t>그외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1</a:t>
            </a:r>
            <a:r>
              <a:rPr lang="ko-KR" altLang="en-US" sz="1200" dirty="0" err="1" smtClean="0"/>
              <a:t>년분</a:t>
            </a:r>
            <a:endParaRPr lang="en-US" altLang="ko-KR" sz="1200" dirty="0" smtClean="0"/>
          </a:p>
        </p:txBody>
      </p:sp>
    </p:spTree>
    <p:extLst>
      <p:ext uri="{BB962C8B-B14F-4D97-AF65-F5344CB8AC3E}">
        <p14:creationId xmlns:p14="http://schemas.microsoft.com/office/powerpoint/2010/main" val="190306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구비서류</a:t>
            </a:r>
            <a:r>
              <a:rPr lang="en-US" altLang="ko-KR" dirty="0"/>
              <a:t> </a:t>
            </a:r>
            <a:r>
              <a:rPr lang="ko-KR" altLang="en-US" dirty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서류확인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8857108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3492331" y="2780928"/>
            <a:ext cx="791638" cy="16561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8640676" y="5373216"/>
            <a:ext cx="395819" cy="12241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263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8581"/>
            <a:ext cx="6769100" cy="5540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순서도: 대체 처리 13"/>
          <p:cNvSpPr/>
          <p:nvPr/>
        </p:nvSpPr>
        <p:spPr>
          <a:xfrm>
            <a:off x="991478" y="5066703"/>
            <a:ext cx="792088" cy="20169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전문인력지원</a:t>
            </a:r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[</a:t>
            </a:r>
            <a:r>
              <a:rPr lang="ko-KR" altLang="en-US" dirty="0" err="1" smtClean="0"/>
              <a:t>원클릭구비서류</a:t>
            </a:r>
            <a:r>
              <a:rPr lang="ko-KR" altLang="en-US" dirty="0" smtClean="0"/>
              <a:t> 가져오기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/>
              <a:t> </a:t>
            </a:r>
            <a:r>
              <a:rPr lang="ko-KR" altLang="en-US" dirty="0" smtClean="0"/>
              <a:t>가져올 첨부서류가 많을 경우 시간이 </a:t>
            </a:r>
            <a:r>
              <a:rPr lang="ko-KR" altLang="en-US" dirty="0" err="1" smtClean="0"/>
              <a:t>소요될수</a:t>
            </a:r>
            <a:r>
              <a:rPr lang="ko-KR" altLang="en-US" dirty="0" smtClean="0"/>
              <a:t> 있습니다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r>
              <a:rPr lang="ko-KR" altLang="en-US" dirty="0"/>
              <a:t>전문인력지원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 : </a:t>
            </a:r>
            <a:endParaRPr lang="en-US" altLang="ko-KR" dirty="0" smtClean="0"/>
          </a:p>
          <a:p>
            <a:r>
              <a:rPr lang="ko-KR" altLang="en-US" b="1" dirty="0" smtClean="0">
                <a:solidFill>
                  <a:srgbClr val="FFFF00"/>
                </a:solidFill>
              </a:rPr>
              <a:t>구비서류간소화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988840"/>
            <a:ext cx="5270500" cy="433417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1" name="위쪽 화살표 10"/>
          <p:cNvSpPr/>
          <p:nvPr/>
        </p:nvSpPr>
        <p:spPr>
          <a:xfrm>
            <a:off x="4306818" y="4581128"/>
            <a:ext cx="481205" cy="576064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966890" y="4249967"/>
            <a:ext cx="1325190" cy="4320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038487"/>
            <a:ext cx="2905125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768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8581"/>
            <a:ext cx="6769100" cy="5540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순서도: 대체 처리 9"/>
          <p:cNvSpPr/>
          <p:nvPr/>
        </p:nvSpPr>
        <p:spPr>
          <a:xfrm>
            <a:off x="991478" y="5066703"/>
            <a:ext cx="792088" cy="20169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전문인력지원</a:t>
            </a:r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 smtClean="0"/>
              <a:t>화면에 가져온 구비서류 목록을 </a:t>
            </a:r>
            <a:r>
              <a:rPr lang="ko-KR" altLang="en-US" dirty="0" err="1" smtClean="0"/>
              <a:t>조회할수</a:t>
            </a:r>
            <a:r>
              <a:rPr lang="ko-KR" altLang="en-US" dirty="0" smtClean="0"/>
              <a:t> 있습니다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첨부된 구비서류는 </a:t>
            </a:r>
            <a:r>
              <a:rPr lang="en-US" altLang="ko-KR" dirty="0" smtClean="0"/>
              <a:t>[</a:t>
            </a:r>
            <a:r>
              <a:rPr lang="ko-KR" altLang="en-US" dirty="0" smtClean="0"/>
              <a:t>임시저장</a:t>
            </a:r>
            <a:r>
              <a:rPr lang="en-US" altLang="ko-KR" dirty="0" smtClean="0"/>
              <a:t>], [</a:t>
            </a:r>
            <a:r>
              <a:rPr lang="ko-KR" altLang="en-US" dirty="0" smtClean="0"/>
              <a:t>신청서제출</a:t>
            </a:r>
            <a:r>
              <a:rPr lang="en-US" altLang="ko-KR" dirty="0" smtClean="0"/>
              <a:t>] </a:t>
            </a:r>
            <a:r>
              <a:rPr lang="ko-KR" altLang="en-US" dirty="0" smtClean="0"/>
              <a:t>이후 내용을 확인 </a:t>
            </a:r>
            <a:r>
              <a:rPr lang="ko-KR" altLang="en-US" dirty="0" err="1" smtClean="0"/>
              <a:t>할수</a:t>
            </a:r>
            <a:r>
              <a:rPr lang="ko-KR" altLang="en-US" dirty="0" smtClean="0"/>
              <a:t> 있습니다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r>
              <a:rPr lang="ko-KR" altLang="en-US" dirty="0"/>
              <a:t>전문인력지원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 : </a:t>
            </a:r>
            <a:endParaRPr lang="en-US" altLang="ko-KR" dirty="0" smtClean="0"/>
          </a:p>
          <a:p>
            <a:r>
              <a:rPr lang="ko-KR" altLang="en-US" b="1" dirty="0" smtClean="0">
                <a:solidFill>
                  <a:srgbClr val="FFFF00"/>
                </a:solidFill>
              </a:rPr>
              <a:t>구비서류간소화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4948610" cy="46805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1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539552" y="4437112"/>
            <a:ext cx="4608512" cy="17281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52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11" y="1125538"/>
            <a:ext cx="6788977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전문인력지원</a:t>
            </a:r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[</a:t>
            </a:r>
            <a:r>
              <a:rPr lang="ko-KR" altLang="en-US" dirty="0" smtClean="0"/>
              <a:t>유급근로자명부</a:t>
            </a:r>
            <a:r>
              <a:rPr lang="en-US" altLang="ko-KR" dirty="0" smtClean="0"/>
              <a:t>]</a:t>
            </a:r>
            <a:r>
              <a:rPr lang="ko-KR" altLang="en-US" dirty="0" smtClean="0"/>
              <a:t>탭을 선택합니다</a:t>
            </a:r>
            <a:r>
              <a:rPr lang="en-US" altLang="ko-KR" dirty="0" smtClean="0"/>
              <a:t>.</a:t>
            </a:r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r>
              <a:rPr lang="ko-KR" altLang="en-US" dirty="0"/>
              <a:t>전문인력지원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 : </a:t>
            </a:r>
          </a:p>
          <a:p>
            <a:r>
              <a:rPr lang="ko-KR" altLang="en-US" b="1" dirty="0" smtClean="0">
                <a:solidFill>
                  <a:srgbClr val="FFFF00"/>
                </a:solidFill>
              </a:rPr>
              <a:t>유급근로자명부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25144"/>
            <a:ext cx="3960440" cy="267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2771800" y="4653136"/>
            <a:ext cx="648072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439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11" y="1125538"/>
            <a:ext cx="6788977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전문인력지원</a:t>
            </a:r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 smtClean="0"/>
              <a:t>유급근로자를 추가 등록 하려면 화면 오른쪽의 </a:t>
            </a:r>
            <a:r>
              <a:rPr lang="en-US" altLang="ko-KR" dirty="0" smtClean="0"/>
              <a:t>[</a:t>
            </a:r>
            <a:r>
              <a:rPr lang="ko-KR" altLang="en-US" dirty="0" smtClean="0"/>
              <a:t>추가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/>
              <a:t>유급근로자를 </a:t>
            </a:r>
            <a:r>
              <a:rPr lang="ko-KR" altLang="en-US" dirty="0" smtClean="0"/>
              <a:t>삭제하려면 </a:t>
            </a:r>
            <a:r>
              <a:rPr lang="ko-KR" altLang="en-US" dirty="0"/>
              <a:t>화면 </a:t>
            </a:r>
            <a:r>
              <a:rPr lang="ko-KR" altLang="en-US" dirty="0" smtClean="0"/>
              <a:t>오</a:t>
            </a:r>
            <a:r>
              <a:rPr lang="ko-KR" altLang="en-US" dirty="0"/>
              <a:t>른</a:t>
            </a:r>
            <a:r>
              <a:rPr lang="ko-KR" altLang="en-US" dirty="0" smtClean="0"/>
              <a:t>쪽의 </a:t>
            </a:r>
            <a:r>
              <a:rPr lang="en-US" altLang="ko-KR" dirty="0" smtClean="0"/>
              <a:t>[</a:t>
            </a:r>
            <a:r>
              <a:rPr lang="ko-KR" altLang="en-US" dirty="0" smtClean="0"/>
              <a:t>삭제</a:t>
            </a:r>
            <a:r>
              <a:rPr lang="en-US" altLang="ko-KR" dirty="0" smtClean="0"/>
              <a:t>] </a:t>
            </a:r>
            <a:r>
              <a:rPr lang="ko-KR" altLang="en-US" dirty="0"/>
              <a:t>버튼을 클릭합니다</a:t>
            </a:r>
            <a:r>
              <a:rPr lang="en-US" altLang="ko-KR" dirty="0"/>
              <a:t>.</a:t>
            </a:r>
          </a:p>
          <a:p>
            <a:endParaRPr lang="en-US" altLang="ko-KR" dirty="0" smtClean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r>
              <a:rPr lang="ko-KR" altLang="en-US" dirty="0"/>
              <a:t>전문인력지원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 : </a:t>
            </a:r>
          </a:p>
          <a:p>
            <a:r>
              <a:rPr lang="ko-KR" altLang="en-US" b="1" dirty="0">
                <a:solidFill>
                  <a:srgbClr val="FFFF00"/>
                </a:solidFill>
              </a:rPr>
              <a:t>유급근로자명부</a:t>
            </a: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489" y="4720770"/>
            <a:ext cx="543694" cy="236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0754" y="4728028"/>
            <a:ext cx="1595261" cy="234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2987824" y="4581128"/>
            <a:ext cx="930560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36" y="2132856"/>
            <a:ext cx="6115935" cy="41191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1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5436096" y="3068960"/>
            <a:ext cx="930560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738" y="3953358"/>
            <a:ext cx="5076312" cy="69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9944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11" y="1125538"/>
            <a:ext cx="6788977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전문인력지원</a:t>
            </a:r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 smtClean="0"/>
              <a:t>등록할 유급근로자가 많을 경우 왼쪽의 </a:t>
            </a:r>
            <a:r>
              <a:rPr lang="en-US" altLang="ko-KR" dirty="0" smtClean="0"/>
              <a:t>[</a:t>
            </a:r>
            <a:r>
              <a:rPr lang="ko-KR" altLang="en-US" dirty="0" smtClean="0"/>
              <a:t>업로드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endParaRPr lang="en-US" altLang="ko-KR" dirty="0" smtClean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r>
              <a:rPr lang="ko-KR" altLang="en-US" dirty="0"/>
              <a:t>전문인력지원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 : </a:t>
            </a:r>
          </a:p>
          <a:p>
            <a:r>
              <a:rPr lang="ko-KR" altLang="en-US" b="1" dirty="0">
                <a:solidFill>
                  <a:srgbClr val="FFFF00"/>
                </a:solidFill>
              </a:rPr>
              <a:t>유급근로자명부</a:t>
            </a: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489" y="4720770"/>
            <a:ext cx="543694" cy="236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0754" y="4728028"/>
            <a:ext cx="1595261" cy="234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2987824" y="4581128"/>
            <a:ext cx="930560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36" y="2132856"/>
            <a:ext cx="6115935" cy="41191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1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755576" y="3212976"/>
            <a:ext cx="648072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738" y="3953358"/>
            <a:ext cx="5076312" cy="69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525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11" y="1125538"/>
            <a:ext cx="6788977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전문인력지원</a:t>
            </a:r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 smtClean="0"/>
              <a:t>화면안내에 따라 엑셀파일을 업로드 합니다</a:t>
            </a:r>
            <a:r>
              <a:rPr lang="en-US" altLang="ko-KR" dirty="0" smtClean="0"/>
              <a:t>.</a:t>
            </a:r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r>
              <a:rPr lang="ko-KR" altLang="en-US" dirty="0"/>
              <a:t>전문인력지원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 : </a:t>
            </a:r>
          </a:p>
          <a:p>
            <a:r>
              <a:rPr lang="ko-KR" altLang="en-US" b="1" dirty="0">
                <a:solidFill>
                  <a:srgbClr val="FFFF00"/>
                </a:solidFill>
              </a:rPr>
              <a:t>유급근로자명부</a:t>
            </a: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489" y="4720770"/>
            <a:ext cx="543694" cy="236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0754" y="4728028"/>
            <a:ext cx="1595261" cy="234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2987824" y="4581128"/>
            <a:ext cx="930560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36" y="2132856"/>
            <a:ext cx="6115935" cy="41191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1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755576" y="3212976"/>
            <a:ext cx="648072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738" y="3953358"/>
            <a:ext cx="5076312" cy="69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780928"/>
            <a:ext cx="5072633" cy="3306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0771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pc="-300" dirty="0"/>
              <a:t>재정지원</a:t>
            </a:r>
            <a:r>
              <a:rPr lang="en-US" altLang="ko-KR" spc="-300" dirty="0"/>
              <a:t>-</a:t>
            </a:r>
            <a:r>
              <a:rPr lang="ko-KR" altLang="en-US" spc="-300" dirty="0"/>
              <a:t>전문인력지원</a:t>
            </a:r>
            <a:r>
              <a:rPr lang="en-US" altLang="ko-KR" spc="-300" dirty="0"/>
              <a:t>(</a:t>
            </a:r>
            <a:r>
              <a:rPr lang="ko-KR" altLang="en-US" spc="-300" dirty="0"/>
              <a:t>접수 심사</a:t>
            </a:r>
            <a:r>
              <a:rPr lang="en-US" altLang="ko-KR" spc="-300" dirty="0"/>
              <a:t>)</a:t>
            </a:r>
            <a:endParaRPr lang="ko-KR" altLang="en-US" spc="-300" dirty="0"/>
          </a:p>
        </p:txBody>
      </p:sp>
      <p:grpSp>
        <p:nvGrpSpPr>
          <p:cNvPr id="96" name="그룹 95"/>
          <p:cNvGrpSpPr/>
          <p:nvPr/>
        </p:nvGrpSpPr>
        <p:grpSpPr>
          <a:xfrm>
            <a:off x="500065" y="1916832"/>
            <a:ext cx="8179277" cy="2876102"/>
            <a:chOff x="500065" y="2276363"/>
            <a:chExt cx="8179277" cy="2876102"/>
          </a:xfrm>
        </p:grpSpPr>
        <p:grpSp>
          <p:nvGrpSpPr>
            <p:cNvPr id="6" name="그룹 56"/>
            <p:cNvGrpSpPr/>
            <p:nvPr/>
          </p:nvGrpSpPr>
          <p:grpSpPr>
            <a:xfrm>
              <a:off x="5208689" y="2276363"/>
              <a:ext cx="1955599" cy="1643074"/>
              <a:chOff x="1928794" y="1714488"/>
              <a:chExt cx="1955599" cy="1643074"/>
            </a:xfrm>
          </p:grpSpPr>
          <p:sp>
            <p:nvSpPr>
              <p:cNvPr id="7" name="Freeform 19"/>
              <p:cNvSpPr>
                <a:spLocks/>
              </p:cNvSpPr>
              <p:nvPr/>
            </p:nvSpPr>
            <p:spPr bwMode="auto">
              <a:xfrm>
                <a:off x="1928794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8" name="Freeform 20"/>
              <p:cNvSpPr>
                <a:spLocks/>
              </p:cNvSpPr>
              <p:nvPr/>
            </p:nvSpPr>
            <p:spPr bwMode="auto">
              <a:xfrm>
                <a:off x="1966516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9" name="Freeform 21"/>
              <p:cNvSpPr>
                <a:spLocks/>
              </p:cNvSpPr>
              <p:nvPr/>
            </p:nvSpPr>
            <p:spPr bwMode="auto">
              <a:xfrm>
                <a:off x="2844053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0" name="Freeform 23"/>
              <p:cNvSpPr>
                <a:spLocks/>
              </p:cNvSpPr>
              <p:nvPr/>
            </p:nvSpPr>
            <p:spPr bwMode="auto">
              <a:xfrm>
                <a:off x="1982862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70C0">
                      <a:alpha val="50000"/>
                    </a:srgbClr>
                  </a:gs>
                  <a:gs pos="0">
                    <a:srgbClr val="00B0F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1" name="Freeform 25"/>
              <p:cNvSpPr>
                <a:spLocks/>
              </p:cNvSpPr>
              <p:nvPr/>
            </p:nvSpPr>
            <p:spPr bwMode="auto">
              <a:xfrm>
                <a:off x="2366571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2" name="타원 11"/>
              <p:cNvSpPr/>
              <p:nvPr/>
            </p:nvSpPr>
            <p:spPr>
              <a:xfrm rot="2248181">
                <a:off x="2798004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2758994" y="2386209"/>
                <a:ext cx="90937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약정체결</a:t>
                </a:r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grpSp>
            <p:nvGrpSpPr>
              <p:cNvPr id="14" name="그룹 23"/>
              <p:cNvGrpSpPr/>
              <p:nvPr/>
            </p:nvGrpSpPr>
            <p:grpSpPr>
              <a:xfrm rot="16200000">
                <a:off x="1985686" y="1946559"/>
                <a:ext cx="220931" cy="215035"/>
                <a:chOff x="4658414" y="2642922"/>
                <a:chExt cx="319782" cy="319782"/>
              </a:xfrm>
            </p:grpSpPr>
            <p:sp>
              <p:nvSpPr>
                <p:cNvPr id="16" name="타원 15"/>
                <p:cNvSpPr/>
                <p:nvPr/>
              </p:nvSpPr>
              <p:spPr>
                <a:xfrm>
                  <a:off x="4658414" y="2642922"/>
                  <a:ext cx="319782" cy="319782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  <p:sp>
              <p:nvSpPr>
                <p:cNvPr id="17" name="타원 16"/>
                <p:cNvSpPr/>
                <p:nvPr/>
              </p:nvSpPr>
              <p:spPr>
                <a:xfrm>
                  <a:off x="4688403" y="2817011"/>
                  <a:ext cx="96588" cy="96588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</p:grpSp>
          <p:sp>
            <p:nvSpPr>
              <p:cNvPr id="15" name="Freeform 5"/>
              <p:cNvSpPr>
                <a:spLocks/>
              </p:cNvSpPr>
              <p:nvPr/>
            </p:nvSpPr>
            <p:spPr bwMode="auto">
              <a:xfrm rot="15743835">
                <a:off x="2846886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18" name="그룹 54"/>
            <p:cNvGrpSpPr/>
            <p:nvPr/>
          </p:nvGrpSpPr>
          <p:grpSpPr>
            <a:xfrm>
              <a:off x="4211960" y="2282160"/>
              <a:ext cx="1955599" cy="1643074"/>
              <a:chOff x="4902417" y="1714488"/>
              <a:chExt cx="1955599" cy="1643074"/>
            </a:xfrm>
          </p:grpSpPr>
          <p:sp>
            <p:nvSpPr>
              <p:cNvPr id="19" name="Freeform 19"/>
              <p:cNvSpPr>
                <a:spLocks/>
              </p:cNvSpPr>
              <p:nvPr/>
            </p:nvSpPr>
            <p:spPr bwMode="auto">
              <a:xfrm>
                <a:off x="4902417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FFBC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0" name="Freeform 20"/>
              <p:cNvSpPr>
                <a:spLocks/>
              </p:cNvSpPr>
              <p:nvPr/>
            </p:nvSpPr>
            <p:spPr bwMode="auto">
              <a:xfrm>
                <a:off x="4940139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0">
                    <a:srgbClr val="FFE029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1" name="Freeform 21"/>
              <p:cNvSpPr>
                <a:spLocks/>
              </p:cNvSpPr>
              <p:nvPr/>
            </p:nvSpPr>
            <p:spPr bwMode="auto">
              <a:xfrm>
                <a:off x="5817676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2" name="Freeform 23"/>
              <p:cNvSpPr>
                <a:spLocks/>
              </p:cNvSpPr>
              <p:nvPr/>
            </p:nvSpPr>
            <p:spPr bwMode="auto">
              <a:xfrm>
                <a:off x="4956486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FFBC00">
                      <a:alpha val="50000"/>
                    </a:srgbClr>
                  </a:gs>
                  <a:gs pos="0">
                    <a:srgbClr val="FFE029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3" name="Freeform 25"/>
              <p:cNvSpPr>
                <a:spLocks/>
              </p:cNvSpPr>
              <p:nvPr/>
            </p:nvSpPr>
            <p:spPr bwMode="auto">
              <a:xfrm>
                <a:off x="5340194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4" name="타원 23"/>
              <p:cNvSpPr/>
              <p:nvPr/>
            </p:nvSpPr>
            <p:spPr>
              <a:xfrm rot="2248181">
                <a:off x="5771626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5491090" y="2387910"/>
                <a:ext cx="110090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심사</a:t>
                </a:r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26" name="Freeform 5"/>
              <p:cNvSpPr>
                <a:spLocks/>
              </p:cNvSpPr>
              <p:nvPr/>
            </p:nvSpPr>
            <p:spPr bwMode="auto">
              <a:xfrm rot="15743835">
                <a:off x="5824873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27" name="그룹 55"/>
            <p:cNvGrpSpPr/>
            <p:nvPr/>
          </p:nvGrpSpPr>
          <p:grpSpPr>
            <a:xfrm>
              <a:off x="3132997" y="2282160"/>
              <a:ext cx="1955599" cy="1643074"/>
              <a:chOff x="3274641" y="1714488"/>
              <a:chExt cx="1955599" cy="1643074"/>
            </a:xfrm>
          </p:grpSpPr>
          <p:sp>
            <p:nvSpPr>
              <p:cNvPr id="28" name="Freeform 19"/>
              <p:cNvSpPr>
                <a:spLocks/>
              </p:cNvSpPr>
              <p:nvPr/>
            </p:nvSpPr>
            <p:spPr bwMode="auto">
              <a:xfrm>
                <a:off x="3274641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9" name="Freeform 20"/>
              <p:cNvSpPr>
                <a:spLocks/>
              </p:cNvSpPr>
              <p:nvPr/>
            </p:nvSpPr>
            <p:spPr bwMode="auto">
              <a:xfrm>
                <a:off x="3312363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rgbClr val="96D20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0" name="Freeform 21"/>
              <p:cNvSpPr>
                <a:spLocks/>
              </p:cNvSpPr>
              <p:nvPr/>
            </p:nvSpPr>
            <p:spPr bwMode="auto">
              <a:xfrm>
                <a:off x="4189899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1" name="Freeform 23"/>
              <p:cNvSpPr>
                <a:spLocks/>
              </p:cNvSpPr>
              <p:nvPr/>
            </p:nvSpPr>
            <p:spPr bwMode="auto">
              <a:xfrm>
                <a:off x="3328709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719E00">
                      <a:alpha val="49804"/>
                    </a:srgbClr>
                  </a:gs>
                  <a:gs pos="0">
                    <a:srgbClr val="96D20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2" name="Freeform 25"/>
              <p:cNvSpPr>
                <a:spLocks/>
              </p:cNvSpPr>
              <p:nvPr/>
            </p:nvSpPr>
            <p:spPr bwMode="auto">
              <a:xfrm>
                <a:off x="3712418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3" name="타원 32"/>
              <p:cNvSpPr/>
              <p:nvPr/>
            </p:nvSpPr>
            <p:spPr>
              <a:xfrm rot="2248181">
                <a:off x="4143850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3801480" y="2387910"/>
                <a:ext cx="1229628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검토의견서작성</a:t>
                </a:r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35" name="Freeform 5"/>
              <p:cNvSpPr>
                <a:spLocks/>
              </p:cNvSpPr>
              <p:nvPr/>
            </p:nvSpPr>
            <p:spPr bwMode="auto">
              <a:xfrm rot="15743835">
                <a:off x="4198875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36" name="그룹 56"/>
            <p:cNvGrpSpPr/>
            <p:nvPr/>
          </p:nvGrpSpPr>
          <p:grpSpPr>
            <a:xfrm>
              <a:off x="1830583" y="2282160"/>
              <a:ext cx="1955599" cy="1643074"/>
              <a:chOff x="1928794" y="1714488"/>
              <a:chExt cx="1955599" cy="1643074"/>
            </a:xfrm>
          </p:grpSpPr>
          <p:sp>
            <p:nvSpPr>
              <p:cNvPr id="37" name="Freeform 19"/>
              <p:cNvSpPr>
                <a:spLocks/>
              </p:cNvSpPr>
              <p:nvPr/>
            </p:nvSpPr>
            <p:spPr bwMode="auto">
              <a:xfrm>
                <a:off x="1928794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8" name="Freeform 20"/>
              <p:cNvSpPr>
                <a:spLocks/>
              </p:cNvSpPr>
              <p:nvPr/>
            </p:nvSpPr>
            <p:spPr bwMode="auto">
              <a:xfrm>
                <a:off x="1966516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9" name="Freeform 21"/>
              <p:cNvSpPr>
                <a:spLocks/>
              </p:cNvSpPr>
              <p:nvPr/>
            </p:nvSpPr>
            <p:spPr bwMode="auto">
              <a:xfrm>
                <a:off x="2844053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0" name="Freeform 23"/>
              <p:cNvSpPr>
                <a:spLocks/>
              </p:cNvSpPr>
              <p:nvPr/>
            </p:nvSpPr>
            <p:spPr bwMode="auto">
              <a:xfrm>
                <a:off x="1982862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70C0">
                      <a:alpha val="50000"/>
                    </a:srgbClr>
                  </a:gs>
                  <a:gs pos="0">
                    <a:srgbClr val="00B0F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1" name="Freeform 25"/>
              <p:cNvSpPr>
                <a:spLocks/>
              </p:cNvSpPr>
              <p:nvPr/>
            </p:nvSpPr>
            <p:spPr bwMode="auto">
              <a:xfrm>
                <a:off x="2366571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2" name="타원 41"/>
              <p:cNvSpPr/>
              <p:nvPr/>
            </p:nvSpPr>
            <p:spPr>
              <a:xfrm rot="2248181">
                <a:off x="2798004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43" name="TextBox 42"/>
              <p:cNvSpPr txBox="1"/>
              <p:nvPr/>
            </p:nvSpPr>
            <p:spPr>
              <a:xfrm>
                <a:off x="2470962" y="2383148"/>
                <a:ext cx="110090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신청접수</a:t>
                </a:r>
                <a:endParaRPr lang="ko-KR" altLang="en-US" sz="1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grpSp>
            <p:nvGrpSpPr>
              <p:cNvPr id="44" name="그룹 23"/>
              <p:cNvGrpSpPr/>
              <p:nvPr/>
            </p:nvGrpSpPr>
            <p:grpSpPr>
              <a:xfrm rot="16200000">
                <a:off x="1985686" y="1946559"/>
                <a:ext cx="220931" cy="215035"/>
                <a:chOff x="4658414" y="2642922"/>
                <a:chExt cx="319782" cy="319782"/>
              </a:xfrm>
            </p:grpSpPr>
            <p:sp>
              <p:nvSpPr>
                <p:cNvPr id="46" name="타원 45"/>
                <p:cNvSpPr/>
                <p:nvPr/>
              </p:nvSpPr>
              <p:spPr>
                <a:xfrm>
                  <a:off x="4658414" y="2642922"/>
                  <a:ext cx="319782" cy="319782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  <p:sp>
              <p:nvSpPr>
                <p:cNvPr id="47" name="타원 46"/>
                <p:cNvSpPr/>
                <p:nvPr/>
              </p:nvSpPr>
              <p:spPr>
                <a:xfrm>
                  <a:off x="4688403" y="2817011"/>
                  <a:ext cx="96588" cy="96588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</p:grpSp>
          <p:sp>
            <p:nvSpPr>
              <p:cNvPr id="45" name="Freeform 5"/>
              <p:cNvSpPr>
                <a:spLocks/>
              </p:cNvSpPr>
              <p:nvPr/>
            </p:nvSpPr>
            <p:spPr bwMode="auto">
              <a:xfrm rot="15743835">
                <a:off x="2846886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48" name="그룹 81"/>
            <p:cNvGrpSpPr/>
            <p:nvPr/>
          </p:nvGrpSpPr>
          <p:grpSpPr>
            <a:xfrm>
              <a:off x="500065" y="2399544"/>
              <a:ext cx="1071539" cy="1525690"/>
              <a:chOff x="285750" y="2258059"/>
              <a:chExt cx="2126791" cy="3125260"/>
            </a:xfrm>
          </p:grpSpPr>
          <p:sp>
            <p:nvSpPr>
              <p:cNvPr id="49" name="Freeform 5"/>
              <p:cNvSpPr>
                <a:spLocks/>
              </p:cNvSpPr>
              <p:nvPr/>
            </p:nvSpPr>
            <p:spPr bwMode="auto">
              <a:xfrm>
                <a:off x="285750" y="2258059"/>
                <a:ext cx="2126791" cy="2713813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57000">
                    <a:srgbClr val="00B0F0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14295" y="3749525"/>
                <a:ext cx="1469701" cy="950569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51" name="Freeform 9"/>
              <p:cNvSpPr>
                <a:spLocks/>
              </p:cNvSpPr>
              <p:nvPr/>
            </p:nvSpPr>
            <p:spPr bwMode="auto">
              <a:xfrm>
                <a:off x="783002" y="3828463"/>
                <a:ext cx="1132287" cy="762181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52" name="Freeform 19"/>
              <p:cNvSpPr>
                <a:spLocks/>
              </p:cNvSpPr>
              <p:nvPr/>
            </p:nvSpPr>
            <p:spPr bwMode="auto">
              <a:xfrm rot="5400000">
                <a:off x="1203312" y="4016830"/>
                <a:ext cx="291667" cy="238515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53" name="Freeform 20"/>
              <p:cNvSpPr>
                <a:spLocks/>
              </p:cNvSpPr>
              <p:nvPr/>
            </p:nvSpPr>
            <p:spPr bwMode="auto">
              <a:xfrm>
                <a:off x="948942" y="4976196"/>
                <a:ext cx="797599" cy="407123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0070C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54" name="Oval 9"/>
              <p:cNvSpPr>
                <a:spLocks noChangeArrowheads="1"/>
              </p:cNvSpPr>
              <p:nvPr/>
            </p:nvSpPr>
            <p:spPr bwMode="auto">
              <a:xfrm>
                <a:off x="717787" y="2371687"/>
                <a:ext cx="1262497" cy="1259044"/>
              </a:xfrm>
              <a:prstGeom prst="ellipse">
                <a:avLst/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55" name="Oval 10"/>
              <p:cNvSpPr>
                <a:spLocks noChangeArrowheads="1"/>
              </p:cNvSpPr>
              <p:nvPr/>
            </p:nvSpPr>
            <p:spPr bwMode="auto">
              <a:xfrm>
                <a:off x="723828" y="2377728"/>
                <a:ext cx="1249552" cy="1246963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56" name="Oval 11"/>
              <p:cNvSpPr>
                <a:spLocks noChangeArrowheads="1"/>
              </p:cNvSpPr>
              <p:nvPr/>
            </p:nvSpPr>
            <p:spPr bwMode="auto">
              <a:xfrm>
                <a:off x="740224" y="2394123"/>
                <a:ext cx="1216760" cy="1214171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00">
                  <a:solidFill>
                    <a:schemeClr val="lt1"/>
                  </a:solidFill>
                </a:endParaRPr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569269" y="2602948"/>
                <a:ext cx="1638971" cy="7565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800" b="1" dirty="0">
                    <a:solidFill>
                      <a:srgbClr val="0E5494"/>
                    </a:solidFill>
                    <a:latin typeface="Arial" pitchFamily="34" charset="0"/>
                    <a:cs typeface="Arial" pitchFamily="34" charset="0"/>
                  </a:rPr>
                  <a:t>기초자치단체</a:t>
                </a:r>
                <a:r>
                  <a:rPr lang="ko-KR" altLang="en-US" sz="1000" b="1" dirty="0">
                    <a:solidFill>
                      <a:srgbClr val="0E5494"/>
                    </a:solidFill>
                    <a:latin typeface="Arial" pitchFamily="34" charset="0"/>
                    <a:cs typeface="Arial" pitchFamily="34" charset="0"/>
                  </a:rPr>
                  <a:t>담당자</a:t>
                </a:r>
                <a:endParaRPr lang="en-US" altLang="ko-KR" sz="1000" b="1" dirty="0">
                  <a:solidFill>
                    <a:srgbClr val="0E5494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58" name="그룹 151"/>
              <p:cNvGrpSpPr/>
              <p:nvPr/>
            </p:nvGrpSpPr>
            <p:grpSpPr>
              <a:xfrm>
                <a:off x="2004724" y="3454016"/>
                <a:ext cx="407036" cy="407032"/>
                <a:chOff x="4396665" y="2137416"/>
                <a:chExt cx="250239" cy="250239"/>
              </a:xfrm>
            </p:grpSpPr>
            <p:sp>
              <p:nvSpPr>
                <p:cNvPr id="59" name="타원 58"/>
                <p:cNvSpPr/>
                <p:nvPr/>
              </p:nvSpPr>
              <p:spPr>
                <a:xfrm>
                  <a:off x="4396665" y="2137416"/>
                  <a:ext cx="250239" cy="250239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/>
                </a:p>
              </p:txBody>
            </p:sp>
            <p:sp>
              <p:nvSpPr>
                <p:cNvPr id="60" name="타원 59"/>
                <p:cNvSpPr/>
                <p:nvPr/>
              </p:nvSpPr>
              <p:spPr>
                <a:xfrm>
                  <a:off x="4420132" y="2273646"/>
                  <a:ext cx="75583" cy="7558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/>
                </a:p>
              </p:txBody>
            </p:sp>
          </p:grpSp>
        </p:grpSp>
        <p:grpSp>
          <p:nvGrpSpPr>
            <p:cNvPr id="61" name="그룹 55"/>
            <p:cNvGrpSpPr/>
            <p:nvPr/>
          </p:nvGrpSpPr>
          <p:grpSpPr>
            <a:xfrm rot="19759646">
              <a:off x="4042024" y="3983967"/>
              <a:ext cx="1008035" cy="1168498"/>
              <a:chOff x="4143850" y="2113803"/>
              <a:chExt cx="1008035" cy="1168498"/>
            </a:xfrm>
          </p:grpSpPr>
          <p:sp>
            <p:nvSpPr>
              <p:cNvPr id="67" name="타원 66"/>
              <p:cNvSpPr/>
              <p:nvPr/>
            </p:nvSpPr>
            <p:spPr>
              <a:xfrm rot="2248181">
                <a:off x="4143850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5743835">
                <a:off x="4198875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83" name="그룹 120"/>
            <p:cNvGrpSpPr/>
            <p:nvPr/>
          </p:nvGrpSpPr>
          <p:grpSpPr>
            <a:xfrm>
              <a:off x="7143768" y="2282160"/>
              <a:ext cx="1535574" cy="1563134"/>
              <a:chOff x="819010" y="2032899"/>
              <a:chExt cx="1535574" cy="1563134"/>
            </a:xfrm>
          </p:grpSpPr>
          <p:grpSp>
            <p:nvGrpSpPr>
              <p:cNvPr id="84" name="그룹 186"/>
              <p:cNvGrpSpPr/>
              <p:nvPr/>
            </p:nvGrpSpPr>
            <p:grpSpPr>
              <a:xfrm>
                <a:off x="819010" y="2032899"/>
                <a:ext cx="1535574" cy="1563134"/>
                <a:chOff x="3653835" y="3826122"/>
                <a:chExt cx="1163114" cy="1183994"/>
              </a:xfrm>
            </p:grpSpPr>
            <p:grpSp>
              <p:nvGrpSpPr>
                <p:cNvPr id="87" name="그룹 188"/>
                <p:cNvGrpSpPr/>
                <p:nvPr/>
              </p:nvGrpSpPr>
              <p:grpSpPr>
                <a:xfrm>
                  <a:off x="3653835" y="3826122"/>
                  <a:ext cx="1163114" cy="1183994"/>
                  <a:chOff x="384550" y="4301722"/>
                  <a:chExt cx="1163114" cy="1183994"/>
                </a:xfrm>
              </p:grpSpPr>
              <p:sp>
                <p:nvSpPr>
                  <p:cNvPr id="89" name="타원 88"/>
                  <p:cNvSpPr/>
                  <p:nvPr/>
                </p:nvSpPr>
                <p:spPr>
                  <a:xfrm>
                    <a:off x="395536" y="4301722"/>
                    <a:ext cx="1152128" cy="1152128"/>
                  </a:xfrm>
                  <a:prstGeom prst="ellipse">
                    <a:avLst/>
                  </a:prstGeom>
                  <a:gradFill>
                    <a:gsLst>
                      <a:gs pos="36000">
                        <a:srgbClr val="B4B4B4"/>
                      </a:gs>
                      <a:gs pos="49000">
                        <a:srgbClr val="EAEAEA"/>
                      </a:gs>
                      <a:gs pos="49000">
                        <a:srgbClr val="B4B4B4"/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90" name="타원 89"/>
                  <p:cNvSpPr/>
                  <p:nvPr/>
                </p:nvSpPr>
                <p:spPr>
                  <a:xfrm rot="10800000">
                    <a:off x="401624" y="4335622"/>
                    <a:ext cx="1139954" cy="1150094"/>
                  </a:xfrm>
                  <a:prstGeom prst="ellipse">
                    <a:avLst/>
                  </a:prstGeom>
                  <a:gradFill flip="none" rotWithShape="1">
                    <a:gsLst>
                      <a:gs pos="78000">
                        <a:schemeClr val="bg1">
                          <a:alpha val="0"/>
                        </a:schemeClr>
                      </a:gs>
                      <a:gs pos="10000">
                        <a:schemeClr val="bg1">
                          <a:alpha val="32000"/>
                        </a:schemeClr>
                      </a:gs>
                      <a:gs pos="100000">
                        <a:schemeClr val="bg1"/>
                      </a:gs>
                    </a:gsLst>
                    <a:path path="circle">
                      <a:fillToRect l="100000" b="100000"/>
                    </a:path>
                    <a:tileRect t="-100000" r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 sz="2000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91" name="타원 90"/>
                  <p:cNvSpPr/>
                  <p:nvPr/>
                </p:nvSpPr>
                <p:spPr>
                  <a:xfrm>
                    <a:off x="467544" y="4377767"/>
                    <a:ext cx="1008112" cy="1008112"/>
                  </a:xfrm>
                  <a:prstGeom prst="ellipse">
                    <a:avLst/>
                  </a:prstGeom>
                  <a:solidFill>
                    <a:srgbClr val="2FB0FF"/>
                  </a:solidFill>
                  <a:ln w="635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92" name="자유형 91"/>
                  <p:cNvSpPr/>
                  <p:nvPr/>
                </p:nvSpPr>
                <p:spPr>
                  <a:xfrm>
                    <a:off x="467544" y="4378992"/>
                    <a:ext cx="921912" cy="948741"/>
                  </a:xfrm>
                  <a:custGeom>
                    <a:avLst/>
                    <a:gdLst>
                      <a:gd name="connsiteX0" fmla="*/ 0 w 1008112"/>
                      <a:gd name="connsiteY0" fmla="*/ 504056 h 1008112"/>
                      <a:gd name="connsiteX1" fmla="*/ 147635 w 1008112"/>
                      <a:gd name="connsiteY1" fmla="*/ 147635 h 1008112"/>
                      <a:gd name="connsiteX2" fmla="*/ 504057 w 1008112"/>
                      <a:gd name="connsiteY2" fmla="*/ 1 h 1008112"/>
                      <a:gd name="connsiteX3" fmla="*/ 860478 w 1008112"/>
                      <a:gd name="connsiteY3" fmla="*/ 147636 h 1008112"/>
                      <a:gd name="connsiteX4" fmla="*/ 1008112 w 1008112"/>
                      <a:gd name="connsiteY4" fmla="*/ 504058 h 1008112"/>
                      <a:gd name="connsiteX5" fmla="*/ 860477 w 1008112"/>
                      <a:gd name="connsiteY5" fmla="*/ 860480 h 1008112"/>
                      <a:gd name="connsiteX6" fmla="*/ 504055 w 1008112"/>
                      <a:gd name="connsiteY6" fmla="*/ 1008114 h 1008112"/>
                      <a:gd name="connsiteX7" fmla="*/ 147634 w 1008112"/>
                      <a:gd name="connsiteY7" fmla="*/ 860479 h 1008112"/>
                      <a:gd name="connsiteX8" fmla="*/ 0 w 1008112"/>
                      <a:gd name="connsiteY8" fmla="*/ 504057 h 1008112"/>
                      <a:gd name="connsiteX9" fmla="*/ 0 w 1008112"/>
                      <a:gd name="connsiteY9" fmla="*/ 504056 h 1008112"/>
                      <a:gd name="connsiteX0" fmla="*/ 0 w 920484"/>
                      <a:gd name="connsiteY0" fmla="*/ 504055 h 1008114"/>
                      <a:gd name="connsiteX1" fmla="*/ 147635 w 920484"/>
                      <a:gd name="connsiteY1" fmla="*/ 147634 h 1008114"/>
                      <a:gd name="connsiteX2" fmla="*/ 504057 w 920484"/>
                      <a:gd name="connsiteY2" fmla="*/ 0 h 1008114"/>
                      <a:gd name="connsiteX3" fmla="*/ 860478 w 920484"/>
                      <a:gd name="connsiteY3" fmla="*/ 147635 h 1008114"/>
                      <a:gd name="connsiteX4" fmla="*/ 864096 w 920484"/>
                      <a:gd name="connsiteY4" fmla="*/ 504055 h 1008114"/>
                      <a:gd name="connsiteX5" fmla="*/ 860477 w 920484"/>
                      <a:gd name="connsiteY5" fmla="*/ 860479 h 1008114"/>
                      <a:gd name="connsiteX6" fmla="*/ 504055 w 920484"/>
                      <a:gd name="connsiteY6" fmla="*/ 1008113 h 1008114"/>
                      <a:gd name="connsiteX7" fmla="*/ 147634 w 920484"/>
                      <a:gd name="connsiteY7" fmla="*/ 860478 h 1008114"/>
                      <a:gd name="connsiteX8" fmla="*/ 0 w 920484"/>
                      <a:gd name="connsiteY8" fmla="*/ 504056 h 1008114"/>
                      <a:gd name="connsiteX9" fmla="*/ 0 w 920484"/>
                      <a:gd name="connsiteY9" fmla="*/ 504055 h 1008114"/>
                      <a:gd name="connsiteX0" fmla="*/ 0 w 923500"/>
                      <a:gd name="connsiteY0" fmla="*/ 504055 h 1043514"/>
                      <a:gd name="connsiteX1" fmla="*/ 147635 w 923500"/>
                      <a:gd name="connsiteY1" fmla="*/ 147634 h 1043514"/>
                      <a:gd name="connsiteX2" fmla="*/ 504057 w 923500"/>
                      <a:gd name="connsiteY2" fmla="*/ 0 h 1043514"/>
                      <a:gd name="connsiteX3" fmla="*/ 860478 w 923500"/>
                      <a:gd name="connsiteY3" fmla="*/ 147635 h 1043514"/>
                      <a:gd name="connsiteX4" fmla="*/ 864096 w 923500"/>
                      <a:gd name="connsiteY4" fmla="*/ 504055 h 1043514"/>
                      <a:gd name="connsiteX5" fmla="*/ 504056 w 923500"/>
                      <a:gd name="connsiteY5" fmla="*/ 648070 h 1043514"/>
                      <a:gd name="connsiteX6" fmla="*/ 504055 w 923500"/>
                      <a:gd name="connsiteY6" fmla="*/ 1008113 h 1043514"/>
                      <a:gd name="connsiteX7" fmla="*/ 147634 w 923500"/>
                      <a:gd name="connsiteY7" fmla="*/ 860478 h 1043514"/>
                      <a:gd name="connsiteX8" fmla="*/ 0 w 923500"/>
                      <a:gd name="connsiteY8" fmla="*/ 504056 h 1043514"/>
                      <a:gd name="connsiteX9" fmla="*/ 0 w 923500"/>
                      <a:gd name="connsiteY9" fmla="*/ 504055 h 1043514"/>
                      <a:gd name="connsiteX0" fmla="*/ 0 w 923500"/>
                      <a:gd name="connsiteY0" fmla="*/ 504055 h 971503"/>
                      <a:gd name="connsiteX1" fmla="*/ 147635 w 923500"/>
                      <a:gd name="connsiteY1" fmla="*/ 147634 h 971503"/>
                      <a:gd name="connsiteX2" fmla="*/ 504057 w 923500"/>
                      <a:gd name="connsiteY2" fmla="*/ 0 h 971503"/>
                      <a:gd name="connsiteX3" fmla="*/ 860478 w 923500"/>
                      <a:gd name="connsiteY3" fmla="*/ 147635 h 971503"/>
                      <a:gd name="connsiteX4" fmla="*/ 864096 w 923500"/>
                      <a:gd name="connsiteY4" fmla="*/ 504055 h 971503"/>
                      <a:gd name="connsiteX5" fmla="*/ 504056 w 923500"/>
                      <a:gd name="connsiteY5" fmla="*/ 648070 h 971503"/>
                      <a:gd name="connsiteX6" fmla="*/ 432048 w 923500"/>
                      <a:gd name="connsiteY6" fmla="*/ 936102 h 971503"/>
                      <a:gd name="connsiteX7" fmla="*/ 147634 w 923500"/>
                      <a:gd name="connsiteY7" fmla="*/ 860478 h 971503"/>
                      <a:gd name="connsiteX8" fmla="*/ 0 w 923500"/>
                      <a:gd name="connsiteY8" fmla="*/ 504056 h 971503"/>
                      <a:gd name="connsiteX9" fmla="*/ 0 w 923500"/>
                      <a:gd name="connsiteY9" fmla="*/ 504055 h 971503"/>
                      <a:gd name="connsiteX0" fmla="*/ 0 w 923500"/>
                      <a:gd name="connsiteY0" fmla="*/ 504055 h 957219"/>
                      <a:gd name="connsiteX1" fmla="*/ 147635 w 923500"/>
                      <a:gd name="connsiteY1" fmla="*/ 147634 h 957219"/>
                      <a:gd name="connsiteX2" fmla="*/ 504057 w 923500"/>
                      <a:gd name="connsiteY2" fmla="*/ 0 h 957219"/>
                      <a:gd name="connsiteX3" fmla="*/ 860478 w 923500"/>
                      <a:gd name="connsiteY3" fmla="*/ 147635 h 957219"/>
                      <a:gd name="connsiteX4" fmla="*/ 864096 w 923500"/>
                      <a:gd name="connsiteY4" fmla="*/ 504055 h 957219"/>
                      <a:gd name="connsiteX5" fmla="*/ 504056 w 923500"/>
                      <a:gd name="connsiteY5" fmla="*/ 648070 h 957219"/>
                      <a:gd name="connsiteX6" fmla="*/ 360040 w 923500"/>
                      <a:gd name="connsiteY6" fmla="*/ 921818 h 957219"/>
                      <a:gd name="connsiteX7" fmla="*/ 147634 w 923500"/>
                      <a:gd name="connsiteY7" fmla="*/ 860478 h 957219"/>
                      <a:gd name="connsiteX8" fmla="*/ 0 w 923500"/>
                      <a:gd name="connsiteY8" fmla="*/ 504056 h 957219"/>
                      <a:gd name="connsiteX9" fmla="*/ 0 w 923500"/>
                      <a:gd name="connsiteY9" fmla="*/ 504055 h 957219"/>
                      <a:gd name="connsiteX0" fmla="*/ 0 w 923500"/>
                      <a:gd name="connsiteY0" fmla="*/ 504055 h 957219"/>
                      <a:gd name="connsiteX1" fmla="*/ 147635 w 923500"/>
                      <a:gd name="connsiteY1" fmla="*/ 147634 h 957219"/>
                      <a:gd name="connsiteX2" fmla="*/ 504057 w 923500"/>
                      <a:gd name="connsiteY2" fmla="*/ 0 h 957219"/>
                      <a:gd name="connsiteX3" fmla="*/ 860478 w 923500"/>
                      <a:gd name="connsiteY3" fmla="*/ 147635 h 957219"/>
                      <a:gd name="connsiteX4" fmla="*/ 864096 w 923500"/>
                      <a:gd name="connsiteY4" fmla="*/ 504055 h 957219"/>
                      <a:gd name="connsiteX5" fmla="*/ 504056 w 923500"/>
                      <a:gd name="connsiteY5" fmla="*/ 648070 h 957219"/>
                      <a:gd name="connsiteX6" fmla="*/ 360040 w 923500"/>
                      <a:gd name="connsiteY6" fmla="*/ 921818 h 957219"/>
                      <a:gd name="connsiteX7" fmla="*/ 147634 w 923500"/>
                      <a:gd name="connsiteY7" fmla="*/ 860478 h 957219"/>
                      <a:gd name="connsiteX8" fmla="*/ 0 w 923500"/>
                      <a:gd name="connsiteY8" fmla="*/ 504056 h 957219"/>
                      <a:gd name="connsiteX9" fmla="*/ 0 w 923500"/>
                      <a:gd name="connsiteY9" fmla="*/ 504055 h 957219"/>
                      <a:gd name="connsiteX0" fmla="*/ 0 w 923500"/>
                      <a:gd name="connsiteY0" fmla="*/ 504055 h 956033"/>
                      <a:gd name="connsiteX1" fmla="*/ 147635 w 923500"/>
                      <a:gd name="connsiteY1" fmla="*/ 147634 h 956033"/>
                      <a:gd name="connsiteX2" fmla="*/ 504057 w 923500"/>
                      <a:gd name="connsiteY2" fmla="*/ 0 h 956033"/>
                      <a:gd name="connsiteX3" fmla="*/ 860478 w 923500"/>
                      <a:gd name="connsiteY3" fmla="*/ 147635 h 956033"/>
                      <a:gd name="connsiteX4" fmla="*/ 864096 w 923500"/>
                      <a:gd name="connsiteY4" fmla="*/ 504055 h 956033"/>
                      <a:gd name="connsiteX5" fmla="*/ 504056 w 923500"/>
                      <a:gd name="connsiteY5" fmla="*/ 648070 h 956033"/>
                      <a:gd name="connsiteX6" fmla="*/ 360040 w 923500"/>
                      <a:gd name="connsiteY6" fmla="*/ 921818 h 956033"/>
                      <a:gd name="connsiteX7" fmla="*/ 150437 w 923500"/>
                      <a:gd name="connsiteY7" fmla="*/ 853359 h 956033"/>
                      <a:gd name="connsiteX8" fmla="*/ 0 w 923500"/>
                      <a:gd name="connsiteY8" fmla="*/ 504056 h 956033"/>
                      <a:gd name="connsiteX9" fmla="*/ 0 w 923500"/>
                      <a:gd name="connsiteY9" fmla="*/ 504055 h 956033"/>
                      <a:gd name="connsiteX0" fmla="*/ 0 w 923500"/>
                      <a:gd name="connsiteY0" fmla="*/ 504055 h 948344"/>
                      <a:gd name="connsiteX1" fmla="*/ 147635 w 923500"/>
                      <a:gd name="connsiteY1" fmla="*/ 147634 h 948344"/>
                      <a:gd name="connsiteX2" fmla="*/ 504057 w 923500"/>
                      <a:gd name="connsiteY2" fmla="*/ 0 h 948344"/>
                      <a:gd name="connsiteX3" fmla="*/ 860478 w 923500"/>
                      <a:gd name="connsiteY3" fmla="*/ 147635 h 948344"/>
                      <a:gd name="connsiteX4" fmla="*/ 864096 w 923500"/>
                      <a:gd name="connsiteY4" fmla="*/ 504055 h 948344"/>
                      <a:gd name="connsiteX5" fmla="*/ 504056 w 923500"/>
                      <a:gd name="connsiteY5" fmla="*/ 648070 h 948344"/>
                      <a:gd name="connsiteX6" fmla="*/ 346844 w 923500"/>
                      <a:gd name="connsiteY6" fmla="*/ 914129 h 948344"/>
                      <a:gd name="connsiteX7" fmla="*/ 150437 w 923500"/>
                      <a:gd name="connsiteY7" fmla="*/ 853359 h 948344"/>
                      <a:gd name="connsiteX8" fmla="*/ 0 w 923500"/>
                      <a:gd name="connsiteY8" fmla="*/ 504056 h 948344"/>
                      <a:gd name="connsiteX9" fmla="*/ 0 w 923500"/>
                      <a:gd name="connsiteY9" fmla="*/ 504055 h 948344"/>
                      <a:gd name="connsiteX0" fmla="*/ 0 w 921912"/>
                      <a:gd name="connsiteY0" fmla="*/ 504452 h 948741"/>
                      <a:gd name="connsiteX1" fmla="*/ 147635 w 921912"/>
                      <a:gd name="connsiteY1" fmla="*/ 148031 h 948741"/>
                      <a:gd name="connsiteX2" fmla="*/ 504057 w 921912"/>
                      <a:gd name="connsiteY2" fmla="*/ 397 h 948741"/>
                      <a:gd name="connsiteX3" fmla="*/ 850953 w 921912"/>
                      <a:gd name="connsiteY3" fmla="*/ 150413 h 948741"/>
                      <a:gd name="connsiteX4" fmla="*/ 864096 w 921912"/>
                      <a:gd name="connsiteY4" fmla="*/ 504452 h 948741"/>
                      <a:gd name="connsiteX5" fmla="*/ 504056 w 921912"/>
                      <a:gd name="connsiteY5" fmla="*/ 648467 h 948741"/>
                      <a:gd name="connsiteX6" fmla="*/ 346844 w 921912"/>
                      <a:gd name="connsiteY6" fmla="*/ 914526 h 948741"/>
                      <a:gd name="connsiteX7" fmla="*/ 150437 w 921912"/>
                      <a:gd name="connsiteY7" fmla="*/ 853756 h 948741"/>
                      <a:gd name="connsiteX8" fmla="*/ 0 w 921912"/>
                      <a:gd name="connsiteY8" fmla="*/ 504453 h 948741"/>
                      <a:gd name="connsiteX9" fmla="*/ 0 w 921912"/>
                      <a:gd name="connsiteY9" fmla="*/ 504452 h 94874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921912" h="948741">
                        <a:moveTo>
                          <a:pt x="0" y="504452"/>
                        </a:moveTo>
                        <a:cubicBezTo>
                          <a:pt x="0" y="370768"/>
                          <a:pt x="53106" y="242559"/>
                          <a:pt x="147635" y="148031"/>
                        </a:cubicBezTo>
                        <a:cubicBezTo>
                          <a:pt x="242164" y="53502"/>
                          <a:pt x="386837" y="0"/>
                          <a:pt x="504057" y="397"/>
                        </a:cubicBezTo>
                        <a:cubicBezTo>
                          <a:pt x="621277" y="794"/>
                          <a:pt x="790947" y="66404"/>
                          <a:pt x="850953" y="150413"/>
                        </a:cubicBezTo>
                        <a:cubicBezTo>
                          <a:pt x="910959" y="234422"/>
                          <a:pt x="921912" y="421443"/>
                          <a:pt x="864096" y="504452"/>
                        </a:cubicBezTo>
                        <a:cubicBezTo>
                          <a:pt x="806280" y="587461"/>
                          <a:pt x="590265" y="580121"/>
                          <a:pt x="504056" y="648467"/>
                        </a:cubicBezTo>
                        <a:cubicBezTo>
                          <a:pt x="417847" y="716813"/>
                          <a:pt x="405780" y="880311"/>
                          <a:pt x="346844" y="914526"/>
                        </a:cubicBezTo>
                        <a:cubicBezTo>
                          <a:pt x="287908" y="948741"/>
                          <a:pt x="210444" y="923383"/>
                          <a:pt x="150437" y="853756"/>
                        </a:cubicBezTo>
                        <a:cubicBezTo>
                          <a:pt x="89041" y="806156"/>
                          <a:pt x="0" y="638137"/>
                          <a:pt x="0" y="504453"/>
                        </a:cubicBezTo>
                        <a:lnTo>
                          <a:pt x="0" y="504452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0070C0"/>
                      </a:gs>
                      <a:gs pos="100000">
                        <a:srgbClr val="00B0F0"/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635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93" name="Freeform 5"/>
                  <p:cNvSpPr>
                    <a:spLocks/>
                  </p:cNvSpPr>
                  <p:nvPr/>
                </p:nvSpPr>
                <p:spPr bwMode="auto">
                  <a:xfrm>
                    <a:off x="464344" y="4860098"/>
                    <a:ext cx="1011311" cy="523908"/>
                  </a:xfrm>
                  <a:custGeom>
                    <a:avLst/>
                    <a:gdLst/>
                    <a:ahLst/>
                    <a:cxnLst>
                      <a:cxn ang="0">
                        <a:pos x="3372" y="72"/>
                      </a:cxn>
                      <a:cxn ang="0">
                        <a:pos x="3294" y="276"/>
                      </a:cxn>
                      <a:cxn ang="0">
                        <a:pos x="3194" y="468"/>
                      </a:cxn>
                      <a:cxn ang="0">
                        <a:pos x="3072" y="644"/>
                      </a:cxn>
                      <a:cxn ang="0">
                        <a:pos x="2932" y="804"/>
                      </a:cxn>
                      <a:cxn ang="0">
                        <a:pos x="2774" y="946"/>
                      </a:cxn>
                      <a:cxn ang="0">
                        <a:pos x="2598" y="1068"/>
                      </a:cxn>
                      <a:cxn ang="0">
                        <a:pos x="2410" y="1168"/>
                      </a:cxn>
                      <a:cxn ang="0">
                        <a:pos x="2208" y="1244"/>
                      </a:cxn>
                      <a:cxn ang="0">
                        <a:pos x="1996" y="1294"/>
                      </a:cxn>
                      <a:cxn ang="0">
                        <a:pos x="1774" y="1318"/>
                      </a:cxn>
                      <a:cxn ang="0">
                        <a:pos x="1624" y="1318"/>
                      </a:cxn>
                      <a:cxn ang="0">
                        <a:pos x="1402" y="1294"/>
                      </a:cxn>
                      <a:cxn ang="0">
                        <a:pos x="1190" y="1244"/>
                      </a:cxn>
                      <a:cxn ang="0">
                        <a:pos x="988" y="1168"/>
                      </a:cxn>
                      <a:cxn ang="0">
                        <a:pos x="800" y="1068"/>
                      </a:cxn>
                      <a:cxn ang="0">
                        <a:pos x="624" y="946"/>
                      </a:cxn>
                      <a:cxn ang="0">
                        <a:pos x="466" y="804"/>
                      </a:cxn>
                      <a:cxn ang="0">
                        <a:pos x="324" y="644"/>
                      </a:cxn>
                      <a:cxn ang="0">
                        <a:pos x="204" y="468"/>
                      </a:cxn>
                      <a:cxn ang="0">
                        <a:pos x="104" y="276"/>
                      </a:cxn>
                      <a:cxn ang="0">
                        <a:pos x="26" y="72"/>
                      </a:cxn>
                      <a:cxn ang="0">
                        <a:pos x="6" y="0"/>
                      </a:cxn>
                      <a:cxn ang="0">
                        <a:pos x="0" y="130"/>
                      </a:cxn>
                      <a:cxn ang="0">
                        <a:pos x="10" y="306"/>
                      </a:cxn>
                      <a:cxn ang="0">
                        <a:pos x="54" y="562"/>
                      </a:cxn>
                      <a:cxn ang="0">
                        <a:pos x="134" y="802"/>
                      </a:cxn>
                      <a:cxn ang="0">
                        <a:pos x="246" y="1026"/>
                      </a:cxn>
                      <a:cxn ang="0">
                        <a:pos x="388" y="1228"/>
                      </a:cxn>
                      <a:cxn ang="0">
                        <a:pos x="556" y="1408"/>
                      </a:cxn>
                      <a:cxn ang="0">
                        <a:pos x="750" y="1562"/>
                      </a:cxn>
                      <a:cxn ang="0">
                        <a:pos x="962" y="1688"/>
                      </a:cxn>
                      <a:cxn ang="0">
                        <a:pos x="1194" y="1780"/>
                      </a:cxn>
                      <a:cxn ang="0">
                        <a:pos x="1440" y="1838"/>
                      </a:cxn>
                      <a:cxn ang="0">
                        <a:pos x="1698" y="1858"/>
                      </a:cxn>
                      <a:cxn ang="0">
                        <a:pos x="1872" y="1850"/>
                      </a:cxn>
                      <a:cxn ang="0">
                        <a:pos x="2124" y="1804"/>
                      </a:cxn>
                      <a:cxn ang="0">
                        <a:pos x="2360" y="1722"/>
                      </a:cxn>
                      <a:cxn ang="0">
                        <a:pos x="2580" y="1608"/>
                      </a:cxn>
                      <a:cxn ang="0">
                        <a:pos x="2778" y="1464"/>
                      </a:cxn>
                      <a:cxn ang="0">
                        <a:pos x="2956" y="1292"/>
                      </a:cxn>
                      <a:cxn ang="0">
                        <a:pos x="3106" y="1096"/>
                      </a:cxn>
                      <a:cxn ang="0">
                        <a:pos x="3230" y="878"/>
                      </a:cxn>
                      <a:cxn ang="0">
                        <a:pos x="3320" y="644"/>
                      </a:cxn>
                      <a:cxn ang="0">
                        <a:pos x="3378" y="392"/>
                      </a:cxn>
                      <a:cxn ang="0">
                        <a:pos x="3396" y="130"/>
                      </a:cxn>
                      <a:cxn ang="0">
                        <a:pos x="3392" y="0"/>
                      </a:cxn>
                      <a:cxn ang="0">
                        <a:pos x="3392" y="2"/>
                      </a:cxn>
                    </a:cxnLst>
                    <a:rect l="0" t="0" r="r" b="b"/>
                    <a:pathLst>
                      <a:path w="3396" h="1858">
                        <a:moveTo>
                          <a:pt x="3392" y="2"/>
                        </a:moveTo>
                        <a:lnTo>
                          <a:pt x="3392" y="2"/>
                        </a:lnTo>
                        <a:lnTo>
                          <a:pt x="3372" y="72"/>
                        </a:lnTo>
                        <a:lnTo>
                          <a:pt x="3348" y="142"/>
                        </a:lnTo>
                        <a:lnTo>
                          <a:pt x="3322" y="210"/>
                        </a:lnTo>
                        <a:lnTo>
                          <a:pt x="3294" y="276"/>
                        </a:lnTo>
                        <a:lnTo>
                          <a:pt x="3264" y="342"/>
                        </a:lnTo>
                        <a:lnTo>
                          <a:pt x="3230" y="406"/>
                        </a:lnTo>
                        <a:lnTo>
                          <a:pt x="3194" y="468"/>
                        </a:lnTo>
                        <a:lnTo>
                          <a:pt x="3156" y="528"/>
                        </a:lnTo>
                        <a:lnTo>
                          <a:pt x="3116" y="588"/>
                        </a:lnTo>
                        <a:lnTo>
                          <a:pt x="3072" y="644"/>
                        </a:lnTo>
                        <a:lnTo>
                          <a:pt x="3028" y="700"/>
                        </a:lnTo>
                        <a:lnTo>
                          <a:pt x="2980" y="752"/>
                        </a:lnTo>
                        <a:lnTo>
                          <a:pt x="2932" y="804"/>
                        </a:lnTo>
                        <a:lnTo>
                          <a:pt x="2880" y="854"/>
                        </a:lnTo>
                        <a:lnTo>
                          <a:pt x="2828" y="900"/>
                        </a:lnTo>
                        <a:lnTo>
                          <a:pt x="2774" y="946"/>
                        </a:lnTo>
                        <a:lnTo>
                          <a:pt x="2716" y="988"/>
                        </a:lnTo>
                        <a:lnTo>
                          <a:pt x="2658" y="1030"/>
                        </a:lnTo>
                        <a:lnTo>
                          <a:pt x="2598" y="1068"/>
                        </a:lnTo>
                        <a:lnTo>
                          <a:pt x="2536" y="1102"/>
                        </a:lnTo>
                        <a:lnTo>
                          <a:pt x="2474" y="1136"/>
                        </a:lnTo>
                        <a:lnTo>
                          <a:pt x="2410" y="1168"/>
                        </a:lnTo>
                        <a:lnTo>
                          <a:pt x="2344" y="1196"/>
                        </a:lnTo>
                        <a:lnTo>
                          <a:pt x="2276" y="1220"/>
                        </a:lnTo>
                        <a:lnTo>
                          <a:pt x="2208" y="1244"/>
                        </a:lnTo>
                        <a:lnTo>
                          <a:pt x="2138" y="1264"/>
                        </a:lnTo>
                        <a:lnTo>
                          <a:pt x="2068" y="1280"/>
                        </a:lnTo>
                        <a:lnTo>
                          <a:pt x="1996" y="1294"/>
                        </a:lnTo>
                        <a:lnTo>
                          <a:pt x="1922" y="1306"/>
                        </a:lnTo>
                        <a:lnTo>
                          <a:pt x="1848" y="1314"/>
                        </a:lnTo>
                        <a:lnTo>
                          <a:pt x="1774" y="1318"/>
                        </a:lnTo>
                        <a:lnTo>
                          <a:pt x="1698" y="1320"/>
                        </a:lnTo>
                        <a:lnTo>
                          <a:pt x="1698" y="1320"/>
                        </a:lnTo>
                        <a:lnTo>
                          <a:pt x="1624" y="1318"/>
                        </a:lnTo>
                        <a:lnTo>
                          <a:pt x="1548" y="1314"/>
                        </a:lnTo>
                        <a:lnTo>
                          <a:pt x="1474" y="1306"/>
                        </a:lnTo>
                        <a:lnTo>
                          <a:pt x="1402" y="1294"/>
                        </a:lnTo>
                        <a:lnTo>
                          <a:pt x="1330" y="1280"/>
                        </a:lnTo>
                        <a:lnTo>
                          <a:pt x="1260" y="1264"/>
                        </a:lnTo>
                        <a:lnTo>
                          <a:pt x="1190" y="1244"/>
                        </a:lnTo>
                        <a:lnTo>
                          <a:pt x="1122" y="1220"/>
                        </a:lnTo>
                        <a:lnTo>
                          <a:pt x="1054" y="1196"/>
                        </a:lnTo>
                        <a:lnTo>
                          <a:pt x="988" y="1168"/>
                        </a:lnTo>
                        <a:lnTo>
                          <a:pt x="924" y="1136"/>
                        </a:lnTo>
                        <a:lnTo>
                          <a:pt x="860" y="1102"/>
                        </a:lnTo>
                        <a:lnTo>
                          <a:pt x="800" y="1068"/>
                        </a:lnTo>
                        <a:lnTo>
                          <a:pt x="740" y="1030"/>
                        </a:lnTo>
                        <a:lnTo>
                          <a:pt x="680" y="988"/>
                        </a:lnTo>
                        <a:lnTo>
                          <a:pt x="624" y="946"/>
                        </a:lnTo>
                        <a:lnTo>
                          <a:pt x="570" y="900"/>
                        </a:lnTo>
                        <a:lnTo>
                          <a:pt x="516" y="854"/>
                        </a:lnTo>
                        <a:lnTo>
                          <a:pt x="466" y="804"/>
                        </a:lnTo>
                        <a:lnTo>
                          <a:pt x="416" y="752"/>
                        </a:lnTo>
                        <a:lnTo>
                          <a:pt x="370" y="700"/>
                        </a:lnTo>
                        <a:lnTo>
                          <a:pt x="324" y="644"/>
                        </a:lnTo>
                        <a:lnTo>
                          <a:pt x="282" y="588"/>
                        </a:lnTo>
                        <a:lnTo>
                          <a:pt x="242" y="528"/>
                        </a:lnTo>
                        <a:lnTo>
                          <a:pt x="204" y="468"/>
                        </a:lnTo>
                        <a:lnTo>
                          <a:pt x="168" y="406"/>
                        </a:lnTo>
                        <a:lnTo>
                          <a:pt x="134" y="342"/>
                        </a:lnTo>
                        <a:lnTo>
                          <a:pt x="104" y="276"/>
                        </a:lnTo>
                        <a:lnTo>
                          <a:pt x="74" y="210"/>
                        </a:lnTo>
                        <a:lnTo>
                          <a:pt x="50" y="142"/>
                        </a:lnTo>
                        <a:lnTo>
                          <a:pt x="26" y="72"/>
                        </a:lnTo>
                        <a:lnTo>
                          <a:pt x="6" y="2"/>
                        </a:lnTo>
                        <a:lnTo>
                          <a:pt x="6" y="2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2" y="64"/>
                        </a:lnTo>
                        <a:lnTo>
                          <a:pt x="0" y="130"/>
                        </a:lnTo>
                        <a:lnTo>
                          <a:pt x="0" y="130"/>
                        </a:lnTo>
                        <a:lnTo>
                          <a:pt x="2" y="218"/>
                        </a:lnTo>
                        <a:lnTo>
                          <a:pt x="10" y="306"/>
                        </a:lnTo>
                        <a:lnTo>
                          <a:pt x="20" y="392"/>
                        </a:lnTo>
                        <a:lnTo>
                          <a:pt x="36" y="478"/>
                        </a:lnTo>
                        <a:lnTo>
                          <a:pt x="54" y="562"/>
                        </a:lnTo>
                        <a:lnTo>
                          <a:pt x="76" y="644"/>
                        </a:lnTo>
                        <a:lnTo>
                          <a:pt x="104" y="724"/>
                        </a:lnTo>
                        <a:lnTo>
                          <a:pt x="134" y="802"/>
                        </a:lnTo>
                        <a:lnTo>
                          <a:pt x="168" y="878"/>
                        </a:lnTo>
                        <a:lnTo>
                          <a:pt x="206" y="954"/>
                        </a:lnTo>
                        <a:lnTo>
                          <a:pt x="246" y="1026"/>
                        </a:lnTo>
                        <a:lnTo>
                          <a:pt x="290" y="1096"/>
                        </a:lnTo>
                        <a:lnTo>
                          <a:pt x="338" y="1164"/>
                        </a:lnTo>
                        <a:lnTo>
                          <a:pt x="388" y="1228"/>
                        </a:lnTo>
                        <a:lnTo>
                          <a:pt x="442" y="1292"/>
                        </a:lnTo>
                        <a:lnTo>
                          <a:pt x="498" y="1352"/>
                        </a:lnTo>
                        <a:lnTo>
                          <a:pt x="556" y="1408"/>
                        </a:lnTo>
                        <a:lnTo>
                          <a:pt x="618" y="1464"/>
                        </a:lnTo>
                        <a:lnTo>
                          <a:pt x="682" y="1514"/>
                        </a:lnTo>
                        <a:lnTo>
                          <a:pt x="750" y="1562"/>
                        </a:lnTo>
                        <a:lnTo>
                          <a:pt x="818" y="1608"/>
                        </a:lnTo>
                        <a:lnTo>
                          <a:pt x="890" y="1650"/>
                        </a:lnTo>
                        <a:lnTo>
                          <a:pt x="962" y="1688"/>
                        </a:lnTo>
                        <a:lnTo>
                          <a:pt x="1038" y="1722"/>
                        </a:lnTo>
                        <a:lnTo>
                          <a:pt x="1114" y="1754"/>
                        </a:lnTo>
                        <a:lnTo>
                          <a:pt x="1194" y="1780"/>
                        </a:lnTo>
                        <a:lnTo>
                          <a:pt x="1274" y="1804"/>
                        </a:lnTo>
                        <a:lnTo>
                          <a:pt x="1356" y="1822"/>
                        </a:lnTo>
                        <a:lnTo>
                          <a:pt x="1440" y="1838"/>
                        </a:lnTo>
                        <a:lnTo>
                          <a:pt x="1526" y="1850"/>
                        </a:lnTo>
                        <a:lnTo>
                          <a:pt x="1612" y="1856"/>
                        </a:lnTo>
                        <a:lnTo>
                          <a:pt x="1698" y="1858"/>
                        </a:lnTo>
                        <a:lnTo>
                          <a:pt x="1698" y="1858"/>
                        </a:lnTo>
                        <a:lnTo>
                          <a:pt x="1786" y="1856"/>
                        </a:lnTo>
                        <a:lnTo>
                          <a:pt x="1872" y="1850"/>
                        </a:lnTo>
                        <a:lnTo>
                          <a:pt x="1958" y="1838"/>
                        </a:lnTo>
                        <a:lnTo>
                          <a:pt x="2040" y="1822"/>
                        </a:lnTo>
                        <a:lnTo>
                          <a:pt x="2124" y="1804"/>
                        </a:lnTo>
                        <a:lnTo>
                          <a:pt x="2204" y="1780"/>
                        </a:lnTo>
                        <a:lnTo>
                          <a:pt x="2282" y="1754"/>
                        </a:lnTo>
                        <a:lnTo>
                          <a:pt x="2360" y="1722"/>
                        </a:lnTo>
                        <a:lnTo>
                          <a:pt x="2434" y="1688"/>
                        </a:lnTo>
                        <a:lnTo>
                          <a:pt x="2508" y="1650"/>
                        </a:lnTo>
                        <a:lnTo>
                          <a:pt x="2580" y="1608"/>
                        </a:lnTo>
                        <a:lnTo>
                          <a:pt x="2648" y="1562"/>
                        </a:lnTo>
                        <a:lnTo>
                          <a:pt x="2714" y="1514"/>
                        </a:lnTo>
                        <a:lnTo>
                          <a:pt x="2778" y="1464"/>
                        </a:lnTo>
                        <a:lnTo>
                          <a:pt x="2840" y="1408"/>
                        </a:lnTo>
                        <a:lnTo>
                          <a:pt x="2900" y="1352"/>
                        </a:lnTo>
                        <a:lnTo>
                          <a:pt x="2956" y="1292"/>
                        </a:lnTo>
                        <a:lnTo>
                          <a:pt x="3010" y="1228"/>
                        </a:lnTo>
                        <a:lnTo>
                          <a:pt x="3060" y="1164"/>
                        </a:lnTo>
                        <a:lnTo>
                          <a:pt x="3106" y="1096"/>
                        </a:lnTo>
                        <a:lnTo>
                          <a:pt x="3152" y="1026"/>
                        </a:lnTo>
                        <a:lnTo>
                          <a:pt x="3192" y="954"/>
                        </a:lnTo>
                        <a:lnTo>
                          <a:pt x="3230" y="878"/>
                        </a:lnTo>
                        <a:lnTo>
                          <a:pt x="3264" y="802"/>
                        </a:lnTo>
                        <a:lnTo>
                          <a:pt x="3294" y="724"/>
                        </a:lnTo>
                        <a:lnTo>
                          <a:pt x="3320" y="644"/>
                        </a:lnTo>
                        <a:lnTo>
                          <a:pt x="3344" y="562"/>
                        </a:lnTo>
                        <a:lnTo>
                          <a:pt x="3362" y="478"/>
                        </a:lnTo>
                        <a:lnTo>
                          <a:pt x="3378" y="392"/>
                        </a:lnTo>
                        <a:lnTo>
                          <a:pt x="3388" y="306"/>
                        </a:lnTo>
                        <a:lnTo>
                          <a:pt x="3394" y="218"/>
                        </a:lnTo>
                        <a:lnTo>
                          <a:pt x="3396" y="130"/>
                        </a:lnTo>
                        <a:lnTo>
                          <a:pt x="3396" y="130"/>
                        </a:lnTo>
                        <a:lnTo>
                          <a:pt x="3396" y="64"/>
                        </a:lnTo>
                        <a:lnTo>
                          <a:pt x="3392" y="0"/>
                        </a:lnTo>
                        <a:lnTo>
                          <a:pt x="3392" y="0"/>
                        </a:lnTo>
                        <a:lnTo>
                          <a:pt x="3392" y="2"/>
                        </a:lnTo>
                        <a:lnTo>
                          <a:pt x="3392" y="2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20000"/>
                    </a:srgbClr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ko-KR" altLang="en-US"/>
                  </a:p>
                </p:txBody>
              </p:sp>
              <p:sp>
                <p:nvSpPr>
                  <p:cNvPr id="94" name="Freeform 9"/>
                  <p:cNvSpPr>
                    <a:spLocks/>
                  </p:cNvSpPr>
                  <p:nvPr/>
                </p:nvSpPr>
                <p:spPr bwMode="auto">
                  <a:xfrm rot="182993">
                    <a:off x="459688" y="4813962"/>
                    <a:ext cx="367896" cy="487245"/>
                  </a:xfrm>
                  <a:custGeom>
                    <a:avLst/>
                    <a:gdLst/>
                    <a:ahLst/>
                    <a:cxnLst>
                      <a:cxn ang="0">
                        <a:pos x="564" y="1416"/>
                      </a:cxn>
                      <a:cxn ang="0">
                        <a:pos x="564" y="1416"/>
                      </a:cxn>
                      <a:cxn ang="0">
                        <a:pos x="502" y="1354"/>
                      </a:cxn>
                      <a:cxn ang="0">
                        <a:pos x="440" y="1290"/>
                      </a:cxn>
                      <a:cxn ang="0">
                        <a:pos x="384" y="1224"/>
                      </a:cxn>
                      <a:cxn ang="0">
                        <a:pos x="330" y="1154"/>
                      </a:cxn>
                      <a:cxn ang="0">
                        <a:pos x="280" y="1080"/>
                      </a:cxn>
                      <a:cxn ang="0">
                        <a:pos x="234" y="1004"/>
                      </a:cxn>
                      <a:cxn ang="0">
                        <a:pos x="192" y="926"/>
                      </a:cxn>
                      <a:cxn ang="0">
                        <a:pos x="152" y="846"/>
                      </a:cxn>
                      <a:cxn ang="0">
                        <a:pos x="118" y="762"/>
                      </a:cxn>
                      <a:cxn ang="0">
                        <a:pos x="88" y="678"/>
                      </a:cxn>
                      <a:cxn ang="0">
                        <a:pos x="62" y="590"/>
                      </a:cxn>
                      <a:cxn ang="0">
                        <a:pos x="50" y="546"/>
                      </a:cxn>
                      <a:cxn ang="0">
                        <a:pos x="40" y="502"/>
                      </a:cxn>
                      <a:cxn ang="0">
                        <a:pos x="30" y="456"/>
                      </a:cxn>
                      <a:cxn ang="0">
                        <a:pos x="22" y="410"/>
                      </a:cxn>
                      <a:cxn ang="0">
                        <a:pos x="16" y="364"/>
                      </a:cxn>
                      <a:cxn ang="0">
                        <a:pos x="10" y="318"/>
                      </a:cxn>
                      <a:cxn ang="0">
                        <a:pos x="6" y="272"/>
                      </a:cxn>
                      <a:cxn ang="0">
                        <a:pos x="4" y="224"/>
                      </a:cxn>
                      <a:cxn ang="0">
                        <a:pos x="2" y="176"/>
                      </a:cxn>
                      <a:cxn ang="0">
                        <a:pos x="0" y="130"/>
                      </a:cxn>
                      <a:cxn ang="0">
                        <a:pos x="0" y="130"/>
                      </a:cxn>
                      <a:cxn ang="0">
                        <a:pos x="2" y="64"/>
                      </a:cxn>
                      <a:cxn ang="0">
                        <a:pos x="6" y="0"/>
                      </a:cxn>
                      <a:cxn ang="0">
                        <a:pos x="6" y="0"/>
                      </a:cxn>
                      <a:cxn ang="0">
                        <a:pos x="6" y="2"/>
                      </a:cxn>
                      <a:cxn ang="0">
                        <a:pos x="6" y="2"/>
                      </a:cxn>
                      <a:cxn ang="0">
                        <a:pos x="32" y="90"/>
                      </a:cxn>
                      <a:cxn ang="0">
                        <a:pos x="62" y="178"/>
                      </a:cxn>
                      <a:cxn ang="0">
                        <a:pos x="96" y="262"/>
                      </a:cxn>
                      <a:cxn ang="0">
                        <a:pos x="136" y="344"/>
                      </a:cxn>
                      <a:cxn ang="0">
                        <a:pos x="178" y="424"/>
                      </a:cxn>
                      <a:cxn ang="0">
                        <a:pos x="224" y="502"/>
                      </a:cxn>
                      <a:cxn ang="0">
                        <a:pos x="274" y="578"/>
                      </a:cxn>
                      <a:cxn ang="0">
                        <a:pos x="328" y="650"/>
                      </a:cxn>
                      <a:cxn ang="0">
                        <a:pos x="386" y="718"/>
                      </a:cxn>
                      <a:cxn ang="0">
                        <a:pos x="446" y="784"/>
                      </a:cxn>
                      <a:cxn ang="0">
                        <a:pos x="510" y="848"/>
                      </a:cxn>
                      <a:cxn ang="0">
                        <a:pos x="576" y="906"/>
                      </a:cxn>
                      <a:cxn ang="0">
                        <a:pos x="646" y="962"/>
                      </a:cxn>
                      <a:cxn ang="0">
                        <a:pos x="718" y="1016"/>
                      </a:cxn>
                      <a:cxn ang="0">
                        <a:pos x="794" y="1064"/>
                      </a:cxn>
                      <a:cxn ang="0">
                        <a:pos x="872" y="1110"/>
                      </a:cxn>
                      <a:cxn ang="0">
                        <a:pos x="564" y="1416"/>
                      </a:cxn>
                    </a:cxnLst>
                    <a:rect l="0" t="0" r="r" b="b"/>
                    <a:pathLst>
                      <a:path w="872" h="1416">
                        <a:moveTo>
                          <a:pt x="564" y="1416"/>
                        </a:moveTo>
                        <a:lnTo>
                          <a:pt x="564" y="1416"/>
                        </a:lnTo>
                        <a:lnTo>
                          <a:pt x="502" y="1354"/>
                        </a:lnTo>
                        <a:lnTo>
                          <a:pt x="440" y="1290"/>
                        </a:lnTo>
                        <a:lnTo>
                          <a:pt x="384" y="1224"/>
                        </a:lnTo>
                        <a:lnTo>
                          <a:pt x="330" y="1154"/>
                        </a:lnTo>
                        <a:lnTo>
                          <a:pt x="280" y="1080"/>
                        </a:lnTo>
                        <a:lnTo>
                          <a:pt x="234" y="1004"/>
                        </a:lnTo>
                        <a:lnTo>
                          <a:pt x="192" y="926"/>
                        </a:lnTo>
                        <a:lnTo>
                          <a:pt x="152" y="846"/>
                        </a:lnTo>
                        <a:lnTo>
                          <a:pt x="118" y="762"/>
                        </a:lnTo>
                        <a:lnTo>
                          <a:pt x="88" y="678"/>
                        </a:lnTo>
                        <a:lnTo>
                          <a:pt x="62" y="590"/>
                        </a:lnTo>
                        <a:lnTo>
                          <a:pt x="50" y="546"/>
                        </a:lnTo>
                        <a:lnTo>
                          <a:pt x="40" y="502"/>
                        </a:lnTo>
                        <a:lnTo>
                          <a:pt x="30" y="456"/>
                        </a:lnTo>
                        <a:lnTo>
                          <a:pt x="22" y="410"/>
                        </a:lnTo>
                        <a:lnTo>
                          <a:pt x="16" y="364"/>
                        </a:lnTo>
                        <a:lnTo>
                          <a:pt x="10" y="318"/>
                        </a:lnTo>
                        <a:lnTo>
                          <a:pt x="6" y="272"/>
                        </a:lnTo>
                        <a:lnTo>
                          <a:pt x="4" y="224"/>
                        </a:lnTo>
                        <a:lnTo>
                          <a:pt x="2" y="176"/>
                        </a:lnTo>
                        <a:lnTo>
                          <a:pt x="0" y="130"/>
                        </a:lnTo>
                        <a:lnTo>
                          <a:pt x="0" y="130"/>
                        </a:lnTo>
                        <a:lnTo>
                          <a:pt x="2" y="64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6" y="2"/>
                        </a:lnTo>
                        <a:lnTo>
                          <a:pt x="6" y="2"/>
                        </a:lnTo>
                        <a:lnTo>
                          <a:pt x="32" y="90"/>
                        </a:lnTo>
                        <a:lnTo>
                          <a:pt x="62" y="178"/>
                        </a:lnTo>
                        <a:lnTo>
                          <a:pt x="96" y="262"/>
                        </a:lnTo>
                        <a:lnTo>
                          <a:pt x="136" y="344"/>
                        </a:lnTo>
                        <a:lnTo>
                          <a:pt x="178" y="424"/>
                        </a:lnTo>
                        <a:lnTo>
                          <a:pt x="224" y="502"/>
                        </a:lnTo>
                        <a:lnTo>
                          <a:pt x="274" y="578"/>
                        </a:lnTo>
                        <a:lnTo>
                          <a:pt x="328" y="650"/>
                        </a:lnTo>
                        <a:lnTo>
                          <a:pt x="386" y="718"/>
                        </a:lnTo>
                        <a:lnTo>
                          <a:pt x="446" y="784"/>
                        </a:lnTo>
                        <a:lnTo>
                          <a:pt x="510" y="848"/>
                        </a:lnTo>
                        <a:lnTo>
                          <a:pt x="576" y="906"/>
                        </a:lnTo>
                        <a:lnTo>
                          <a:pt x="646" y="962"/>
                        </a:lnTo>
                        <a:lnTo>
                          <a:pt x="718" y="1016"/>
                        </a:lnTo>
                        <a:lnTo>
                          <a:pt x="794" y="1064"/>
                        </a:lnTo>
                        <a:lnTo>
                          <a:pt x="872" y="1110"/>
                        </a:lnTo>
                        <a:lnTo>
                          <a:pt x="564" y="1416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0070C0"/>
                      </a:gs>
                      <a:gs pos="100000">
                        <a:srgbClr val="00B0F0">
                          <a:alpha val="0"/>
                        </a:srgbClr>
                      </a:gs>
                    </a:gsLst>
                    <a:lin ang="4200000" scaled="0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ko-KR" altLang="en-US"/>
                  </a:p>
                </p:txBody>
              </p:sp>
              <p:sp>
                <p:nvSpPr>
                  <p:cNvPr id="95" name="Freeform 9"/>
                  <p:cNvSpPr>
                    <a:spLocks/>
                  </p:cNvSpPr>
                  <p:nvPr/>
                </p:nvSpPr>
                <p:spPr bwMode="auto">
                  <a:xfrm rot="3320087">
                    <a:off x="334587" y="4626987"/>
                    <a:ext cx="660321" cy="560396"/>
                  </a:xfrm>
                  <a:custGeom>
                    <a:avLst/>
                    <a:gdLst/>
                    <a:ahLst/>
                    <a:cxnLst>
                      <a:cxn ang="0">
                        <a:pos x="564" y="1416"/>
                      </a:cxn>
                      <a:cxn ang="0">
                        <a:pos x="564" y="1416"/>
                      </a:cxn>
                      <a:cxn ang="0">
                        <a:pos x="502" y="1354"/>
                      </a:cxn>
                      <a:cxn ang="0">
                        <a:pos x="440" y="1290"/>
                      </a:cxn>
                      <a:cxn ang="0">
                        <a:pos x="384" y="1224"/>
                      </a:cxn>
                      <a:cxn ang="0">
                        <a:pos x="330" y="1154"/>
                      </a:cxn>
                      <a:cxn ang="0">
                        <a:pos x="280" y="1080"/>
                      </a:cxn>
                      <a:cxn ang="0">
                        <a:pos x="234" y="1004"/>
                      </a:cxn>
                      <a:cxn ang="0">
                        <a:pos x="192" y="926"/>
                      </a:cxn>
                      <a:cxn ang="0">
                        <a:pos x="152" y="846"/>
                      </a:cxn>
                      <a:cxn ang="0">
                        <a:pos x="118" y="762"/>
                      </a:cxn>
                      <a:cxn ang="0">
                        <a:pos x="88" y="678"/>
                      </a:cxn>
                      <a:cxn ang="0">
                        <a:pos x="62" y="590"/>
                      </a:cxn>
                      <a:cxn ang="0">
                        <a:pos x="50" y="546"/>
                      </a:cxn>
                      <a:cxn ang="0">
                        <a:pos x="40" y="502"/>
                      </a:cxn>
                      <a:cxn ang="0">
                        <a:pos x="30" y="456"/>
                      </a:cxn>
                      <a:cxn ang="0">
                        <a:pos x="22" y="410"/>
                      </a:cxn>
                      <a:cxn ang="0">
                        <a:pos x="16" y="364"/>
                      </a:cxn>
                      <a:cxn ang="0">
                        <a:pos x="10" y="318"/>
                      </a:cxn>
                      <a:cxn ang="0">
                        <a:pos x="6" y="272"/>
                      </a:cxn>
                      <a:cxn ang="0">
                        <a:pos x="4" y="224"/>
                      </a:cxn>
                      <a:cxn ang="0">
                        <a:pos x="2" y="176"/>
                      </a:cxn>
                      <a:cxn ang="0">
                        <a:pos x="0" y="130"/>
                      </a:cxn>
                      <a:cxn ang="0">
                        <a:pos x="0" y="130"/>
                      </a:cxn>
                      <a:cxn ang="0">
                        <a:pos x="2" y="64"/>
                      </a:cxn>
                      <a:cxn ang="0">
                        <a:pos x="6" y="0"/>
                      </a:cxn>
                      <a:cxn ang="0">
                        <a:pos x="6" y="0"/>
                      </a:cxn>
                      <a:cxn ang="0">
                        <a:pos x="6" y="2"/>
                      </a:cxn>
                      <a:cxn ang="0">
                        <a:pos x="6" y="2"/>
                      </a:cxn>
                      <a:cxn ang="0">
                        <a:pos x="32" y="90"/>
                      </a:cxn>
                      <a:cxn ang="0">
                        <a:pos x="62" y="178"/>
                      </a:cxn>
                      <a:cxn ang="0">
                        <a:pos x="96" y="262"/>
                      </a:cxn>
                      <a:cxn ang="0">
                        <a:pos x="136" y="344"/>
                      </a:cxn>
                      <a:cxn ang="0">
                        <a:pos x="178" y="424"/>
                      </a:cxn>
                      <a:cxn ang="0">
                        <a:pos x="224" y="502"/>
                      </a:cxn>
                      <a:cxn ang="0">
                        <a:pos x="274" y="578"/>
                      </a:cxn>
                      <a:cxn ang="0">
                        <a:pos x="328" y="650"/>
                      </a:cxn>
                      <a:cxn ang="0">
                        <a:pos x="386" y="718"/>
                      </a:cxn>
                      <a:cxn ang="0">
                        <a:pos x="446" y="784"/>
                      </a:cxn>
                      <a:cxn ang="0">
                        <a:pos x="510" y="848"/>
                      </a:cxn>
                      <a:cxn ang="0">
                        <a:pos x="576" y="906"/>
                      </a:cxn>
                      <a:cxn ang="0">
                        <a:pos x="646" y="962"/>
                      </a:cxn>
                      <a:cxn ang="0">
                        <a:pos x="718" y="1016"/>
                      </a:cxn>
                      <a:cxn ang="0">
                        <a:pos x="794" y="1064"/>
                      </a:cxn>
                      <a:cxn ang="0">
                        <a:pos x="872" y="1110"/>
                      </a:cxn>
                      <a:cxn ang="0">
                        <a:pos x="564" y="1416"/>
                      </a:cxn>
                    </a:cxnLst>
                    <a:rect l="0" t="0" r="r" b="b"/>
                    <a:pathLst>
                      <a:path w="872" h="1416">
                        <a:moveTo>
                          <a:pt x="564" y="1416"/>
                        </a:moveTo>
                        <a:lnTo>
                          <a:pt x="564" y="1416"/>
                        </a:lnTo>
                        <a:lnTo>
                          <a:pt x="502" y="1354"/>
                        </a:lnTo>
                        <a:lnTo>
                          <a:pt x="440" y="1290"/>
                        </a:lnTo>
                        <a:lnTo>
                          <a:pt x="384" y="1224"/>
                        </a:lnTo>
                        <a:lnTo>
                          <a:pt x="330" y="1154"/>
                        </a:lnTo>
                        <a:lnTo>
                          <a:pt x="280" y="1080"/>
                        </a:lnTo>
                        <a:lnTo>
                          <a:pt x="234" y="1004"/>
                        </a:lnTo>
                        <a:lnTo>
                          <a:pt x="192" y="926"/>
                        </a:lnTo>
                        <a:lnTo>
                          <a:pt x="152" y="846"/>
                        </a:lnTo>
                        <a:lnTo>
                          <a:pt x="118" y="762"/>
                        </a:lnTo>
                        <a:lnTo>
                          <a:pt x="88" y="678"/>
                        </a:lnTo>
                        <a:lnTo>
                          <a:pt x="62" y="590"/>
                        </a:lnTo>
                        <a:lnTo>
                          <a:pt x="50" y="546"/>
                        </a:lnTo>
                        <a:lnTo>
                          <a:pt x="40" y="502"/>
                        </a:lnTo>
                        <a:lnTo>
                          <a:pt x="30" y="456"/>
                        </a:lnTo>
                        <a:lnTo>
                          <a:pt x="22" y="410"/>
                        </a:lnTo>
                        <a:lnTo>
                          <a:pt x="16" y="364"/>
                        </a:lnTo>
                        <a:lnTo>
                          <a:pt x="10" y="318"/>
                        </a:lnTo>
                        <a:lnTo>
                          <a:pt x="6" y="272"/>
                        </a:lnTo>
                        <a:lnTo>
                          <a:pt x="4" y="224"/>
                        </a:lnTo>
                        <a:lnTo>
                          <a:pt x="2" y="176"/>
                        </a:lnTo>
                        <a:lnTo>
                          <a:pt x="0" y="130"/>
                        </a:lnTo>
                        <a:lnTo>
                          <a:pt x="0" y="130"/>
                        </a:lnTo>
                        <a:lnTo>
                          <a:pt x="2" y="64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6" y="2"/>
                        </a:lnTo>
                        <a:lnTo>
                          <a:pt x="6" y="2"/>
                        </a:lnTo>
                        <a:lnTo>
                          <a:pt x="32" y="90"/>
                        </a:lnTo>
                        <a:lnTo>
                          <a:pt x="62" y="178"/>
                        </a:lnTo>
                        <a:lnTo>
                          <a:pt x="96" y="262"/>
                        </a:lnTo>
                        <a:lnTo>
                          <a:pt x="136" y="344"/>
                        </a:lnTo>
                        <a:lnTo>
                          <a:pt x="178" y="424"/>
                        </a:lnTo>
                        <a:lnTo>
                          <a:pt x="224" y="502"/>
                        </a:lnTo>
                        <a:lnTo>
                          <a:pt x="274" y="578"/>
                        </a:lnTo>
                        <a:lnTo>
                          <a:pt x="328" y="650"/>
                        </a:lnTo>
                        <a:lnTo>
                          <a:pt x="386" y="718"/>
                        </a:lnTo>
                        <a:lnTo>
                          <a:pt x="446" y="784"/>
                        </a:lnTo>
                        <a:lnTo>
                          <a:pt x="510" y="848"/>
                        </a:lnTo>
                        <a:lnTo>
                          <a:pt x="576" y="906"/>
                        </a:lnTo>
                        <a:lnTo>
                          <a:pt x="646" y="962"/>
                        </a:lnTo>
                        <a:lnTo>
                          <a:pt x="718" y="1016"/>
                        </a:lnTo>
                        <a:lnTo>
                          <a:pt x="794" y="1064"/>
                        </a:lnTo>
                        <a:lnTo>
                          <a:pt x="872" y="1110"/>
                        </a:lnTo>
                        <a:lnTo>
                          <a:pt x="564" y="1416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0070C0"/>
                      </a:gs>
                      <a:gs pos="100000">
                        <a:srgbClr val="00B0F0">
                          <a:alpha val="0"/>
                        </a:srgbClr>
                      </a:gs>
                    </a:gsLst>
                    <a:lin ang="4200000" scaled="0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ko-KR" altLang="en-US"/>
                  </a:p>
                </p:txBody>
              </p:sp>
            </p:grpSp>
            <p:sp>
              <p:nvSpPr>
                <p:cNvPr id="88" name="타원 87"/>
                <p:cNvSpPr/>
                <p:nvPr/>
              </p:nvSpPr>
              <p:spPr>
                <a:xfrm rot="10800000">
                  <a:off x="3735382" y="3913662"/>
                  <a:ext cx="1000022" cy="1008914"/>
                </a:xfrm>
                <a:prstGeom prst="ellipse">
                  <a:avLst/>
                </a:prstGeom>
                <a:solidFill>
                  <a:srgbClr val="0070C0"/>
                </a:solidFill>
                <a:ln>
                  <a:noFill/>
                </a:ln>
                <a:scene3d>
                  <a:camera prst="orthographicFront"/>
                  <a:lightRig rig="flat" dir="t"/>
                </a:scene3d>
                <a:sp3d contourW="12700" prstMaterial="clear">
                  <a:bevelT w="254000" prst="relaxedInset"/>
                  <a:contourClr>
                    <a:srgbClr val="0077D0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85" name="TextBox 84"/>
              <p:cNvSpPr txBox="1"/>
              <p:nvPr/>
            </p:nvSpPr>
            <p:spPr>
              <a:xfrm>
                <a:off x="971600" y="2519694"/>
                <a:ext cx="123566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6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전문인력</a:t>
                </a:r>
                <a:endParaRPr lang="en-US" altLang="ko-KR" sz="16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6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지원승인</a:t>
                </a:r>
                <a:endParaRPr lang="en-US" altLang="ko-KR" sz="16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6" name="타원 85"/>
              <p:cNvSpPr/>
              <p:nvPr/>
            </p:nvSpPr>
            <p:spPr>
              <a:xfrm flipH="1">
                <a:off x="1053922" y="2183798"/>
                <a:ext cx="439049" cy="4390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000" spc="-300" dirty="0"/>
              <a:t>재정지원</a:t>
            </a:r>
            <a:r>
              <a:rPr lang="en-US" altLang="ko-KR" sz="3000" spc="-300" dirty="0"/>
              <a:t>-</a:t>
            </a:r>
            <a:r>
              <a:rPr lang="ko-KR" altLang="en-US" sz="3000" spc="-300" dirty="0"/>
              <a:t>전문인력지원</a:t>
            </a:r>
            <a:r>
              <a:rPr lang="en-US" altLang="ko-KR" sz="3000" spc="-300" dirty="0"/>
              <a:t>(</a:t>
            </a:r>
            <a:r>
              <a:rPr lang="ko-KR" altLang="en-US" sz="3000" spc="-300" dirty="0"/>
              <a:t>참여예정자신청</a:t>
            </a:r>
            <a:r>
              <a:rPr lang="en-US" altLang="ko-KR" sz="3000" spc="-300" dirty="0"/>
              <a:t>)</a:t>
            </a:r>
            <a:endParaRPr lang="ko-KR" altLang="en-US" sz="3000" spc="-300" dirty="0"/>
          </a:p>
        </p:txBody>
      </p:sp>
      <p:grpSp>
        <p:nvGrpSpPr>
          <p:cNvPr id="140" name="그룹 139"/>
          <p:cNvGrpSpPr/>
          <p:nvPr/>
        </p:nvGrpSpPr>
        <p:grpSpPr>
          <a:xfrm>
            <a:off x="1691680" y="2060848"/>
            <a:ext cx="5824067" cy="2998116"/>
            <a:chOff x="1403648" y="1643050"/>
            <a:chExt cx="5824067" cy="2998116"/>
          </a:xfrm>
        </p:grpSpPr>
        <p:grpSp>
          <p:nvGrpSpPr>
            <p:cNvPr id="96" name="그룹 30"/>
            <p:cNvGrpSpPr/>
            <p:nvPr/>
          </p:nvGrpSpPr>
          <p:grpSpPr>
            <a:xfrm>
              <a:off x="1403648" y="2564904"/>
              <a:ext cx="1116031" cy="1525691"/>
              <a:chOff x="573460" y="1954932"/>
              <a:chExt cx="2816224" cy="4138364"/>
            </a:xfrm>
          </p:grpSpPr>
          <p:sp>
            <p:nvSpPr>
              <p:cNvPr id="97" name="Freeform 5"/>
              <p:cNvSpPr>
                <a:spLocks/>
              </p:cNvSpPr>
              <p:nvPr/>
            </p:nvSpPr>
            <p:spPr bwMode="auto">
              <a:xfrm>
                <a:off x="573460" y="1954932"/>
                <a:ext cx="2816224" cy="3593540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57000">
                    <a:srgbClr val="FFE029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98" name="Freeform 9"/>
              <p:cNvSpPr>
                <a:spLocks/>
              </p:cNvSpPr>
              <p:nvPr/>
            </p:nvSpPr>
            <p:spPr bwMode="auto">
              <a:xfrm>
                <a:off x="1008508" y="3929881"/>
                <a:ext cx="1946128" cy="1258712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99" name="Freeform 9"/>
              <p:cNvSpPr>
                <a:spLocks/>
              </p:cNvSpPr>
              <p:nvPr/>
            </p:nvSpPr>
            <p:spPr bwMode="auto">
              <a:xfrm>
                <a:off x="1231904" y="4034408"/>
                <a:ext cx="1499336" cy="1009254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00" name="Freeform 19"/>
              <p:cNvSpPr>
                <a:spLocks/>
              </p:cNvSpPr>
              <p:nvPr/>
            </p:nvSpPr>
            <p:spPr bwMode="auto">
              <a:xfrm rot="5400000">
                <a:off x="1788464" y="4283838"/>
                <a:ext cx="386216" cy="31583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FFBC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01" name="Freeform 20"/>
              <p:cNvSpPr>
                <a:spLocks/>
              </p:cNvSpPr>
              <p:nvPr/>
            </p:nvSpPr>
            <p:spPr bwMode="auto">
              <a:xfrm>
                <a:off x="1451636" y="5554197"/>
                <a:ext cx="1056153" cy="539099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FFBC0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02" name="Oval 9"/>
              <p:cNvSpPr>
                <a:spLocks noChangeArrowheads="1"/>
              </p:cNvSpPr>
              <p:nvPr/>
            </p:nvSpPr>
            <p:spPr bwMode="auto">
              <a:xfrm>
                <a:off x="1145549" y="2105394"/>
                <a:ext cx="1671755" cy="1667184"/>
              </a:xfrm>
              <a:prstGeom prst="ellipse">
                <a:avLst/>
              </a:prstGeom>
              <a:solidFill>
                <a:srgbClr val="FFBC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03" name="Oval 10"/>
              <p:cNvSpPr>
                <a:spLocks noChangeArrowheads="1"/>
              </p:cNvSpPr>
              <p:nvPr/>
            </p:nvSpPr>
            <p:spPr bwMode="auto">
              <a:xfrm>
                <a:off x="1153548" y="2113394"/>
                <a:ext cx="1654614" cy="16511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04" name="Oval 11"/>
              <p:cNvSpPr>
                <a:spLocks noChangeArrowheads="1"/>
              </p:cNvSpPr>
              <p:nvPr/>
            </p:nvSpPr>
            <p:spPr bwMode="auto">
              <a:xfrm>
                <a:off x="1175259" y="2135104"/>
                <a:ext cx="1611192" cy="1607764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800">
                  <a:solidFill>
                    <a:schemeClr val="lt1"/>
                  </a:solidFill>
                </a:endParaRPr>
              </a:p>
            </p:txBody>
          </p:sp>
          <p:sp>
            <p:nvSpPr>
              <p:cNvPr id="105" name="TextBox 104"/>
              <p:cNvSpPr txBox="1"/>
              <p:nvPr/>
            </p:nvSpPr>
            <p:spPr>
              <a:xfrm>
                <a:off x="933997" y="2577586"/>
                <a:ext cx="1982955" cy="6678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00" b="1">
                    <a:solidFill>
                      <a:srgbClr val="FFBC00"/>
                    </a:solidFill>
                    <a:latin typeface="Arial" pitchFamily="34" charset="0"/>
                    <a:cs typeface="Arial" pitchFamily="34" charset="0"/>
                  </a:rPr>
                  <a:t>신청기업</a:t>
                </a:r>
                <a:endParaRPr lang="en-US" altLang="ko-KR" sz="1000" b="1">
                  <a:solidFill>
                    <a:srgbClr val="FFBC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06" name="그룹 81"/>
            <p:cNvGrpSpPr/>
            <p:nvPr/>
          </p:nvGrpSpPr>
          <p:grpSpPr>
            <a:xfrm>
              <a:off x="6156176" y="2564904"/>
              <a:ext cx="1071539" cy="1525690"/>
              <a:chOff x="285750" y="2258059"/>
              <a:chExt cx="2126791" cy="3125260"/>
            </a:xfrm>
          </p:grpSpPr>
          <p:sp>
            <p:nvSpPr>
              <p:cNvPr id="107" name="Freeform 5"/>
              <p:cNvSpPr>
                <a:spLocks/>
              </p:cNvSpPr>
              <p:nvPr/>
            </p:nvSpPr>
            <p:spPr bwMode="auto">
              <a:xfrm>
                <a:off x="285750" y="2258059"/>
                <a:ext cx="2126791" cy="2713813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57000">
                    <a:srgbClr val="00B0F0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08" name="Freeform 9"/>
              <p:cNvSpPr>
                <a:spLocks/>
              </p:cNvSpPr>
              <p:nvPr/>
            </p:nvSpPr>
            <p:spPr bwMode="auto">
              <a:xfrm>
                <a:off x="614295" y="3749525"/>
                <a:ext cx="1469701" cy="950569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09" name="Freeform 9"/>
              <p:cNvSpPr>
                <a:spLocks/>
              </p:cNvSpPr>
              <p:nvPr/>
            </p:nvSpPr>
            <p:spPr bwMode="auto">
              <a:xfrm>
                <a:off x="783002" y="3828463"/>
                <a:ext cx="1132287" cy="762181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10" name="Freeform 19"/>
              <p:cNvSpPr>
                <a:spLocks/>
              </p:cNvSpPr>
              <p:nvPr/>
            </p:nvSpPr>
            <p:spPr bwMode="auto">
              <a:xfrm rot="5400000">
                <a:off x="1203312" y="4016830"/>
                <a:ext cx="291667" cy="238515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11" name="Freeform 20"/>
              <p:cNvSpPr>
                <a:spLocks/>
              </p:cNvSpPr>
              <p:nvPr/>
            </p:nvSpPr>
            <p:spPr bwMode="auto">
              <a:xfrm>
                <a:off x="948942" y="4976196"/>
                <a:ext cx="797599" cy="407123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0070C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12" name="Oval 9"/>
              <p:cNvSpPr>
                <a:spLocks noChangeArrowheads="1"/>
              </p:cNvSpPr>
              <p:nvPr/>
            </p:nvSpPr>
            <p:spPr bwMode="auto">
              <a:xfrm>
                <a:off x="717787" y="2371687"/>
                <a:ext cx="1262497" cy="1259044"/>
              </a:xfrm>
              <a:prstGeom prst="ellipse">
                <a:avLst/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13" name="Oval 10"/>
              <p:cNvSpPr>
                <a:spLocks noChangeArrowheads="1"/>
              </p:cNvSpPr>
              <p:nvPr/>
            </p:nvSpPr>
            <p:spPr bwMode="auto">
              <a:xfrm>
                <a:off x="723828" y="2377728"/>
                <a:ext cx="1249552" cy="1246963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14" name="Oval 11"/>
              <p:cNvSpPr>
                <a:spLocks noChangeArrowheads="1"/>
              </p:cNvSpPr>
              <p:nvPr/>
            </p:nvSpPr>
            <p:spPr bwMode="auto">
              <a:xfrm>
                <a:off x="740224" y="2394123"/>
                <a:ext cx="1216760" cy="1214171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00">
                  <a:solidFill>
                    <a:schemeClr val="lt1"/>
                  </a:solidFill>
                </a:endParaRPr>
              </a:p>
            </p:txBody>
          </p:sp>
          <p:sp>
            <p:nvSpPr>
              <p:cNvPr id="115" name="TextBox 114"/>
              <p:cNvSpPr txBox="1"/>
              <p:nvPr/>
            </p:nvSpPr>
            <p:spPr>
              <a:xfrm>
                <a:off x="428672" y="2679201"/>
                <a:ext cx="1907002" cy="7880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900" b="1" dirty="0">
                    <a:solidFill>
                      <a:srgbClr val="0E5494"/>
                    </a:solidFill>
                    <a:latin typeface="Arial" pitchFamily="34" charset="0"/>
                    <a:cs typeface="Arial" pitchFamily="34" charset="0"/>
                  </a:rPr>
                  <a:t>기초자치단체</a:t>
                </a:r>
                <a:r>
                  <a:rPr lang="ko-KR" altLang="en-US" sz="1000" b="1" dirty="0">
                    <a:solidFill>
                      <a:srgbClr val="0E5494"/>
                    </a:solidFill>
                    <a:latin typeface="Arial" pitchFamily="34" charset="0"/>
                    <a:cs typeface="Arial" pitchFamily="34" charset="0"/>
                  </a:rPr>
                  <a:t>담당자</a:t>
                </a:r>
                <a:endParaRPr lang="en-US" altLang="ko-KR" sz="1000" b="1" dirty="0">
                  <a:solidFill>
                    <a:srgbClr val="0E5494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16" name="그룹 151"/>
              <p:cNvGrpSpPr/>
              <p:nvPr/>
            </p:nvGrpSpPr>
            <p:grpSpPr>
              <a:xfrm>
                <a:off x="2004724" y="3454016"/>
                <a:ext cx="407036" cy="407032"/>
                <a:chOff x="4396665" y="2137416"/>
                <a:chExt cx="250239" cy="250239"/>
              </a:xfrm>
            </p:grpSpPr>
            <p:sp>
              <p:nvSpPr>
                <p:cNvPr id="117" name="타원 116"/>
                <p:cNvSpPr/>
                <p:nvPr/>
              </p:nvSpPr>
              <p:spPr>
                <a:xfrm>
                  <a:off x="4396665" y="2137416"/>
                  <a:ext cx="250239" cy="250239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/>
                </a:p>
              </p:txBody>
            </p:sp>
            <p:sp>
              <p:nvSpPr>
                <p:cNvPr id="118" name="타원 117"/>
                <p:cNvSpPr/>
                <p:nvPr/>
              </p:nvSpPr>
              <p:spPr>
                <a:xfrm>
                  <a:off x="4420132" y="2273646"/>
                  <a:ext cx="75583" cy="7558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/>
                </a:p>
              </p:txBody>
            </p:sp>
          </p:grpSp>
        </p:grpSp>
        <p:grpSp>
          <p:nvGrpSpPr>
            <p:cNvPr id="119" name="그룹 55"/>
            <p:cNvGrpSpPr/>
            <p:nvPr/>
          </p:nvGrpSpPr>
          <p:grpSpPr>
            <a:xfrm>
              <a:off x="3491880" y="1643050"/>
              <a:ext cx="1643074" cy="1428760"/>
              <a:chOff x="3274641" y="1714488"/>
              <a:chExt cx="1955599" cy="1643074"/>
            </a:xfrm>
          </p:grpSpPr>
          <p:sp>
            <p:nvSpPr>
              <p:cNvPr id="120" name="Freeform 19"/>
              <p:cNvSpPr>
                <a:spLocks/>
              </p:cNvSpPr>
              <p:nvPr/>
            </p:nvSpPr>
            <p:spPr bwMode="auto">
              <a:xfrm>
                <a:off x="3274641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21" name="Freeform 20"/>
              <p:cNvSpPr>
                <a:spLocks/>
              </p:cNvSpPr>
              <p:nvPr/>
            </p:nvSpPr>
            <p:spPr bwMode="auto">
              <a:xfrm>
                <a:off x="3312363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rgbClr val="96D20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22" name="Freeform 21"/>
              <p:cNvSpPr>
                <a:spLocks/>
              </p:cNvSpPr>
              <p:nvPr/>
            </p:nvSpPr>
            <p:spPr bwMode="auto">
              <a:xfrm>
                <a:off x="4189899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23" name="Freeform 23"/>
              <p:cNvSpPr>
                <a:spLocks/>
              </p:cNvSpPr>
              <p:nvPr/>
            </p:nvSpPr>
            <p:spPr bwMode="auto">
              <a:xfrm>
                <a:off x="3328709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719E00">
                      <a:alpha val="49804"/>
                    </a:srgbClr>
                  </a:gs>
                  <a:gs pos="0">
                    <a:srgbClr val="96D20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24" name="Freeform 25"/>
              <p:cNvSpPr>
                <a:spLocks/>
              </p:cNvSpPr>
              <p:nvPr/>
            </p:nvSpPr>
            <p:spPr bwMode="auto">
              <a:xfrm>
                <a:off x="3712418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25" name="타원 124"/>
              <p:cNvSpPr/>
              <p:nvPr/>
            </p:nvSpPr>
            <p:spPr>
              <a:xfrm rot="2248181">
                <a:off x="4143850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126" name="TextBox 125"/>
              <p:cNvSpPr txBox="1"/>
              <p:nvPr/>
            </p:nvSpPr>
            <p:spPr>
              <a:xfrm>
                <a:off x="3529719" y="2387910"/>
                <a:ext cx="1530469" cy="3185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참여예정자 </a:t>
                </a:r>
                <a:r>
                  <a:rPr lang="ko-KR" altLang="en-US" sz="12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등록</a:t>
                </a:r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127" name="Freeform 5"/>
              <p:cNvSpPr>
                <a:spLocks/>
              </p:cNvSpPr>
              <p:nvPr/>
            </p:nvSpPr>
            <p:spPr bwMode="auto">
              <a:xfrm rot="15743835">
                <a:off x="4198875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128" name="그룹 56"/>
            <p:cNvGrpSpPr/>
            <p:nvPr/>
          </p:nvGrpSpPr>
          <p:grpSpPr>
            <a:xfrm rot="10800000">
              <a:off x="3419873" y="3140968"/>
              <a:ext cx="1857388" cy="1500198"/>
              <a:chOff x="1928794" y="1714488"/>
              <a:chExt cx="1955599" cy="1643074"/>
            </a:xfrm>
          </p:grpSpPr>
          <p:sp>
            <p:nvSpPr>
              <p:cNvPr id="129" name="Freeform 19"/>
              <p:cNvSpPr>
                <a:spLocks/>
              </p:cNvSpPr>
              <p:nvPr/>
            </p:nvSpPr>
            <p:spPr bwMode="auto">
              <a:xfrm>
                <a:off x="1928794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30" name="Freeform 20"/>
              <p:cNvSpPr>
                <a:spLocks/>
              </p:cNvSpPr>
              <p:nvPr/>
            </p:nvSpPr>
            <p:spPr bwMode="auto">
              <a:xfrm>
                <a:off x="1966516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31" name="Freeform 21"/>
              <p:cNvSpPr>
                <a:spLocks/>
              </p:cNvSpPr>
              <p:nvPr/>
            </p:nvSpPr>
            <p:spPr bwMode="auto">
              <a:xfrm>
                <a:off x="2844053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32" name="Freeform 23"/>
              <p:cNvSpPr>
                <a:spLocks/>
              </p:cNvSpPr>
              <p:nvPr/>
            </p:nvSpPr>
            <p:spPr bwMode="auto">
              <a:xfrm>
                <a:off x="1982862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70C0">
                      <a:alpha val="50000"/>
                    </a:srgbClr>
                  </a:gs>
                  <a:gs pos="0">
                    <a:srgbClr val="00B0F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33" name="Freeform 25"/>
              <p:cNvSpPr>
                <a:spLocks/>
              </p:cNvSpPr>
              <p:nvPr/>
            </p:nvSpPr>
            <p:spPr bwMode="auto">
              <a:xfrm>
                <a:off x="2366571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34" name="타원 133"/>
              <p:cNvSpPr/>
              <p:nvPr/>
            </p:nvSpPr>
            <p:spPr>
              <a:xfrm rot="2248181">
                <a:off x="2798004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135" name="TextBox 134"/>
              <p:cNvSpPr txBox="1"/>
              <p:nvPr/>
            </p:nvSpPr>
            <p:spPr>
              <a:xfrm rot="10800000">
                <a:off x="2229655" y="2298394"/>
                <a:ext cx="1330590" cy="5056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참여예정자  </a:t>
                </a:r>
                <a:endParaRPr lang="en-US" altLang="ko-KR" sz="1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심사 및 승인</a:t>
                </a:r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grpSp>
            <p:nvGrpSpPr>
              <p:cNvPr id="136" name="그룹 23"/>
              <p:cNvGrpSpPr/>
              <p:nvPr/>
            </p:nvGrpSpPr>
            <p:grpSpPr>
              <a:xfrm rot="16200000">
                <a:off x="1985686" y="1946559"/>
                <a:ext cx="220931" cy="215035"/>
                <a:chOff x="4658414" y="2642922"/>
                <a:chExt cx="319782" cy="319782"/>
              </a:xfrm>
            </p:grpSpPr>
            <p:sp>
              <p:nvSpPr>
                <p:cNvPr id="138" name="타원 137"/>
                <p:cNvSpPr/>
                <p:nvPr/>
              </p:nvSpPr>
              <p:spPr>
                <a:xfrm>
                  <a:off x="4658414" y="2642922"/>
                  <a:ext cx="319782" cy="319782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  <p:sp>
              <p:nvSpPr>
                <p:cNvPr id="139" name="타원 138"/>
                <p:cNvSpPr/>
                <p:nvPr/>
              </p:nvSpPr>
              <p:spPr>
                <a:xfrm>
                  <a:off x="4688403" y="2817011"/>
                  <a:ext cx="96588" cy="96588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</p:grpSp>
          <p:sp>
            <p:nvSpPr>
              <p:cNvPr id="137" name="Freeform 5"/>
              <p:cNvSpPr>
                <a:spLocks/>
              </p:cNvSpPr>
              <p:nvPr/>
            </p:nvSpPr>
            <p:spPr bwMode="auto">
              <a:xfrm rot="15743835">
                <a:off x="2846886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7" y="1125538"/>
            <a:ext cx="6769101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전문인력지원</a:t>
            </a:r>
            <a:endParaRPr lang="ko-KR" altLang="en-US" spc="-300" dirty="0"/>
          </a:p>
        </p:txBody>
      </p:sp>
      <p:sp>
        <p:nvSpPr>
          <p:cNvPr id="48" name="텍스트 개체 틀 4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재정지원 </a:t>
            </a:r>
            <a:r>
              <a:rPr lang="en-US" altLang="ko-KR" dirty="0"/>
              <a:t>&gt; </a:t>
            </a:r>
            <a:r>
              <a:rPr lang="ko-KR" altLang="en-US" dirty="0"/>
              <a:t>전문인력지원 참여자관리 </a:t>
            </a:r>
            <a:r>
              <a:rPr lang="en-US" altLang="ko-KR" dirty="0"/>
              <a:t>&gt; </a:t>
            </a:r>
            <a:r>
              <a:rPr lang="ko-KR" altLang="en-US" dirty="0"/>
              <a:t>참여자선발</a:t>
            </a:r>
          </a:p>
        </p:txBody>
      </p:sp>
      <p:sp>
        <p:nvSpPr>
          <p:cNvPr id="49" name="내용 개체 틀 48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전문인력지원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참여예정자신청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4" name="순서도: 대체 처리 53"/>
          <p:cNvSpPr/>
          <p:nvPr/>
        </p:nvSpPr>
        <p:spPr>
          <a:xfrm>
            <a:off x="3419872" y="4149080"/>
            <a:ext cx="576064" cy="144016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5" name="순서도: 대체 처리 54"/>
          <p:cNvSpPr/>
          <p:nvPr/>
        </p:nvSpPr>
        <p:spPr>
          <a:xfrm>
            <a:off x="1043608" y="5433032"/>
            <a:ext cx="1008112" cy="216024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56" name="직선 화살표 연결선 55"/>
          <p:cNvCxnSpPr>
            <a:stCxn id="55" idx="3"/>
            <a:endCxn id="54" idx="1"/>
          </p:cNvCxnSpPr>
          <p:nvPr/>
        </p:nvCxnSpPr>
        <p:spPr>
          <a:xfrm flipV="1">
            <a:off x="2051720" y="4221088"/>
            <a:ext cx="1368152" cy="1319956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6769100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전문인력지원</a:t>
            </a:r>
            <a:endParaRPr lang="ko-KR" altLang="en-US" spc="-300" dirty="0"/>
          </a:p>
        </p:txBody>
      </p:sp>
      <p:sp>
        <p:nvSpPr>
          <p:cNvPr id="48" name="텍스트 개체 틀 4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 smtClean="0"/>
              <a:t>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추가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를</a:t>
            </a:r>
            <a:r>
              <a:rPr lang="en-US" altLang="ko-KR" dirty="0"/>
              <a:t> </a:t>
            </a:r>
            <a:r>
              <a:rPr lang="ko-KR" altLang="en-US" dirty="0" smtClean="0"/>
              <a:t>눌러서</a:t>
            </a: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지원 </a:t>
            </a:r>
            <a:r>
              <a:rPr lang="ko-KR" altLang="en-US" dirty="0">
                <a:solidFill>
                  <a:srgbClr val="FF0000"/>
                </a:solidFill>
              </a:rPr>
              <a:t>대상 전문인력에</a:t>
            </a:r>
            <a:r>
              <a:rPr lang="ko-KR" altLang="en-US" dirty="0"/>
              <a:t> 대한 인적 사항을 입력합니다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개인정보활용동의서</a:t>
            </a:r>
            <a:r>
              <a:rPr lang="en-US" altLang="ko-KR" dirty="0"/>
              <a:t>, </a:t>
            </a:r>
            <a:r>
              <a:rPr lang="ko-KR" altLang="en-US" dirty="0" smtClean="0"/>
              <a:t>표준계약서 등 파일을 첨부하고 </a:t>
            </a:r>
            <a:r>
              <a:rPr lang="en-US" altLang="ko-KR" dirty="0" smtClean="0"/>
              <a:t>[</a:t>
            </a:r>
            <a:r>
              <a:rPr lang="ko-KR" altLang="en-US" dirty="0" smtClean="0"/>
              <a:t>저장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클릭하면 제출됩니다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49" name="내용 개체 틀 48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전문인력지원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참여예정자신청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5" name="순서도: 대체 처리 54"/>
          <p:cNvSpPr/>
          <p:nvPr/>
        </p:nvSpPr>
        <p:spPr>
          <a:xfrm>
            <a:off x="971600" y="5268386"/>
            <a:ext cx="1101699" cy="216024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820" y="2373930"/>
            <a:ext cx="3442260" cy="3046766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816" y="4012658"/>
            <a:ext cx="3174852" cy="195167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4" name="순서도: 대체 처리 13"/>
          <p:cNvSpPr/>
          <p:nvPr/>
        </p:nvSpPr>
        <p:spPr>
          <a:xfrm>
            <a:off x="6006080" y="5776160"/>
            <a:ext cx="798588" cy="237614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637322" y="5420696"/>
            <a:ext cx="1036365" cy="215444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en-US" altLang="ko-KR" sz="800" dirty="0" smtClean="0">
                <a:solidFill>
                  <a:srgbClr val="FF0000"/>
                </a:solidFill>
              </a:rPr>
              <a:t> (X </a:t>
            </a:r>
            <a:r>
              <a:rPr lang="ko-KR" altLang="en-US" sz="800" dirty="0" smtClean="0">
                <a:solidFill>
                  <a:srgbClr val="FF0000"/>
                </a:solidFill>
              </a:rPr>
              <a:t>작성하지 않음</a:t>
            </a:r>
            <a:r>
              <a:rPr lang="en-US" altLang="ko-KR" sz="800" dirty="0" smtClean="0">
                <a:solidFill>
                  <a:srgbClr val="FF0000"/>
                </a:solidFill>
              </a:rPr>
              <a:t>)</a:t>
            </a:r>
            <a:endParaRPr lang="ko-KR" altLang="en-US" sz="800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119960" y="5745407"/>
            <a:ext cx="1149816" cy="215444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en-US" altLang="ko-KR" sz="800" dirty="0" smtClean="0">
                <a:solidFill>
                  <a:srgbClr val="FF0000"/>
                </a:solidFill>
              </a:rPr>
              <a:t>X </a:t>
            </a:r>
            <a:r>
              <a:rPr lang="ko-KR" altLang="en-US" sz="800" dirty="0" smtClean="0">
                <a:solidFill>
                  <a:srgbClr val="FF0000"/>
                </a:solidFill>
              </a:rPr>
              <a:t>업로드 </a:t>
            </a:r>
            <a:r>
              <a:rPr lang="ko-KR" altLang="en-US" sz="800" dirty="0" err="1" smtClean="0">
                <a:solidFill>
                  <a:srgbClr val="FF0000"/>
                </a:solidFill>
              </a:rPr>
              <a:t>작성안함</a:t>
            </a:r>
            <a:endParaRPr lang="ko-KR" altLang="en-US" sz="800" dirty="0">
              <a:solidFill>
                <a:srgbClr val="FF0000"/>
              </a:solidFill>
            </a:endParaRPr>
          </a:p>
        </p:txBody>
      </p:sp>
      <p:cxnSp>
        <p:nvCxnSpPr>
          <p:cNvPr id="22" name="직선 화살표 연결선 21"/>
          <p:cNvCxnSpPr/>
          <p:nvPr/>
        </p:nvCxnSpPr>
        <p:spPr>
          <a:xfrm flipV="1">
            <a:off x="2607922" y="4298882"/>
            <a:ext cx="229806" cy="1446525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화살표 연결선 23"/>
          <p:cNvCxnSpPr/>
          <p:nvPr/>
        </p:nvCxnSpPr>
        <p:spPr>
          <a:xfrm flipV="1">
            <a:off x="2119960" y="3754760"/>
            <a:ext cx="553727" cy="1665936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spc="-300" dirty="0"/>
              <a:t>재정지원 </a:t>
            </a:r>
            <a:r>
              <a:rPr lang="en-US" altLang="ko-KR" sz="3200" spc="-300" dirty="0"/>
              <a:t>- </a:t>
            </a:r>
            <a:r>
              <a:rPr lang="ko-KR" altLang="en-US" sz="3200" spc="-300" dirty="0"/>
              <a:t>전문인력지원</a:t>
            </a:r>
            <a:r>
              <a:rPr lang="en-US" altLang="ko-KR" sz="3200" spc="-300" dirty="0"/>
              <a:t>(</a:t>
            </a:r>
            <a:r>
              <a:rPr lang="ko-KR" altLang="en-US" sz="3200" spc="-300" dirty="0"/>
              <a:t>지원금신청</a:t>
            </a:r>
            <a:r>
              <a:rPr lang="en-US" altLang="ko-KR" sz="3200" spc="-300" dirty="0"/>
              <a:t>)</a:t>
            </a:r>
            <a:endParaRPr lang="ko-KR" altLang="en-US" sz="3200" spc="-300" dirty="0"/>
          </a:p>
        </p:txBody>
      </p:sp>
      <p:grpSp>
        <p:nvGrpSpPr>
          <p:cNvPr id="47" name="그룹 46"/>
          <p:cNvGrpSpPr/>
          <p:nvPr/>
        </p:nvGrpSpPr>
        <p:grpSpPr>
          <a:xfrm>
            <a:off x="1763688" y="2132856"/>
            <a:ext cx="5824067" cy="2998116"/>
            <a:chOff x="1403648" y="1643050"/>
            <a:chExt cx="5824067" cy="2998116"/>
          </a:xfrm>
        </p:grpSpPr>
        <p:grpSp>
          <p:nvGrpSpPr>
            <p:cNvPr id="3" name="그룹 30"/>
            <p:cNvGrpSpPr/>
            <p:nvPr/>
          </p:nvGrpSpPr>
          <p:grpSpPr>
            <a:xfrm>
              <a:off x="1403648" y="2564904"/>
              <a:ext cx="1116031" cy="1525691"/>
              <a:chOff x="573460" y="1954932"/>
              <a:chExt cx="2816224" cy="4138364"/>
            </a:xfrm>
          </p:grpSpPr>
          <p:sp>
            <p:nvSpPr>
              <p:cNvPr id="4" name="Freeform 5"/>
              <p:cNvSpPr>
                <a:spLocks/>
              </p:cNvSpPr>
              <p:nvPr/>
            </p:nvSpPr>
            <p:spPr bwMode="auto">
              <a:xfrm>
                <a:off x="573460" y="1954932"/>
                <a:ext cx="2816224" cy="3593540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57000">
                    <a:srgbClr val="FFE029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5" name="Freeform 9"/>
              <p:cNvSpPr>
                <a:spLocks/>
              </p:cNvSpPr>
              <p:nvPr/>
            </p:nvSpPr>
            <p:spPr bwMode="auto">
              <a:xfrm>
                <a:off x="1008508" y="3929881"/>
                <a:ext cx="1946128" cy="1258712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6" name="Freeform 9"/>
              <p:cNvSpPr>
                <a:spLocks/>
              </p:cNvSpPr>
              <p:nvPr/>
            </p:nvSpPr>
            <p:spPr bwMode="auto">
              <a:xfrm>
                <a:off x="1231904" y="4034408"/>
                <a:ext cx="1499336" cy="1009254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7" name="Freeform 19"/>
              <p:cNvSpPr>
                <a:spLocks/>
              </p:cNvSpPr>
              <p:nvPr/>
            </p:nvSpPr>
            <p:spPr bwMode="auto">
              <a:xfrm rot="5400000">
                <a:off x="1788464" y="4283838"/>
                <a:ext cx="386216" cy="31583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FFBC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8" name="Freeform 20"/>
              <p:cNvSpPr>
                <a:spLocks/>
              </p:cNvSpPr>
              <p:nvPr/>
            </p:nvSpPr>
            <p:spPr bwMode="auto">
              <a:xfrm>
                <a:off x="1451636" y="5554197"/>
                <a:ext cx="1056153" cy="539099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FFBC0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9" name="Oval 9"/>
              <p:cNvSpPr>
                <a:spLocks noChangeArrowheads="1"/>
              </p:cNvSpPr>
              <p:nvPr/>
            </p:nvSpPr>
            <p:spPr bwMode="auto">
              <a:xfrm>
                <a:off x="1145549" y="2105394"/>
                <a:ext cx="1671755" cy="1667184"/>
              </a:xfrm>
              <a:prstGeom prst="ellipse">
                <a:avLst/>
              </a:prstGeom>
              <a:solidFill>
                <a:srgbClr val="FFBC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0" name="Oval 10"/>
              <p:cNvSpPr>
                <a:spLocks noChangeArrowheads="1"/>
              </p:cNvSpPr>
              <p:nvPr/>
            </p:nvSpPr>
            <p:spPr bwMode="auto">
              <a:xfrm>
                <a:off x="1153548" y="2113394"/>
                <a:ext cx="1654614" cy="16511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1" name="Oval 11"/>
              <p:cNvSpPr>
                <a:spLocks noChangeArrowheads="1"/>
              </p:cNvSpPr>
              <p:nvPr/>
            </p:nvSpPr>
            <p:spPr bwMode="auto">
              <a:xfrm>
                <a:off x="1175259" y="2135104"/>
                <a:ext cx="1611192" cy="1607764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800">
                  <a:solidFill>
                    <a:schemeClr val="lt1"/>
                  </a:solidFill>
                </a:endParaRPr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933997" y="2577586"/>
                <a:ext cx="1982955" cy="6678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rgbClr val="FFBC00"/>
                    </a:solidFill>
                    <a:latin typeface="Arial" pitchFamily="34" charset="0"/>
                    <a:cs typeface="Arial" pitchFamily="34" charset="0"/>
                  </a:rPr>
                  <a:t>신청기업</a:t>
                </a:r>
                <a:endParaRPr lang="en-US" altLang="ko-KR" sz="1000" b="1" dirty="0">
                  <a:solidFill>
                    <a:srgbClr val="FFBC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3" name="그룹 81"/>
            <p:cNvGrpSpPr/>
            <p:nvPr/>
          </p:nvGrpSpPr>
          <p:grpSpPr>
            <a:xfrm>
              <a:off x="6156176" y="2564904"/>
              <a:ext cx="1071539" cy="1525690"/>
              <a:chOff x="285750" y="2258059"/>
              <a:chExt cx="2126791" cy="3125260"/>
            </a:xfrm>
          </p:grpSpPr>
          <p:sp>
            <p:nvSpPr>
              <p:cNvPr id="14" name="Freeform 5"/>
              <p:cNvSpPr>
                <a:spLocks/>
              </p:cNvSpPr>
              <p:nvPr/>
            </p:nvSpPr>
            <p:spPr bwMode="auto">
              <a:xfrm>
                <a:off x="285750" y="2258059"/>
                <a:ext cx="2126791" cy="2713813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57000">
                    <a:srgbClr val="00B0F0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5" name="Freeform 9"/>
              <p:cNvSpPr>
                <a:spLocks/>
              </p:cNvSpPr>
              <p:nvPr/>
            </p:nvSpPr>
            <p:spPr bwMode="auto">
              <a:xfrm>
                <a:off x="614295" y="3749525"/>
                <a:ext cx="1469701" cy="950569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6" name="Freeform 9"/>
              <p:cNvSpPr>
                <a:spLocks/>
              </p:cNvSpPr>
              <p:nvPr/>
            </p:nvSpPr>
            <p:spPr bwMode="auto">
              <a:xfrm>
                <a:off x="783002" y="3828463"/>
                <a:ext cx="1132287" cy="762181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7" name="Freeform 19"/>
              <p:cNvSpPr>
                <a:spLocks/>
              </p:cNvSpPr>
              <p:nvPr/>
            </p:nvSpPr>
            <p:spPr bwMode="auto">
              <a:xfrm rot="5400000">
                <a:off x="1203312" y="4016830"/>
                <a:ext cx="291667" cy="238515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8" name="Freeform 20"/>
              <p:cNvSpPr>
                <a:spLocks/>
              </p:cNvSpPr>
              <p:nvPr/>
            </p:nvSpPr>
            <p:spPr bwMode="auto">
              <a:xfrm>
                <a:off x="948942" y="4976196"/>
                <a:ext cx="797599" cy="407123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0070C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9" name="Oval 9"/>
              <p:cNvSpPr>
                <a:spLocks noChangeArrowheads="1"/>
              </p:cNvSpPr>
              <p:nvPr/>
            </p:nvSpPr>
            <p:spPr bwMode="auto">
              <a:xfrm>
                <a:off x="717787" y="2371687"/>
                <a:ext cx="1262497" cy="1259044"/>
              </a:xfrm>
              <a:prstGeom prst="ellipse">
                <a:avLst/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20" name="Oval 10"/>
              <p:cNvSpPr>
                <a:spLocks noChangeArrowheads="1"/>
              </p:cNvSpPr>
              <p:nvPr/>
            </p:nvSpPr>
            <p:spPr bwMode="auto">
              <a:xfrm>
                <a:off x="723828" y="2377728"/>
                <a:ext cx="1249552" cy="1246963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21" name="Oval 11"/>
              <p:cNvSpPr>
                <a:spLocks noChangeArrowheads="1"/>
              </p:cNvSpPr>
              <p:nvPr/>
            </p:nvSpPr>
            <p:spPr bwMode="auto">
              <a:xfrm>
                <a:off x="740224" y="2394123"/>
                <a:ext cx="1216760" cy="1214171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00">
                  <a:solidFill>
                    <a:schemeClr val="lt1"/>
                  </a:solidFill>
                </a:endParaRP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550364" y="2602948"/>
                <a:ext cx="1638971" cy="8195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000" b="1" dirty="0">
                    <a:solidFill>
                      <a:srgbClr val="0E5494"/>
                    </a:solidFill>
                    <a:latin typeface="Arial" pitchFamily="34" charset="0"/>
                    <a:cs typeface="Arial" pitchFamily="34" charset="0"/>
                  </a:rPr>
                  <a:t>기초자치단체담당자</a:t>
                </a:r>
                <a:endParaRPr lang="en-US" altLang="ko-KR" sz="1000" b="1" dirty="0">
                  <a:solidFill>
                    <a:srgbClr val="0E5494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23" name="그룹 151"/>
              <p:cNvGrpSpPr/>
              <p:nvPr/>
            </p:nvGrpSpPr>
            <p:grpSpPr>
              <a:xfrm>
                <a:off x="2004724" y="3454016"/>
                <a:ext cx="407036" cy="407032"/>
                <a:chOff x="4396665" y="2137416"/>
                <a:chExt cx="250239" cy="250239"/>
              </a:xfrm>
            </p:grpSpPr>
            <p:sp>
              <p:nvSpPr>
                <p:cNvPr id="24" name="타원 23"/>
                <p:cNvSpPr/>
                <p:nvPr/>
              </p:nvSpPr>
              <p:spPr>
                <a:xfrm>
                  <a:off x="4396665" y="2137416"/>
                  <a:ext cx="250239" cy="250239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/>
                </a:p>
              </p:txBody>
            </p:sp>
            <p:sp>
              <p:nvSpPr>
                <p:cNvPr id="25" name="타원 24"/>
                <p:cNvSpPr/>
                <p:nvPr/>
              </p:nvSpPr>
              <p:spPr>
                <a:xfrm>
                  <a:off x="4420132" y="2273646"/>
                  <a:ext cx="75583" cy="7558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/>
                </a:p>
              </p:txBody>
            </p:sp>
          </p:grpSp>
        </p:grpSp>
        <p:grpSp>
          <p:nvGrpSpPr>
            <p:cNvPr id="26" name="그룹 55"/>
            <p:cNvGrpSpPr/>
            <p:nvPr/>
          </p:nvGrpSpPr>
          <p:grpSpPr>
            <a:xfrm>
              <a:off x="3367516" y="1643050"/>
              <a:ext cx="1873918" cy="1428760"/>
              <a:chOff x="3126622" y="1714488"/>
              <a:chExt cx="2230351" cy="1643074"/>
            </a:xfrm>
          </p:grpSpPr>
          <p:sp>
            <p:nvSpPr>
              <p:cNvPr id="27" name="Freeform 19"/>
              <p:cNvSpPr>
                <a:spLocks/>
              </p:cNvSpPr>
              <p:nvPr/>
            </p:nvSpPr>
            <p:spPr bwMode="auto">
              <a:xfrm>
                <a:off x="3274641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8" name="Freeform 20"/>
              <p:cNvSpPr>
                <a:spLocks/>
              </p:cNvSpPr>
              <p:nvPr/>
            </p:nvSpPr>
            <p:spPr bwMode="auto">
              <a:xfrm>
                <a:off x="3312363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rgbClr val="96D20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9" name="Freeform 21"/>
              <p:cNvSpPr>
                <a:spLocks/>
              </p:cNvSpPr>
              <p:nvPr/>
            </p:nvSpPr>
            <p:spPr bwMode="auto">
              <a:xfrm>
                <a:off x="4189899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0" name="Freeform 23"/>
              <p:cNvSpPr>
                <a:spLocks/>
              </p:cNvSpPr>
              <p:nvPr/>
            </p:nvSpPr>
            <p:spPr bwMode="auto">
              <a:xfrm>
                <a:off x="3328709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719E00">
                      <a:alpha val="49804"/>
                    </a:srgbClr>
                  </a:gs>
                  <a:gs pos="0">
                    <a:srgbClr val="96D20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1" name="Freeform 25"/>
              <p:cNvSpPr>
                <a:spLocks/>
              </p:cNvSpPr>
              <p:nvPr/>
            </p:nvSpPr>
            <p:spPr bwMode="auto">
              <a:xfrm>
                <a:off x="3712418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2" name="타원 31"/>
              <p:cNvSpPr/>
              <p:nvPr/>
            </p:nvSpPr>
            <p:spPr>
              <a:xfrm rot="2248181">
                <a:off x="4143850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3126622" y="2350474"/>
                <a:ext cx="2230351" cy="3185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월별 지원금 신청</a:t>
                </a:r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34" name="Freeform 5"/>
              <p:cNvSpPr>
                <a:spLocks/>
              </p:cNvSpPr>
              <p:nvPr/>
            </p:nvSpPr>
            <p:spPr bwMode="auto">
              <a:xfrm rot="15743835">
                <a:off x="4198875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35" name="그룹 56"/>
            <p:cNvGrpSpPr/>
            <p:nvPr/>
          </p:nvGrpSpPr>
          <p:grpSpPr>
            <a:xfrm rot="10800000">
              <a:off x="3419874" y="3140968"/>
              <a:ext cx="1934749" cy="1500198"/>
              <a:chOff x="1847342" y="1714488"/>
              <a:chExt cx="2037051" cy="1643074"/>
            </a:xfrm>
          </p:grpSpPr>
          <p:sp>
            <p:nvSpPr>
              <p:cNvPr id="36" name="Freeform 19"/>
              <p:cNvSpPr>
                <a:spLocks/>
              </p:cNvSpPr>
              <p:nvPr/>
            </p:nvSpPr>
            <p:spPr bwMode="auto">
              <a:xfrm>
                <a:off x="1928794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7" name="Freeform 20"/>
              <p:cNvSpPr>
                <a:spLocks/>
              </p:cNvSpPr>
              <p:nvPr/>
            </p:nvSpPr>
            <p:spPr bwMode="auto">
              <a:xfrm>
                <a:off x="1966516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8" name="Freeform 21"/>
              <p:cNvSpPr>
                <a:spLocks/>
              </p:cNvSpPr>
              <p:nvPr/>
            </p:nvSpPr>
            <p:spPr bwMode="auto">
              <a:xfrm>
                <a:off x="2844053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9" name="Freeform 23"/>
              <p:cNvSpPr>
                <a:spLocks/>
              </p:cNvSpPr>
              <p:nvPr/>
            </p:nvSpPr>
            <p:spPr bwMode="auto">
              <a:xfrm>
                <a:off x="1982862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70C0">
                      <a:alpha val="50000"/>
                    </a:srgbClr>
                  </a:gs>
                  <a:gs pos="0">
                    <a:srgbClr val="00B0F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0" name="Freeform 25"/>
              <p:cNvSpPr>
                <a:spLocks/>
              </p:cNvSpPr>
              <p:nvPr/>
            </p:nvSpPr>
            <p:spPr bwMode="auto">
              <a:xfrm>
                <a:off x="2366571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1" name="타원 40"/>
              <p:cNvSpPr/>
              <p:nvPr/>
            </p:nvSpPr>
            <p:spPr>
              <a:xfrm rot="2248181">
                <a:off x="2798004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 rot="10800000">
                <a:off x="1847342" y="2400824"/>
                <a:ext cx="1805735" cy="3033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지원금  승인  및 지급</a:t>
                </a:r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grpSp>
            <p:nvGrpSpPr>
              <p:cNvPr id="43" name="그룹 23"/>
              <p:cNvGrpSpPr/>
              <p:nvPr/>
            </p:nvGrpSpPr>
            <p:grpSpPr>
              <a:xfrm rot="16200000">
                <a:off x="1985686" y="1946559"/>
                <a:ext cx="220931" cy="215035"/>
                <a:chOff x="4658414" y="2642922"/>
                <a:chExt cx="319782" cy="319782"/>
              </a:xfrm>
            </p:grpSpPr>
            <p:sp>
              <p:nvSpPr>
                <p:cNvPr id="45" name="타원 44"/>
                <p:cNvSpPr/>
                <p:nvPr/>
              </p:nvSpPr>
              <p:spPr>
                <a:xfrm>
                  <a:off x="4658414" y="2642922"/>
                  <a:ext cx="319782" cy="319782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  <p:sp>
              <p:nvSpPr>
                <p:cNvPr id="46" name="타원 45"/>
                <p:cNvSpPr/>
                <p:nvPr/>
              </p:nvSpPr>
              <p:spPr>
                <a:xfrm>
                  <a:off x="4688403" y="2817011"/>
                  <a:ext cx="96588" cy="96588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</p:grpSp>
          <p:sp>
            <p:nvSpPr>
              <p:cNvPr id="44" name="Freeform 5"/>
              <p:cNvSpPr>
                <a:spLocks/>
              </p:cNvSpPr>
              <p:nvPr/>
            </p:nvSpPr>
            <p:spPr bwMode="auto">
              <a:xfrm rot="15743835">
                <a:off x="2846886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07250"/>
            <a:ext cx="6769100" cy="556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전문인력지원</a:t>
            </a:r>
            <a:endParaRPr lang="ko-KR" altLang="en-US" spc="-300" dirty="0"/>
          </a:p>
        </p:txBody>
      </p:sp>
      <p:sp>
        <p:nvSpPr>
          <p:cNvPr id="48" name="텍스트 개체 틀 4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승인된 참여예정자가  있는 기업의 경우에는 지원금을 신청 할 수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진행상태를 클릭하면 월별 신청 내역을 신청</a:t>
            </a:r>
            <a:r>
              <a:rPr lang="en-US" altLang="ko-KR" dirty="0"/>
              <a:t>, </a:t>
            </a:r>
            <a:r>
              <a:rPr lang="ko-KR" altLang="en-US" dirty="0"/>
              <a:t>조회 할 수 있습니다 </a:t>
            </a:r>
            <a:endParaRPr lang="en-US" altLang="ko-KR" dirty="0"/>
          </a:p>
          <a:p>
            <a:r>
              <a:rPr lang="ko-KR" altLang="en-US" dirty="0"/>
              <a:t>월별 신청 금액 및 지원 금액 및 상태를 확인 할 수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신청버튼을 클릭하면 지원금신청 상세로 이동합니다</a:t>
            </a:r>
            <a:r>
              <a:rPr lang="en-US" altLang="ko-KR" dirty="0"/>
              <a:t>.</a:t>
            </a:r>
          </a:p>
        </p:txBody>
      </p:sp>
      <p:sp>
        <p:nvSpPr>
          <p:cNvPr id="49" name="내용 개체 틀 48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전문인력지원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지원금신청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5" name="순서도: 대체 처리 54"/>
          <p:cNvSpPr/>
          <p:nvPr/>
        </p:nvSpPr>
        <p:spPr>
          <a:xfrm>
            <a:off x="1043608" y="5661248"/>
            <a:ext cx="890630" cy="216024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순서도: 대체 처리 12"/>
          <p:cNvSpPr/>
          <p:nvPr/>
        </p:nvSpPr>
        <p:spPr>
          <a:xfrm>
            <a:off x="5364088" y="4412194"/>
            <a:ext cx="589438" cy="288032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08" y="1111760"/>
            <a:ext cx="6764980" cy="5557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전문인력지원</a:t>
            </a:r>
            <a:endParaRPr lang="ko-KR" altLang="en-US" spc="-300" dirty="0"/>
          </a:p>
        </p:txBody>
      </p:sp>
      <p:sp>
        <p:nvSpPr>
          <p:cNvPr id="48" name="텍스트 개체 틀 4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지원금 신청 정보를 확인 할 수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지원금 신청 금액 및 상태를 확인 할 수 있습니다</a:t>
            </a:r>
            <a:r>
              <a:rPr lang="en-US" altLang="ko-KR" dirty="0"/>
              <a:t>.</a:t>
            </a:r>
          </a:p>
        </p:txBody>
      </p:sp>
      <p:sp>
        <p:nvSpPr>
          <p:cNvPr id="49" name="내용 개체 틀 48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전문인력지원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지원금신청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5" name="순서도: 대체 처리 54"/>
          <p:cNvSpPr/>
          <p:nvPr/>
        </p:nvSpPr>
        <p:spPr>
          <a:xfrm>
            <a:off x="1047911" y="5472407"/>
            <a:ext cx="936104" cy="216024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963" y="2200897"/>
            <a:ext cx="4100069" cy="272047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6" name="순서도: 대체 처리 15"/>
          <p:cNvSpPr/>
          <p:nvPr/>
        </p:nvSpPr>
        <p:spPr>
          <a:xfrm>
            <a:off x="1511862" y="3329808"/>
            <a:ext cx="4115874" cy="1611359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4662151"/>
            <a:ext cx="3744416" cy="1748278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9" name="순서도: 대체 처리 18"/>
          <p:cNvSpPr/>
          <p:nvPr/>
        </p:nvSpPr>
        <p:spPr>
          <a:xfrm>
            <a:off x="2915816" y="5850377"/>
            <a:ext cx="3744416" cy="37991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08" y="1111760"/>
            <a:ext cx="6764980" cy="5557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전문인력지원</a:t>
            </a:r>
            <a:endParaRPr lang="ko-KR" altLang="en-US" spc="-300" dirty="0"/>
          </a:p>
        </p:txBody>
      </p:sp>
      <p:sp>
        <p:nvSpPr>
          <p:cNvPr id="48" name="텍스트 개체 틀 4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참여예정자의 개개인의 지급 총액에 따라 지원금 신청금액이 계산되어서 </a:t>
            </a:r>
            <a:r>
              <a:rPr lang="ko-KR" altLang="en-US" dirty="0" smtClean="0"/>
              <a:t>나옵니다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개인별 지급총액을 입력하면 신청금액이 자동으로 계산됩니다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임시저장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버튼은 현재 입력한 내용에 대해 임시저장을 합니다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신청서 제출</a:t>
            </a:r>
            <a:r>
              <a:rPr lang="en-US" altLang="ko-KR" dirty="0" smtClean="0"/>
              <a:t>]</a:t>
            </a:r>
            <a:r>
              <a:rPr lang="ko-KR" altLang="en-US" dirty="0" smtClean="0"/>
              <a:t>버튼은 현재 입력한 내용으로 월 지원금을 신청합니다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9" name="내용 개체 틀 48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전문인력지원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지원금신청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5" name="순서도: 대체 처리 54"/>
          <p:cNvSpPr/>
          <p:nvPr/>
        </p:nvSpPr>
        <p:spPr>
          <a:xfrm>
            <a:off x="971600" y="5481372"/>
            <a:ext cx="878931" cy="216024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1" y="2445813"/>
            <a:ext cx="4342399" cy="2927403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6" name="순서도: 대체 처리 15"/>
          <p:cNvSpPr/>
          <p:nvPr/>
        </p:nvSpPr>
        <p:spPr>
          <a:xfrm>
            <a:off x="1605544" y="3649438"/>
            <a:ext cx="4336986" cy="1309253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사업개발비지원</a:t>
            </a:r>
          </a:p>
        </p:txBody>
      </p:sp>
      <p:grpSp>
        <p:nvGrpSpPr>
          <p:cNvPr id="3" name="그룹 13"/>
          <p:cNvGrpSpPr/>
          <p:nvPr/>
        </p:nvGrpSpPr>
        <p:grpSpPr>
          <a:xfrm>
            <a:off x="3786182" y="3347580"/>
            <a:ext cx="1355414" cy="559121"/>
            <a:chOff x="466095" y="3195171"/>
            <a:chExt cx="2161689" cy="593869"/>
          </a:xfrm>
        </p:grpSpPr>
        <p:grpSp>
          <p:nvGrpSpPr>
            <p:cNvPr id="4" name="그룹 43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6" name="모서리가 둥근 직사각형 5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7" name="모서리가 둥근 직사각형 6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8" name="모서리가 둥근 직사각형 7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9" name="타원 8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525416" y="3327681"/>
                <a:ext cx="2017800" cy="3432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5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접수</a:t>
                </a:r>
                <a:endParaRPr lang="ko-KR" altLang="en-US" sz="1500"/>
              </a:p>
            </p:txBody>
          </p:sp>
          <p:sp>
            <p:nvSpPr>
              <p:cNvPr id="13" name="타원 12"/>
              <p:cNvSpPr/>
              <p:nvPr/>
            </p:nvSpPr>
            <p:spPr>
              <a:xfrm>
                <a:off x="579810" y="3410025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5" name="타원 4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14" name="그룹 38"/>
          <p:cNvGrpSpPr/>
          <p:nvPr/>
        </p:nvGrpSpPr>
        <p:grpSpPr>
          <a:xfrm>
            <a:off x="142876" y="2335065"/>
            <a:ext cx="1714512" cy="593869"/>
            <a:chOff x="466095" y="3195171"/>
            <a:chExt cx="2161689" cy="593869"/>
          </a:xfrm>
        </p:grpSpPr>
        <p:grpSp>
          <p:nvGrpSpPr>
            <p:cNvPr id="15" name="그룹 152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17" name="모서리가 둥근 직사각형 16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8" name="모서리가 둥근 직사각형 17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719E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19" name="모서리가 둥근 직사각형 18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20" name="타원 19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525415" y="3335674"/>
                <a:ext cx="2017801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5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재정공모등록</a:t>
                </a:r>
                <a:endParaRPr lang="ko-KR" altLang="en-US" sz="1500" dirty="0"/>
              </a:p>
            </p:txBody>
          </p:sp>
          <p:sp>
            <p:nvSpPr>
              <p:cNvPr id="24" name="타원 23"/>
              <p:cNvSpPr/>
              <p:nvPr/>
            </p:nvSpPr>
            <p:spPr>
              <a:xfrm>
                <a:off x="579808" y="3410024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6" name="타원 15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25" name="그룹 50"/>
          <p:cNvGrpSpPr/>
          <p:nvPr/>
        </p:nvGrpSpPr>
        <p:grpSpPr>
          <a:xfrm>
            <a:off x="2214546" y="2835131"/>
            <a:ext cx="1357322" cy="495458"/>
            <a:chOff x="466095" y="3195171"/>
            <a:chExt cx="2161689" cy="593869"/>
          </a:xfrm>
        </p:grpSpPr>
        <p:grpSp>
          <p:nvGrpSpPr>
            <p:cNvPr id="26" name="그룹 174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28" name="모서리가 둥근 직사각형 27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9" name="모서리가 둥근 직사각형 28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FFB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30" name="모서리가 둥근 직사각형 29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31" name="타원 30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525415" y="3327681"/>
                <a:ext cx="2017800" cy="3873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5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지원신청</a:t>
                </a:r>
                <a:endParaRPr lang="ko-KR" altLang="en-US" sz="1500"/>
              </a:p>
            </p:txBody>
          </p:sp>
          <p:sp>
            <p:nvSpPr>
              <p:cNvPr id="35" name="타원 34"/>
              <p:cNvSpPr/>
              <p:nvPr/>
            </p:nvSpPr>
            <p:spPr>
              <a:xfrm>
                <a:off x="579809" y="3410024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7" name="타원 26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36" name="그룹 84"/>
          <p:cNvGrpSpPr/>
          <p:nvPr/>
        </p:nvGrpSpPr>
        <p:grpSpPr>
          <a:xfrm>
            <a:off x="3786182" y="4049577"/>
            <a:ext cx="1355414" cy="559121"/>
            <a:chOff x="466095" y="3195171"/>
            <a:chExt cx="2161689" cy="593869"/>
          </a:xfrm>
        </p:grpSpPr>
        <p:grpSp>
          <p:nvGrpSpPr>
            <p:cNvPr id="37" name="그룹 43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39" name="모서리가 둥근 직사각형 38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40" name="모서리가 둥근 직사각형 39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41" name="모서리가 둥근 직사각형 40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42" name="타원 41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43" name="TextBox 42"/>
              <p:cNvSpPr txBox="1"/>
              <p:nvPr/>
            </p:nvSpPr>
            <p:spPr>
              <a:xfrm>
                <a:off x="525416" y="3327679"/>
                <a:ext cx="2017800" cy="3432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5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검토보고서</a:t>
                </a:r>
                <a:endParaRPr lang="ko-KR" altLang="en-US" sz="1500"/>
              </a:p>
            </p:txBody>
          </p:sp>
          <p:sp>
            <p:nvSpPr>
              <p:cNvPr id="46" name="타원 45"/>
              <p:cNvSpPr/>
              <p:nvPr/>
            </p:nvSpPr>
            <p:spPr>
              <a:xfrm>
                <a:off x="579810" y="3410025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8" name="타원 37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47" name="그룹 95"/>
          <p:cNvGrpSpPr/>
          <p:nvPr/>
        </p:nvGrpSpPr>
        <p:grpSpPr>
          <a:xfrm>
            <a:off x="3786182" y="4763957"/>
            <a:ext cx="1355414" cy="559121"/>
            <a:chOff x="466095" y="3195171"/>
            <a:chExt cx="2161689" cy="593869"/>
          </a:xfrm>
        </p:grpSpPr>
        <p:grpSp>
          <p:nvGrpSpPr>
            <p:cNvPr id="48" name="그룹 43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50" name="모서리가 둥근 직사각형 49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51" name="모서리가 둥근 직사각형 50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52" name="모서리가 둥근 직사각형 51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53" name="타원 52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525416" y="3327679"/>
                <a:ext cx="2017800" cy="3269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4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1</a:t>
                </a:r>
                <a:r>
                  <a:rPr lang="ko-KR" altLang="en-US" sz="1400" b="1" err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차심사</a:t>
                </a:r>
                <a:r>
                  <a:rPr lang="en-US" altLang="ko-KR" sz="14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(</a:t>
                </a:r>
                <a:r>
                  <a:rPr lang="ko-KR" altLang="en-US" sz="14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서류</a:t>
                </a:r>
                <a:r>
                  <a:rPr lang="en-US" altLang="ko-KR" sz="14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)</a:t>
                </a:r>
                <a:endParaRPr lang="ko-KR" altLang="en-US" sz="1400"/>
              </a:p>
            </p:txBody>
          </p:sp>
          <p:sp>
            <p:nvSpPr>
              <p:cNvPr id="57" name="타원 56"/>
              <p:cNvSpPr/>
              <p:nvPr/>
            </p:nvSpPr>
            <p:spPr>
              <a:xfrm>
                <a:off x="579810" y="3410025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49" name="타원 48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58" name="그룹 106"/>
          <p:cNvGrpSpPr/>
          <p:nvPr/>
        </p:nvGrpSpPr>
        <p:grpSpPr>
          <a:xfrm>
            <a:off x="5786446" y="2335065"/>
            <a:ext cx="1428760" cy="593869"/>
            <a:chOff x="466095" y="3195171"/>
            <a:chExt cx="2161689" cy="593869"/>
          </a:xfrm>
        </p:grpSpPr>
        <p:grpSp>
          <p:nvGrpSpPr>
            <p:cNvPr id="59" name="그룹 152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61" name="모서리가 둥근 직사각형 60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62" name="모서리가 둥근 직사각형 61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719E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63" name="모서리가 둥근 직사각형 62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64" name="타원 63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65" name="TextBox 64"/>
              <p:cNvSpPr txBox="1"/>
              <p:nvPr/>
            </p:nvSpPr>
            <p:spPr>
              <a:xfrm>
                <a:off x="525415" y="3327681"/>
                <a:ext cx="2017800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5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심사진행</a:t>
                </a:r>
                <a:endParaRPr lang="ko-KR" altLang="en-US" sz="1500"/>
              </a:p>
            </p:txBody>
          </p:sp>
          <p:sp>
            <p:nvSpPr>
              <p:cNvPr id="68" name="타원 67"/>
              <p:cNvSpPr/>
              <p:nvPr/>
            </p:nvSpPr>
            <p:spPr>
              <a:xfrm>
                <a:off x="579809" y="3410024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60" name="타원 59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69" name="그룹 117"/>
          <p:cNvGrpSpPr/>
          <p:nvPr/>
        </p:nvGrpSpPr>
        <p:grpSpPr>
          <a:xfrm>
            <a:off x="5786446" y="3741460"/>
            <a:ext cx="1428760" cy="593869"/>
            <a:chOff x="466095" y="3195171"/>
            <a:chExt cx="2161689" cy="593869"/>
          </a:xfrm>
        </p:grpSpPr>
        <p:grpSp>
          <p:nvGrpSpPr>
            <p:cNvPr id="70" name="그룹 152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72" name="모서리가 둥근 직사각형 71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73" name="모서리가 둥근 직사각형 72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719E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74" name="모서리가 둥근 직사각형 73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75" name="타원 74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525415" y="3327681"/>
                <a:ext cx="2017800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5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심사결과</a:t>
                </a:r>
                <a:endParaRPr lang="ko-KR" altLang="en-US" sz="1500"/>
              </a:p>
            </p:txBody>
          </p:sp>
          <p:sp>
            <p:nvSpPr>
              <p:cNvPr id="79" name="타원 78"/>
              <p:cNvSpPr/>
              <p:nvPr/>
            </p:nvSpPr>
            <p:spPr>
              <a:xfrm>
                <a:off x="579809" y="3410024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71" name="타원 70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80" name="그룹 139"/>
          <p:cNvGrpSpPr/>
          <p:nvPr/>
        </p:nvGrpSpPr>
        <p:grpSpPr>
          <a:xfrm>
            <a:off x="5786446" y="5549775"/>
            <a:ext cx="1428760" cy="593869"/>
            <a:chOff x="466095" y="3195171"/>
            <a:chExt cx="2161689" cy="593869"/>
          </a:xfrm>
        </p:grpSpPr>
        <p:grpSp>
          <p:nvGrpSpPr>
            <p:cNvPr id="81" name="그룹 152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83" name="모서리가 둥근 직사각형 82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84" name="모서리가 둥근 직사각형 83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719E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85" name="모서리가 둥근 직사각형 84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86" name="타원 85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525415" y="3327681"/>
                <a:ext cx="2017800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500" b="1" err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확정및통보</a:t>
                </a:r>
                <a:endParaRPr lang="ko-KR" altLang="en-US" sz="1500"/>
              </a:p>
            </p:txBody>
          </p:sp>
          <p:sp>
            <p:nvSpPr>
              <p:cNvPr id="90" name="타원 89"/>
              <p:cNvSpPr/>
              <p:nvPr/>
            </p:nvSpPr>
            <p:spPr>
              <a:xfrm>
                <a:off x="579809" y="3410024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82" name="타원 81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91" name="그룹 150"/>
          <p:cNvGrpSpPr/>
          <p:nvPr/>
        </p:nvGrpSpPr>
        <p:grpSpPr>
          <a:xfrm>
            <a:off x="7715272" y="2918952"/>
            <a:ext cx="1214446" cy="559121"/>
            <a:chOff x="466095" y="3195171"/>
            <a:chExt cx="2161689" cy="593869"/>
          </a:xfrm>
        </p:grpSpPr>
        <p:grpSp>
          <p:nvGrpSpPr>
            <p:cNvPr id="92" name="그룹 43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94" name="모서리가 둥근 직사각형 93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95" name="모서리가 둥근 직사각형 94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96" name="모서리가 둥근 직사각형 95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97" name="타원 96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98" name="TextBox 97"/>
              <p:cNvSpPr txBox="1"/>
              <p:nvPr/>
            </p:nvSpPr>
            <p:spPr>
              <a:xfrm>
                <a:off x="525416" y="3327681"/>
                <a:ext cx="2017800" cy="3432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5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ko-KR" altLang="en-US" sz="1500" b="1" err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차심사</a:t>
                </a:r>
                <a:endParaRPr lang="ko-KR" altLang="en-US" sz="1500"/>
              </a:p>
            </p:txBody>
          </p:sp>
          <p:sp>
            <p:nvSpPr>
              <p:cNvPr id="101" name="타원 100"/>
              <p:cNvSpPr/>
              <p:nvPr/>
            </p:nvSpPr>
            <p:spPr>
              <a:xfrm>
                <a:off x="579809" y="3410025"/>
                <a:ext cx="94957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93" name="타원 92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102" name="그룹 177"/>
          <p:cNvGrpSpPr/>
          <p:nvPr/>
        </p:nvGrpSpPr>
        <p:grpSpPr>
          <a:xfrm>
            <a:off x="142844" y="1214422"/>
            <a:ext cx="1643074" cy="785818"/>
            <a:chOff x="745900" y="4729320"/>
            <a:chExt cx="3705224" cy="78581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3" name="직사각형 102"/>
            <p:cNvSpPr/>
            <p:nvPr/>
          </p:nvSpPr>
          <p:spPr>
            <a:xfrm>
              <a:off x="745900" y="4729320"/>
              <a:ext cx="3705224" cy="785818"/>
            </a:xfrm>
            <a:prstGeom prst="rect">
              <a:avLst/>
            </a:prstGeom>
            <a:solidFill>
              <a:srgbClr val="719E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04" name="직사각형 103"/>
            <p:cNvSpPr/>
            <p:nvPr/>
          </p:nvSpPr>
          <p:spPr>
            <a:xfrm>
              <a:off x="788545" y="4768945"/>
              <a:ext cx="3624127" cy="396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rgbClr val="96D200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05" name="직사각형 104"/>
            <p:cNvSpPr/>
            <p:nvPr/>
          </p:nvSpPr>
          <p:spPr>
            <a:xfrm>
              <a:off x="838513" y="4977659"/>
              <a:ext cx="3456383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5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광역자치단체</a:t>
              </a:r>
              <a:endParaRPr lang="en-US" altLang="ko-KR" sz="15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106" name="직선 연결선 105"/>
          <p:cNvCxnSpPr/>
          <p:nvPr/>
        </p:nvCxnSpPr>
        <p:spPr>
          <a:xfrm rot="5400000">
            <a:off x="-678693" y="3893347"/>
            <a:ext cx="5357850" cy="1588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7" name="직선 연결선 106"/>
          <p:cNvCxnSpPr/>
          <p:nvPr/>
        </p:nvCxnSpPr>
        <p:spPr>
          <a:xfrm rot="5400000">
            <a:off x="965175" y="3893347"/>
            <a:ext cx="5357850" cy="1588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8" name="직선 연결선 107"/>
          <p:cNvCxnSpPr/>
          <p:nvPr/>
        </p:nvCxnSpPr>
        <p:spPr>
          <a:xfrm rot="5400000">
            <a:off x="2749537" y="3893347"/>
            <a:ext cx="5357850" cy="1588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9" name="직선 연결선 108"/>
          <p:cNvCxnSpPr/>
          <p:nvPr/>
        </p:nvCxnSpPr>
        <p:spPr>
          <a:xfrm rot="5400000">
            <a:off x="4679951" y="3893347"/>
            <a:ext cx="5357850" cy="1588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0" name="Shape 185"/>
          <p:cNvCxnSpPr/>
          <p:nvPr/>
        </p:nvCxnSpPr>
        <p:spPr>
          <a:xfrm>
            <a:off x="1857388" y="2632000"/>
            <a:ext cx="1035819" cy="203131"/>
          </a:xfrm>
          <a:prstGeom prst="bentConnector2">
            <a:avLst/>
          </a:prstGeom>
          <a:ln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1" name="Shape 186"/>
          <p:cNvCxnSpPr/>
          <p:nvPr/>
        </p:nvCxnSpPr>
        <p:spPr>
          <a:xfrm>
            <a:off x="3571868" y="3082860"/>
            <a:ext cx="892021" cy="264720"/>
          </a:xfrm>
          <a:prstGeom prst="bentConnector2">
            <a:avLst/>
          </a:prstGeom>
          <a:ln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2" name="Shape 189"/>
          <p:cNvCxnSpPr/>
          <p:nvPr/>
        </p:nvCxnSpPr>
        <p:spPr>
          <a:xfrm rot="5400000">
            <a:off x="4373429" y="3991403"/>
            <a:ext cx="175163" cy="5758"/>
          </a:xfrm>
          <a:prstGeom prst="bentConnector3">
            <a:avLst>
              <a:gd name="adj1" fmla="val 50000"/>
            </a:avLst>
          </a:prstGeom>
          <a:ln w="38100"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headEnd type="none"/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hape 193"/>
          <p:cNvCxnSpPr/>
          <p:nvPr/>
        </p:nvCxnSpPr>
        <p:spPr>
          <a:xfrm rot="5400000">
            <a:off x="4386260" y="4686327"/>
            <a:ext cx="155259" cy="1588"/>
          </a:xfrm>
          <a:prstGeom prst="bentConnector3">
            <a:avLst>
              <a:gd name="adj1" fmla="val 50000"/>
            </a:avLst>
          </a:prstGeom>
          <a:ln w="38100"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headEnd type="none"/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hape 196"/>
          <p:cNvCxnSpPr/>
          <p:nvPr/>
        </p:nvCxnSpPr>
        <p:spPr>
          <a:xfrm flipV="1">
            <a:off x="5141596" y="2632000"/>
            <a:ext cx="644850" cy="2411518"/>
          </a:xfrm>
          <a:prstGeom prst="bentConnector3">
            <a:avLst>
              <a:gd name="adj1" fmla="val 50000"/>
            </a:avLst>
          </a:prstGeom>
          <a:ln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5" name="Shape 189"/>
          <p:cNvCxnSpPr/>
          <p:nvPr/>
        </p:nvCxnSpPr>
        <p:spPr>
          <a:xfrm>
            <a:off x="7215206" y="2632000"/>
            <a:ext cx="500066" cy="566513"/>
          </a:xfrm>
          <a:prstGeom prst="bentConnector3">
            <a:avLst>
              <a:gd name="adj1" fmla="val 50000"/>
            </a:avLst>
          </a:prstGeom>
          <a:ln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6" name="Shape 189"/>
          <p:cNvCxnSpPr/>
          <p:nvPr/>
        </p:nvCxnSpPr>
        <p:spPr>
          <a:xfrm rot="5400000">
            <a:off x="7488690" y="3204590"/>
            <a:ext cx="560322" cy="1107289"/>
          </a:xfrm>
          <a:prstGeom prst="bentConnector2">
            <a:avLst/>
          </a:prstGeom>
          <a:ln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7" name="Shape 189"/>
          <p:cNvCxnSpPr/>
          <p:nvPr/>
        </p:nvCxnSpPr>
        <p:spPr>
          <a:xfrm rot="5400000">
            <a:off x="5893603" y="4942552"/>
            <a:ext cx="1214446" cy="1588"/>
          </a:xfrm>
          <a:prstGeom prst="bentConnector3">
            <a:avLst>
              <a:gd name="adj1" fmla="val 50000"/>
            </a:avLst>
          </a:prstGeom>
          <a:ln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18" name="그룹 217"/>
          <p:cNvGrpSpPr/>
          <p:nvPr/>
        </p:nvGrpSpPr>
        <p:grpSpPr>
          <a:xfrm>
            <a:off x="2071670" y="1214422"/>
            <a:ext cx="1500198" cy="785818"/>
            <a:chOff x="4689661" y="3861049"/>
            <a:chExt cx="3699825" cy="78581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9" name="직사각형 118"/>
            <p:cNvSpPr/>
            <p:nvPr/>
          </p:nvSpPr>
          <p:spPr>
            <a:xfrm>
              <a:off x="4689661" y="3861049"/>
              <a:ext cx="3699825" cy="785818"/>
            </a:xfrm>
            <a:prstGeom prst="rect">
              <a:avLst/>
            </a:prstGeom>
            <a:solidFill>
              <a:srgbClr val="FFBC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20" name="직사각형 119"/>
            <p:cNvSpPr/>
            <p:nvPr/>
          </p:nvSpPr>
          <p:spPr>
            <a:xfrm>
              <a:off x="4726908" y="3900674"/>
              <a:ext cx="3624127" cy="396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rgbClr val="FFE029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21" name="직사각형 120"/>
            <p:cNvSpPr/>
            <p:nvPr/>
          </p:nvSpPr>
          <p:spPr>
            <a:xfrm>
              <a:off x="4812444" y="4109388"/>
              <a:ext cx="3456384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500" b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신청기업</a:t>
              </a:r>
              <a:endParaRPr lang="en-US" altLang="ko-KR" sz="1500" b="1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22" name="그룹 221"/>
          <p:cNvGrpSpPr/>
          <p:nvPr/>
        </p:nvGrpSpPr>
        <p:grpSpPr>
          <a:xfrm>
            <a:off x="3714744" y="1214422"/>
            <a:ext cx="1643074" cy="785818"/>
            <a:chOff x="2857488" y="2000240"/>
            <a:chExt cx="3702836" cy="78581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3" name="직사각형 122"/>
            <p:cNvSpPr/>
            <p:nvPr/>
          </p:nvSpPr>
          <p:spPr>
            <a:xfrm>
              <a:off x="2857488" y="2000240"/>
              <a:ext cx="3702836" cy="785818"/>
            </a:xfrm>
            <a:prstGeom prst="rect">
              <a:avLst/>
            </a:prstGeom>
            <a:solidFill>
              <a:srgbClr val="0070C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24" name="직사각형 123"/>
            <p:cNvSpPr/>
            <p:nvPr/>
          </p:nvSpPr>
          <p:spPr>
            <a:xfrm>
              <a:off x="2900126" y="2039865"/>
              <a:ext cx="3624127" cy="396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rgbClr val="00B0F0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25" name="직사각형 124"/>
            <p:cNvSpPr/>
            <p:nvPr/>
          </p:nvSpPr>
          <p:spPr>
            <a:xfrm>
              <a:off x="2950094" y="2159985"/>
              <a:ext cx="3456385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5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기초자치단체</a:t>
              </a:r>
              <a:endParaRPr lang="en-US" altLang="ko-KR" sz="15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en-US" altLang="ko-KR" sz="15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(</a:t>
              </a:r>
              <a:r>
                <a:rPr lang="ko-KR" altLang="en-US" sz="15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지원기관</a:t>
              </a:r>
              <a:r>
                <a:rPr lang="en-US" altLang="ko-KR" sz="15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)</a:t>
              </a:r>
            </a:p>
          </p:txBody>
        </p:sp>
      </p:grpSp>
      <p:grpSp>
        <p:nvGrpSpPr>
          <p:cNvPr id="126" name="그룹 222"/>
          <p:cNvGrpSpPr/>
          <p:nvPr/>
        </p:nvGrpSpPr>
        <p:grpSpPr>
          <a:xfrm>
            <a:off x="5572132" y="1214422"/>
            <a:ext cx="1643074" cy="785818"/>
            <a:chOff x="745900" y="4729320"/>
            <a:chExt cx="3705224" cy="78581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7" name="직사각형 126"/>
            <p:cNvSpPr/>
            <p:nvPr/>
          </p:nvSpPr>
          <p:spPr>
            <a:xfrm>
              <a:off x="745900" y="4729320"/>
              <a:ext cx="3705224" cy="785818"/>
            </a:xfrm>
            <a:prstGeom prst="rect">
              <a:avLst/>
            </a:prstGeom>
            <a:solidFill>
              <a:srgbClr val="719E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28" name="직사각형 127"/>
            <p:cNvSpPr/>
            <p:nvPr/>
          </p:nvSpPr>
          <p:spPr>
            <a:xfrm>
              <a:off x="788545" y="4768945"/>
              <a:ext cx="3624127" cy="396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rgbClr val="96D200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29" name="직사각형 128"/>
            <p:cNvSpPr/>
            <p:nvPr/>
          </p:nvSpPr>
          <p:spPr>
            <a:xfrm>
              <a:off x="838513" y="4977659"/>
              <a:ext cx="3456383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5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광역자치단체</a:t>
              </a:r>
              <a:endParaRPr lang="en-US" altLang="ko-KR" sz="15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30" name="그룹 226"/>
          <p:cNvGrpSpPr/>
          <p:nvPr/>
        </p:nvGrpSpPr>
        <p:grpSpPr>
          <a:xfrm>
            <a:off x="7429520" y="1214422"/>
            <a:ext cx="1643074" cy="785818"/>
            <a:chOff x="2857488" y="2000240"/>
            <a:chExt cx="3702836" cy="78581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31" name="직사각형 130"/>
            <p:cNvSpPr/>
            <p:nvPr/>
          </p:nvSpPr>
          <p:spPr>
            <a:xfrm>
              <a:off x="2857488" y="2000240"/>
              <a:ext cx="3702836" cy="785818"/>
            </a:xfrm>
            <a:prstGeom prst="rect">
              <a:avLst/>
            </a:prstGeom>
            <a:solidFill>
              <a:srgbClr val="0070C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32" name="직사각형 131"/>
            <p:cNvSpPr/>
            <p:nvPr/>
          </p:nvSpPr>
          <p:spPr>
            <a:xfrm>
              <a:off x="2900126" y="2039865"/>
              <a:ext cx="3624127" cy="396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rgbClr val="00B0F0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33" name="직사각형 132"/>
            <p:cNvSpPr/>
            <p:nvPr/>
          </p:nvSpPr>
          <p:spPr>
            <a:xfrm>
              <a:off x="2950093" y="2233339"/>
              <a:ext cx="3456384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500" b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심사위원</a:t>
              </a:r>
              <a:endParaRPr lang="en-US" altLang="ko-KR" sz="1500" b="1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사업개발비지원</a:t>
            </a:r>
          </a:p>
        </p:txBody>
      </p:sp>
      <p:grpSp>
        <p:nvGrpSpPr>
          <p:cNvPr id="171" name="그룹 170"/>
          <p:cNvGrpSpPr/>
          <p:nvPr/>
        </p:nvGrpSpPr>
        <p:grpSpPr>
          <a:xfrm>
            <a:off x="1753640" y="2598177"/>
            <a:ext cx="5916057" cy="1694919"/>
            <a:chOff x="1763688" y="2276872"/>
            <a:chExt cx="5916057" cy="1694919"/>
          </a:xfrm>
        </p:grpSpPr>
        <p:grpSp>
          <p:nvGrpSpPr>
            <p:cNvPr id="118" name="그룹 34"/>
            <p:cNvGrpSpPr/>
            <p:nvPr/>
          </p:nvGrpSpPr>
          <p:grpSpPr>
            <a:xfrm>
              <a:off x="4835522" y="2276872"/>
              <a:ext cx="1535578" cy="1563134"/>
              <a:chOff x="6804248" y="2060848"/>
              <a:chExt cx="1535578" cy="1563134"/>
            </a:xfrm>
          </p:grpSpPr>
          <p:grpSp>
            <p:nvGrpSpPr>
              <p:cNvPr id="122" name="그룹 187"/>
              <p:cNvGrpSpPr/>
              <p:nvPr/>
            </p:nvGrpSpPr>
            <p:grpSpPr>
              <a:xfrm>
                <a:off x="6804248" y="2060848"/>
                <a:ext cx="1535578" cy="1563134"/>
                <a:chOff x="2915816" y="1628800"/>
                <a:chExt cx="965491" cy="982822"/>
              </a:xfrm>
            </p:grpSpPr>
            <p:sp>
              <p:nvSpPr>
                <p:cNvPr id="134" name="타원 133"/>
                <p:cNvSpPr/>
                <p:nvPr/>
              </p:nvSpPr>
              <p:spPr>
                <a:xfrm>
                  <a:off x="2924936" y="1628800"/>
                  <a:ext cx="956371" cy="956370"/>
                </a:xfrm>
                <a:prstGeom prst="ellipse">
                  <a:avLst/>
                </a:prstGeom>
                <a:gradFill>
                  <a:gsLst>
                    <a:gs pos="36000">
                      <a:srgbClr val="C7C2BD"/>
                    </a:gs>
                    <a:gs pos="49000">
                      <a:srgbClr val="F6F5F4"/>
                    </a:gs>
                    <a:gs pos="49000">
                      <a:srgbClr val="C7C2BD"/>
                    </a:gs>
                  </a:gsLst>
                  <a:lin ang="2700000" scaled="1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135" name="타원 134"/>
                <p:cNvSpPr/>
                <p:nvPr/>
              </p:nvSpPr>
              <p:spPr>
                <a:xfrm rot="10800000">
                  <a:off x="2929990" y="1656940"/>
                  <a:ext cx="946265" cy="954682"/>
                </a:xfrm>
                <a:prstGeom prst="ellipse">
                  <a:avLst/>
                </a:prstGeom>
                <a:gradFill flip="none" rotWithShape="1">
                  <a:gsLst>
                    <a:gs pos="78000">
                      <a:schemeClr val="bg1">
                        <a:alpha val="0"/>
                      </a:schemeClr>
                    </a:gs>
                    <a:gs pos="10000">
                      <a:schemeClr val="bg1">
                        <a:alpha val="32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36" name="타원 135"/>
                <p:cNvSpPr/>
                <p:nvPr/>
              </p:nvSpPr>
              <p:spPr>
                <a:xfrm>
                  <a:off x="2984710" y="1691924"/>
                  <a:ext cx="836824" cy="836824"/>
                </a:xfrm>
                <a:prstGeom prst="ellipse">
                  <a:avLst/>
                </a:prstGeom>
                <a:solidFill>
                  <a:srgbClr val="FFE029"/>
                </a:solidFill>
                <a:ln w="63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137" name="자유형 136"/>
                <p:cNvSpPr/>
                <p:nvPr/>
              </p:nvSpPr>
              <p:spPr>
                <a:xfrm>
                  <a:off x="2984709" y="1747526"/>
                  <a:ext cx="780509" cy="732956"/>
                </a:xfrm>
                <a:custGeom>
                  <a:avLst/>
                  <a:gdLst>
                    <a:gd name="connsiteX0" fmla="*/ 0 w 1008112"/>
                    <a:gd name="connsiteY0" fmla="*/ 504056 h 1008112"/>
                    <a:gd name="connsiteX1" fmla="*/ 147635 w 1008112"/>
                    <a:gd name="connsiteY1" fmla="*/ 147635 h 1008112"/>
                    <a:gd name="connsiteX2" fmla="*/ 504057 w 1008112"/>
                    <a:gd name="connsiteY2" fmla="*/ 1 h 1008112"/>
                    <a:gd name="connsiteX3" fmla="*/ 860478 w 1008112"/>
                    <a:gd name="connsiteY3" fmla="*/ 147636 h 1008112"/>
                    <a:gd name="connsiteX4" fmla="*/ 1008112 w 1008112"/>
                    <a:gd name="connsiteY4" fmla="*/ 504058 h 1008112"/>
                    <a:gd name="connsiteX5" fmla="*/ 860477 w 1008112"/>
                    <a:gd name="connsiteY5" fmla="*/ 860480 h 1008112"/>
                    <a:gd name="connsiteX6" fmla="*/ 504055 w 1008112"/>
                    <a:gd name="connsiteY6" fmla="*/ 1008114 h 1008112"/>
                    <a:gd name="connsiteX7" fmla="*/ 147634 w 1008112"/>
                    <a:gd name="connsiteY7" fmla="*/ 860479 h 1008112"/>
                    <a:gd name="connsiteX8" fmla="*/ 0 w 1008112"/>
                    <a:gd name="connsiteY8" fmla="*/ 504057 h 1008112"/>
                    <a:gd name="connsiteX9" fmla="*/ 0 w 1008112"/>
                    <a:gd name="connsiteY9" fmla="*/ 504056 h 1008112"/>
                    <a:gd name="connsiteX0" fmla="*/ 0 w 920484"/>
                    <a:gd name="connsiteY0" fmla="*/ 504055 h 1008114"/>
                    <a:gd name="connsiteX1" fmla="*/ 147635 w 920484"/>
                    <a:gd name="connsiteY1" fmla="*/ 147634 h 1008114"/>
                    <a:gd name="connsiteX2" fmla="*/ 504057 w 920484"/>
                    <a:gd name="connsiteY2" fmla="*/ 0 h 1008114"/>
                    <a:gd name="connsiteX3" fmla="*/ 860478 w 920484"/>
                    <a:gd name="connsiteY3" fmla="*/ 147635 h 1008114"/>
                    <a:gd name="connsiteX4" fmla="*/ 864096 w 920484"/>
                    <a:gd name="connsiteY4" fmla="*/ 504055 h 1008114"/>
                    <a:gd name="connsiteX5" fmla="*/ 860477 w 920484"/>
                    <a:gd name="connsiteY5" fmla="*/ 860479 h 1008114"/>
                    <a:gd name="connsiteX6" fmla="*/ 504055 w 920484"/>
                    <a:gd name="connsiteY6" fmla="*/ 1008113 h 1008114"/>
                    <a:gd name="connsiteX7" fmla="*/ 147634 w 920484"/>
                    <a:gd name="connsiteY7" fmla="*/ 860478 h 1008114"/>
                    <a:gd name="connsiteX8" fmla="*/ 0 w 920484"/>
                    <a:gd name="connsiteY8" fmla="*/ 504056 h 1008114"/>
                    <a:gd name="connsiteX9" fmla="*/ 0 w 920484"/>
                    <a:gd name="connsiteY9" fmla="*/ 504055 h 1008114"/>
                    <a:gd name="connsiteX0" fmla="*/ 0 w 923500"/>
                    <a:gd name="connsiteY0" fmla="*/ 504055 h 1043514"/>
                    <a:gd name="connsiteX1" fmla="*/ 147635 w 923500"/>
                    <a:gd name="connsiteY1" fmla="*/ 147634 h 1043514"/>
                    <a:gd name="connsiteX2" fmla="*/ 504057 w 923500"/>
                    <a:gd name="connsiteY2" fmla="*/ 0 h 1043514"/>
                    <a:gd name="connsiteX3" fmla="*/ 860478 w 923500"/>
                    <a:gd name="connsiteY3" fmla="*/ 147635 h 1043514"/>
                    <a:gd name="connsiteX4" fmla="*/ 864096 w 923500"/>
                    <a:gd name="connsiteY4" fmla="*/ 504055 h 1043514"/>
                    <a:gd name="connsiteX5" fmla="*/ 504056 w 923500"/>
                    <a:gd name="connsiteY5" fmla="*/ 648070 h 1043514"/>
                    <a:gd name="connsiteX6" fmla="*/ 504055 w 923500"/>
                    <a:gd name="connsiteY6" fmla="*/ 1008113 h 1043514"/>
                    <a:gd name="connsiteX7" fmla="*/ 147634 w 923500"/>
                    <a:gd name="connsiteY7" fmla="*/ 860478 h 1043514"/>
                    <a:gd name="connsiteX8" fmla="*/ 0 w 923500"/>
                    <a:gd name="connsiteY8" fmla="*/ 504056 h 1043514"/>
                    <a:gd name="connsiteX9" fmla="*/ 0 w 923500"/>
                    <a:gd name="connsiteY9" fmla="*/ 504055 h 1043514"/>
                    <a:gd name="connsiteX0" fmla="*/ 0 w 923500"/>
                    <a:gd name="connsiteY0" fmla="*/ 504055 h 971503"/>
                    <a:gd name="connsiteX1" fmla="*/ 147635 w 923500"/>
                    <a:gd name="connsiteY1" fmla="*/ 147634 h 971503"/>
                    <a:gd name="connsiteX2" fmla="*/ 504057 w 923500"/>
                    <a:gd name="connsiteY2" fmla="*/ 0 h 971503"/>
                    <a:gd name="connsiteX3" fmla="*/ 860478 w 923500"/>
                    <a:gd name="connsiteY3" fmla="*/ 147635 h 971503"/>
                    <a:gd name="connsiteX4" fmla="*/ 864096 w 923500"/>
                    <a:gd name="connsiteY4" fmla="*/ 504055 h 971503"/>
                    <a:gd name="connsiteX5" fmla="*/ 504056 w 923500"/>
                    <a:gd name="connsiteY5" fmla="*/ 648070 h 971503"/>
                    <a:gd name="connsiteX6" fmla="*/ 432048 w 923500"/>
                    <a:gd name="connsiteY6" fmla="*/ 936102 h 971503"/>
                    <a:gd name="connsiteX7" fmla="*/ 147634 w 923500"/>
                    <a:gd name="connsiteY7" fmla="*/ 860478 h 971503"/>
                    <a:gd name="connsiteX8" fmla="*/ 0 w 923500"/>
                    <a:gd name="connsiteY8" fmla="*/ 504056 h 971503"/>
                    <a:gd name="connsiteX9" fmla="*/ 0 w 923500"/>
                    <a:gd name="connsiteY9" fmla="*/ 504055 h 971503"/>
                    <a:gd name="connsiteX0" fmla="*/ 0 w 923500"/>
                    <a:gd name="connsiteY0" fmla="*/ 504055 h 957219"/>
                    <a:gd name="connsiteX1" fmla="*/ 147635 w 923500"/>
                    <a:gd name="connsiteY1" fmla="*/ 147634 h 957219"/>
                    <a:gd name="connsiteX2" fmla="*/ 504057 w 923500"/>
                    <a:gd name="connsiteY2" fmla="*/ 0 h 957219"/>
                    <a:gd name="connsiteX3" fmla="*/ 860478 w 923500"/>
                    <a:gd name="connsiteY3" fmla="*/ 147635 h 957219"/>
                    <a:gd name="connsiteX4" fmla="*/ 864096 w 923500"/>
                    <a:gd name="connsiteY4" fmla="*/ 504055 h 957219"/>
                    <a:gd name="connsiteX5" fmla="*/ 504056 w 923500"/>
                    <a:gd name="connsiteY5" fmla="*/ 648070 h 957219"/>
                    <a:gd name="connsiteX6" fmla="*/ 360040 w 923500"/>
                    <a:gd name="connsiteY6" fmla="*/ 921818 h 957219"/>
                    <a:gd name="connsiteX7" fmla="*/ 147634 w 923500"/>
                    <a:gd name="connsiteY7" fmla="*/ 860478 h 957219"/>
                    <a:gd name="connsiteX8" fmla="*/ 0 w 923500"/>
                    <a:gd name="connsiteY8" fmla="*/ 504056 h 957219"/>
                    <a:gd name="connsiteX9" fmla="*/ 0 w 923500"/>
                    <a:gd name="connsiteY9" fmla="*/ 504055 h 957219"/>
                    <a:gd name="connsiteX0" fmla="*/ 0 w 923500"/>
                    <a:gd name="connsiteY0" fmla="*/ 504055 h 957219"/>
                    <a:gd name="connsiteX1" fmla="*/ 147635 w 923500"/>
                    <a:gd name="connsiteY1" fmla="*/ 147634 h 957219"/>
                    <a:gd name="connsiteX2" fmla="*/ 504057 w 923500"/>
                    <a:gd name="connsiteY2" fmla="*/ 0 h 957219"/>
                    <a:gd name="connsiteX3" fmla="*/ 860478 w 923500"/>
                    <a:gd name="connsiteY3" fmla="*/ 147635 h 957219"/>
                    <a:gd name="connsiteX4" fmla="*/ 864096 w 923500"/>
                    <a:gd name="connsiteY4" fmla="*/ 504055 h 957219"/>
                    <a:gd name="connsiteX5" fmla="*/ 504056 w 923500"/>
                    <a:gd name="connsiteY5" fmla="*/ 648070 h 957219"/>
                    <a:gd name="connsiteX6" fmla="*/ 360040 w 923500"/>
                    <a:gd name="connsiteY6" fmla="*/ 921818 h 957219"/>
                    <a:gd name="connsiteX7" fmla="*/ 147634 w 923500"/>
                    <a:gd name="connsiteY7" fmla="*/ 860478 h 957219"/>
                    <a:gd name="connsiteX8" fmla="*/ 0 w 923500"/>
                    <a:gd name="connsiteY8" fmla="*/ 504056 h 957219"/>
                    <a:gd name="connsiteX9" fmla="*/ 0 w 923500"/>
                    <a:gd name="connsiteY9" fmla="*/ 504055 h 957219"/>
                    <a:gd name="connsiteX0" fmla="*/ 0 w 923500"/>
                    <a:gd name="connsiteY0" fmla="*/ 504055 h 956033"/>
                    <a:gd name="connsiteX1" fmla="*/ 147635 w 923500"/>
                    <a:gd name="connsiteY1" fmla="*/ 147634 h 956033"/>
                    <a:gd name="connsiteX2" fmla="*/ 504057 w 923500"/>
                    <a:gd name="connsiteY2" fmla="*/ 0 h 956033"/>
                    <a:gd name="connsiteX3" fmla="*/ 860478 w 923500"/>
                    <a:gd name="connsiteY3" fmla="*/ 147635 h 956033"/>
                    <a:gd name="connsiteX4" fmla="*/ 864096 w 923500"/>
                    <a:gd name="connsiteY4" fmla="*/ 504055 h 956033"/>
                    <a:gd name="connsiteX5" fmla="*/ 504056 w 923500"/>
                    <a:gd name="connsiteY5" fmla="*/ 648070 h 956033"/>
                    <a:gd name="connsiteX6" fmla="*/ 360040 w 923500"/>
                    <a:gd name="connsiteY6" fmla="*/ 921818 h 956033"/>
                    <a:gd name="connsiteX7" fmla="*/ 150437 w 923500"/>
                    <a:gd name="connsiteY7" fmla="*/ 853359 h 956033"/>
                    <a:gd name="connsiteX8" fmla="*/ 0 w 923500"/>
                    <a:gd name="connsiteY8" fmla="*/ 504056 h 956033"/>
                    <a:gd name="connsiteX9" fmla="*/ 0 w 923500"/>
                    <a:gd name="connsiteY9" fmla="*/ 504055 h 956033"/>
                    <a:gd name="connsiteX0" fmla="*/ 0 w 923500"/>
                    <a:gd name="connsiteY0" fmla="*/ 504055 h 948344"/>
                    <a:gd name="connsiteX1" fmla="*/ 147635 w 923500"/>
                    <a:gd name="connsiteY1" fmla="*/ 147634 h 948344"/>
                    <a:gd name="connsiteX2" fmla="*/ 504057 w 923500"/>
                    <a:gd name="connsiteY2" fmla="*/ 0 h 948344"/>
                    <a:gd name="connsiteX3" fmla="*/ 860478 w 923500"/>
                    <a:gd name="connsiteY3" fmla="*/ 147635 h 948344"/>
                    <a:gd name="connsiteX4" fmla="*/ 864096 w 923500"/>
                    <a:gd name="connsiteY4" fmla="*/ 504055 h 948344"/>
                    <a:gd name="connsiteX5" fmla="*/ 504056 w 923500"/>
                    <a:gd name="connsiteY5" fmla="*/ 648070 h 948344"/>
                    <a:gd name="connsiteX6" fmla="*/ 346844 w 923500"/>
                    <a:gd name="connsiteY6" fmla="*/ 914129 h 948344"/>
                    <a:gd name="connsiteX7" fmla="*/ 150437 w 923500"/>
                    <a:gd name="connsiteY7" fmla="*/ 853359 h 948344"/>
                    <a:gd name="connsiteX8" fmla="*/ 0 w 923500"/>
                    <a:gd name="connsiteY8" fmla="*/ 504056 h 948344"/>
                    <a:gd name="connsiteX9" fmla="*/ 0 w 923500"/>
                    <a:gd name="connsiteY9" fmla="*/ 504055 h 948344"/>
                    <a:gd name="connsiteX0" fmla="*/ 0 w 921912"/>
                    <a:gd name="connsiteY0" fmla="*/ 504452 h 948741"/>
                    <a:gd name="connsiteX1" fmla="*/ 147635 w 921912"/>
                    <a:gd name="connsiteY1" fmla="*/ 148031 h 948741"/>
                    <a:gd name="connsiteX2" fmla="*/ 504057 w 921912"/>
                    <a:gd name="connsiteY2" fmla="*/ 397 h 948741"/>
                    <a:gd name="connsiteX3" fmla="*/ 850953 w 921912"/>
                    <a:gd name="connsiteY3" fmla="*/ 150413 h 948741"/>
                    <a:gd name="connsiteX4" fmla="*/ 864096 w 921912"/>
                    <a:gd name="connsiteY4" fmla="*/ 504452 h 948741"/>
                    <a:gd name="connsiteX5" fmla="*/ 504056 w 921912"/>
                    <a:gd name="connsiteY5" fmla="*/ 648467 h 948741"/>
                    <a:gd name="connsiteX6" fmla="*/ 346844 w 921912"/>
                    <a:gd name="connsiteY6" fmla="*/ 914526 h 948741"/>
                    <a:gd name="connsiteX7" fmla="*/ 150437 w 921912"/>
                    <a:gd name="connsiteY7" fmla="*/ 853756 h 948741"/>
                    <a:gd name="connsiteX8" fmla="*/ 0 w 921912"/>
                    <a:gd name="connsiteY8" fmla="*/ 504453 h 948741"/>
                    <a:gd name="connsiteX9" fmla="*/ 0 w 921912"/>
                    <a:gd name="connsiteY9" fmla="*/ 504452 h 94874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921912" h="948741">
                      <a:moveTo>
                        <a:pt x="0" y="504452"/>
                      </a:moveTo>
                      <a:cubicBezTo>
                        <a:pt x="0" y="370768"/>
                        <a:pt x="53106" y="242559"/>
                        <a:pt x="147635" y="148031"/>
                      </a:cubicBezTo>
                      <a:cubicBezTo>
                        <a:pt x="242164" y="53502"/>
                        <a:pt x="386837" y="0"/>
                        <a:pt x="504057" y="397"/>
                      </a:cubicBezTo>
                      <a:cubicBezTo>
                        <a:pt x="621277" y="794"/>
                        <a:pt x="790947" y="66404"/>
                        <a:pt x="850953" y="150413"/>
                      </a:cubicBezTo>
                      <a:cubicBezTo>
                        <a:pt x="910959" y="234422"/>
                        <a:pt x="921912" y="421443"/>
                        <a:pt x="864096" y="504452"/>
                      </a:cubicBezTo>
                      <a:cubicBezTo>
                        <a:pt x="806280" y="587461"/>
                        <a:pt x="590265" y="580121"/>
                        <a:pt x="504056" y="648467"/>
                      </a:cubicBezTo>
                      <a:cubicBezTo>
                        <a:pt x="417847" y="716813"/>
                        <a:pt x="405780" y="880311"/>
                        <a:pt x="346844" y="914526"/>
                      </a:cubicBezTo>
                      <a:cubicBezTo>
                        <a:pt x="287908" y="948741"/>
                        <a:pt x="210444" y="923383"/>
                        <a:pt x="150437" y="853756"/>
                      </a:cubicBezTo>
                      <a:cubicBezTo>
                        <a:pt x="89041" y="806156"/>
                        <a:pt x="0" y="638137"/>
                        <a:pt x="0" y="504453"/>
                      </a:cubicBezTo>
                      <a:lnTo>
                        <a:pt x="0" y="504452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BC00"/>
                    </a:gs>
                    <a:gs pos="100000">
                      <a:srgbClr val="FFE029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138" name="Freeform 5"/>
                <p:cNvSpPr>
                  <a:spLocks/>
                </p:cNvSpPr>
                <p:nvPr/>
              </p:nvSpPr>
              <p:spPr bwMode="auto">
                <a:xfrm>
                  <a:off x="2982053" y="2092303"/>
                  <a:ext cx="839480" cy="434891"/>
                </a:xfrm>
                <a:custGeom>
                  <a:avLst/>
                  <a:gdLst/>
                  <a:ahLst/>
                  <a:cxnLst>
                    <a:cxn ang="0">
                      <a:pos x="3372" y="72"/>
                    </a:cxn>
                    <a:cxn ang="0">
                      <a:pos x="3294" y="276"/>
                    </a:cxn>
                    <a:cxn ang="0">
                      <a:pos x="3194" y="468"/>
                    </a:cxn>
                    <a:cxn ang="0">
                      <a:pos x="3072" y="644"/>
                    </a:cxn>
                    <a:cxn ang="0">
                      <a:pos x="2932" y="804"/>
                    </a:cxn>
                    <a:cxn ang="0">
                      <a:pos x="2774" y="946"/>
                    </a:cxn>
                    <a:cxn ang="0">
                      <a:pos x="2598" y="1068"/>
                    </a:cxn>
                    <a:cxn ang="0">
                      <a:pos x="2410" y="1168"/>
                    </a:cxn>
                    <a:cxn ang="0">
                      <a:pos x="2208" y="1244"/>
                    </a:cxn>
                    <a:cxn ang="0">
                      <a:pos x="1996" y="1294"/>
                    </a:cxn>
                    <a:cxn ang="0">
                      <a:pos x="1774" y="1318"/>
                    </a:cxn>
                    <a:cxn ang="0">
                      <a:pos x="1624" y="1318"/>
                    </a:cxn>
                    <a:cxn ang="0">
                      <a:pos x="1402" y="1294"/>
                    </a:cxn>
                    <a:cxn ang="0">
                      <a:pos x="1190" y="1244"/>
                    </a:cxn>
                    <a:cxn ang="0">
                      <a:pos x="988" y="1168"/>
                    </a:cxn>
                    <a:cxn ang="0">
                      <a:pos x="800" y="1068"/>
                    </a:cxn>
                    <a:cxn ang="0">
                      <a:pos x="624" y="946"/>
                    </a:cxn>
                    <a:cxn ang="0">
                      <a:pos x="466" y="804"/>
                    </a:cxn>
                    <a:cxn ang="0">
                      <a:pos x="324" y="644"/>
                    </a:cxn>
                    <a:cxn ang="0">
                      <a:pos x="204" y="468"/>
                    </a:cxn>
                    <a:cxn ang="0">
                      <a:pos x="104" y="276"/>
                    </a:cxn>
                    <a:cxn ang="0">
                      <a:pos x="26" y="72"/>
                    </a:cxn>
                    <a:cxn ang="0">
                      <a:pos x="6" y="0"/>
                    </a:cxn>
                    <a:cxn ang="0">
                      <a:pos x="0" y="130"/>
                    </a:cxn>
                    <a:cxn ang="0">
                      <a:pos x="10" y="306"/>
                    </a:cxn>
                    <a:cxn ang="0">
                      <a:pos x="54" y="562"/>
                    </a:cxn>
                    <a:cxn ang="0">
                      <a:pos x="134" y="802"/>
                    </a:cxn>
                    <a:cxn ang="0">
                      <a:pos x="246" y="1026"/>
                    </a:cxn>
                    <a:cxn ang="0">
                      <a:pos x="388" y="1228"/>
                    </a:cxn>
                    <a:cxn ang="0">
                      <a:pos x="556" y="1408"/>
                    </a:cxn>
                    <a:cxn ang="0">
                      <a:pos x="750" y="1562"/>
                    </a:cxn>
                    <a:cxn ang="0">
                      <a:pos x="962" y="1688"/>
                    </a:cxn>
                    <a:cxn ang="0">
                      <a:pos x="1194" y="1780"/>
                    </a:cxn>
                    <a:cxn ang="0">
                      <a:pos x="1440" y="1838"/>
                    </a:cxn>
                    <a:cxn ang="0">
                      <a:pos x="1698" y="1858"/>
                    </a:cxn>
                    <a:cxn ang="0">
                      <a:pos x="1872" y="1850"/>
                    </a:cxn>
                    <a:cxn ang="0">
                      <a:pos x="2124" y="1804"/>
                    </a:cxn>
                    <a:cxn ang="0">
                      <a:pos x="2360" y="1722"/>
                    </a:cxn>
                    <a:cxn ang="0">
                      <a:pos x="2580" y="1608"/>
                    </a:cxn>
                    <a:cxn ang="0">
                      <a:pos x="2778" y="1464"/>
                    </a:cxn>
                    <a:cxn ang="0">
                      <a:pos x="2956" y="1292"/>
                    </a:cxn>
                    <a:cxn ang="0">
                      <a:pos x="3106" y="1096"/>
                    </a:cxn>
                    <a:cxn ang="0">
                      <a:pos x="3230" y="878"/>
                    </a:cxn>
                    <a:cxn ang="0">
                      <a:pos x="3320" y="644"/>
                    </a:cxn>
                    <a:cxn ang="0">
                      <a:pos x="3378" y="392"/>
                    </a:cxn>
                    <a:cxn ang="0">
                      <a:pos x="3396" y="130"/>
                    </a:cxn>
                    <a:cxn ang="0">
                      <a:pos x="3392" y="0"/>
                    </a:cxn>
                    <a:cxn ang="0">
                      <a:pos x="3392" y="2"/>
                    </a:cxn>
                  </a:cxnLst>
                  <a:rect l="0" t="0" r="r" b="b"/>
                  <a:pathLst>
                    <a:path w="3396" h="1858">
                      <a:moveTo>
                        <a:pt x="3392" y="2"/>
                      </a:moveTo>
                      <a:lnTo>
                        <a:pt x="3392" y="2"/>
                      </a:lnTo>
                      <a:lnTo>
                        <a:pt x="3372" y="72"/>
                      </a:lnTo>
                      <a:lnTo>
                        <a:pt x="3348" y="142"/>
                      </a:lnTo>
                      <a:lnTo>
                        <a:pt x="3322" y="210"/>
                      </a:lnTo>
                      <a:lnTo>
                        <a:pt x="3294" y="276"/>
                      </a:lnTo>
                      <a:lnTo>
                        <a:pt x="3264" y="342"/>
                      </a:lnTo>
                      <a:lnTo>
                        <a:pt x="3230" y="406"/>
                      </a:lnTo>
                      <a:lnTo>
                        <a:pt x="3194" y="468"/>
                      </a:lnTo>
                      <a:lnTo>
                        <a:pt x="3156" y="528"/>
                      </a:lnTo>
                      <a:lnTo>
                        <a:pt x="3116" y="588"/>
                      </a:lnTo>
                      <a:lnTo>
                        <a:pt x="3072" y="644"/>
                      </a:lnTo>
                      <a:lnTo>
                        <a:pt x="3028" y="700"/>
                      </a:lnTo>
                      <a:lnTo>
                        <a:pt x="2980" y="752"/>
                      </a:lnTo>
                      <a:lnTo>
                        <a:pt x="2932" y="804"/>
                      </a:lnTo>
                      <a:lnTo>
                        <a:pt x="2880" y="854"/>
                      </a:lnTo>
                      <a:lnTo>
                        <a:pt x="2828" y="900"/>
                      </a:lnTo>
                      <a:lnTo>
                        <a:pt x="2774" y="946"/>
                      </a:lnTo>
                      <a:lnTo>
                        <a:pt x="2716" y="988"/>
                      </a:lnTo>
                      <a:lnTo>
                        <a:pt x="2658" y="1030"/>
                      </a:lnTo>
                      <a:lnTo>
                        <a:pt x="2598" y="1068"/>
                      </a:lnTo>
                      <a:lnTo>
                        <a:pt x="2536" y="1102"/>
                      </a:lnTo>
                      <a:lnTo>
                        <a:pt x="2474" y="1136"/>
                      </a:lnTo>
                      <a:lnTo>
                        <a:pt x="2410" y="1168"/>
                      </a:lnTo>
                      <a:lnTo>
                        <a:pt x="2344" y="1196"/>
                      </a:lnTo>
                      <a:lnTo>
                        <a:pt x="2276" y="1220"/>
                      </a:lnTo>
                      <a:lnTo>
                        <a:pt x="2208" y="1244"/>
                      </a:lnTo>
                      <a:lnTo>
                        <a:pt x="2138" y="1264"/>
                      </a:lnTo>
                      <a:lnTo>
                        <a:pt x="2068" y="1280"/>
                      </a:lnTo>
                      <a:lnTo>
                        <a:pt x="1996" y="1294"/>
                      </a:lnTo>
                      <a:lnTo>
                        <a:pt x="1922" y="1306"/>
                      </a:lnTo>
                      <a:lnTo>
                        <a:pt x="1848" y="1314"/>
                      </a:lnTo>
                      <a:lnTo>
                        <a:pt x="1774" y="1318"/>
                      </a:lnTo>
                      <a:lnTo>
                        <a:pt x="1698" y="1320"/>
                      </a:lnTo>
                      <a:lnTo>
                        <a:pt x="1698" y="1320"/>
                      </a:lnTo>
                      <a:lnTo>
                        <a:pt x="1624" y="1318"/>
                      </a:lnTo>
                      <a:lnTo>
                        <a:pt x="1548" y="1314"/>
                      </a:lnTo>
                      <a:lnTo>
                        <a:pt x="1474" y="1306"/>
                      </a:lnTo>
                      <a:lnTo>
                        <a:pt x="1402" y="1294"/>
                      </a:lnTo>
                      <a:lnTo>
                        <a:pt x="1330" y="1280"/>
                      </a:lnTo>
                      <a:lnTo>
                        <a:pt x="1260" y="1264"/>
                      </a:lnTo>
                      <a:lnTo>
                        <a:pt x="1190" y="1244"/>
                      </a:lnTo>
                      <a:lnTo>
                        <a:pt x="1122" y="1220"/>
                      </a:lnTo>
                      <a:lnTo>
                        <a:pt x="1054" y="1196"/>
                      </a:lnTo>
                      <a:lnTo>
                        <a:pt x="988" y="1168"/>
                      </a:lnTo>
                      <a:lnTo>
                        <a:pt x="924" y="1136"/>
                      </a:lnTo>
                      <a:lnTo>
                        <a:pt x="860" y="1102"/>
                      </a:lnTo>
                      <a:lnTo>
                        <a:pt x="800" y="1068"/>
                      </a:lnTo>
                      <a:lnTo>
                        <a:pt x="740" y="1030"/>
                      </a:lnTo>
                      <a:lnTo>
                        <a:pt x="680" y="988"/>
                      </a:lnTo>
                      <a:lnTo>
                        <a:pt x="624" y="946"/>
                      </a:lnTo>
                      <a:lnTo>
                        <a:pt x="570" y="900"/>
                      </a:lnTo>
                      <a:lnTo>
                        <a:pt x="516" y="854"/>
                      </a:lnTo>
                      <a:lnTo>
                        <a:pt x="466" y="804"/>
                      </a:lnTo>
                      <a:lnTo>
                        <a:pt x="416" y="752"/>
                      </a:lnTo>
                      <a:lnTo>
                        <a:pt x="370" y="700"/>
                      </a:lnTo>
                      <a:lnTo>
                        <a:pt x="324" y="644"/>
                      </a:lnTo>
                      <a:lnTo>
                        <a:pt x="282" y="588"/>
                      </a:lnTo>
                      <a:lnTo>
                        <a:pt x="242" y="528"/>
                      </a:lnTo>
                      <a:lnTo>
                        <a:pt x="204" y="468"/>
                      </a:lnTo>
                      <a:lnTo>
                        <a:pt x="168" y="406"/>
                      </a:lnTo>
                      <a:lnTo>
                        <a:pt x="134" y="342"/>
                      </a:lnTo>
                      <a:lnTo>
                        <a:pt x="104" y="276"/>
                      </a:lnTo>
                      <a:lnTo>
                        <a:pt x="74" y="210"/>
                      </a:lnTo>
                      <a:lnTo>
                        <a:pt x="50" y="142"/>
                      </a:lnTo>
                      <a:lnTo>
                        <a:pt x="26" y="72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64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218"/>
                      </a:lnTo>
                      <a:lnTo>
                        <a:pt x="10" y="306"/>
                      </a:lnTo>
                      <a:lnTo>
                        <a:pt x="20" y="392"/>
                      </a:lnTo>
                      <a:lnTo>
                        <a:pt x="36" y="478"/>
                      </a:lnTo>
                      <a:lnTo>
                        <a:pt x="54" y="562"/>
                      </a:lnTo>
                      <a:lnTo>
                        <a:pt x="76" y="644"/>
                      </a:lnTo>
                      <a:lnTo>
                        <a:pt x="104" y="724"/>
                      </a:lnTo>
                      <a:lnTo>
                        <a:pt x="134" y="802"/>
                      </a:lnTo>
                      <a:lnTo>
                        <a:pt x="168" y="878"/>
                      </a:lnTo>
                      <a:lnTo>
                        <a:pt x="206" y="954"/>
                      </a:lnTo>
                      <a:lnTo>
                        <a:pt x="246" y="1026"/>
                      </a:lnTo>
                      <a:lnTo>
                        <a:pt x="290" y="1096"/>
                      </a:lnTo>
                      <a:lnTo>
                        <a:pt x="338" y="1164"/>
                      </a:lnTo>
                      <a:lnTo>
                        <a:pt x="388" y="1228"/>
                      </a:lnTo>
                      <a:lnTo>
                        <a:pt x="442" y="1292"/>
                      </a:lnTo>
                      <a:lnTo>
                        <a:pt x="498" y="1352"/>
                      </a:lnTo>
                      <a:lnTo>
                        <a:pt x="556" y="1408"/>
                      </a:lnTo>
                      <a:lnTo>
                        <a:pt x="618" y="1464"/>
                      </a:lnTo>
                      <a:lnTo>
                        <a:pt x="682" y="1514"/>
                      </a:lnTo>
                      <a:lnTo>
                        <a:pt x="750" y="1562"/>
                      </a:lnTo>
                      <a:lnTo>
                        <a:pt x="818" y="1608"/>
                      </a:lnTo>
                      <a:lnTo>
                        <a:pt x="890" y="1650"/>
                      </a:lnTo>
                      <a:lnTo>
                        <a:pt x="962" y="1688"/>
                      </a:lnTo>
                      <a:lnTo>
                        <a:pt x="1038" y="1722"/>
                      </a:lnTo>
                      <a:lnTo>
                        <a:pt x="1114" y="1754"/>
                      </a:lnTo>
                      <a:lnTo>
                        <a:pt x="1194" y="1780"/>
                      </a:lnTo>
                      <a:lnTo>
                        <a:pt x="1274" y="1804"/>
                      </a:lnTo>
                      <a:lnTo>
                        <a:pt x="1356" y="1822"/>
                      </a:lnTo>
                      <a:lnTo>
                        <a:pt x="1440" y="1838"/>
                      </a:lnTo>
                      <a:lnTo>
                        <a:pt x="1526" y="1850"/>
                      </a:lnTo>
                      <a:lnTo>
                        <a:pt x="1612" y="1856"/>
                      </a:lnTo>
                      <a:lnTo>
                        <a:pt x="1698" y="1858"/>
                      </a:lnTo>
                      <a:lnTo>
                        <a:pt x="1698" y="1858"/>
                      </a:lnTo>
                      <a:lnTo>
                        <a:pt x="1786" y="1856"/>
                      </a:lnTo>
                      <a:lnTo>
                        <a:pt x="1872" y="1850"/>
                      </a:lnTo>
                      <a:lnTo>
                        <a:pt x="1958" y="1838"/>
                      </a:lnTo>
                      <a:lnTo>
                        <a:pt x="2040" y="1822"/>
                      </a:lnTo>
                      <a:lnTo>
                        <a:pt x="2124" y="1804"/>
                      </a:lnTo>
                      <a:lnTo>
                        <a:pt x="2204" y="1780"/>
                      </a:lnTo>
                      <a:lnTo>
                        <a:pt x="2282" y="1754"/>
                      </a:lnTo>
                      <a:lnTo>
                        <a:pt x="2360" y="1722"/>
                      </a:lnTo>
                      <a:lnTo>
                        <a:pt x="2434" y="1688"/>
                      </a:lnTo>
                      <a:lnTo>
                        <a:pt x="2508" y="1650"/>
                      </a:lnTo>
                      <a:lnTo>
                        <a:pt x="2580" y="1608"/>
                      </a:lnTo>
                      <a:lnTo>
                        <a:pt x="2648" y="1562"/>
                      </a:lnTo>
                      <a:lnTo>
                        <a:pt x="2714" y="1514"/>
                      </a:lnTo>
                      <a:lnTo>
                        <a:pt x="2778" y="1464"/>
                      </a:lnTo>
                      <a:lnTo>
                        <a:pt x="2840" y="1408"/>
                      </a:lnTo>
                      <a:lnTo>
                        <a:pt x="2900" y="1352"/>
                      </a:lnTo>
                      <a:lnTo>
                        <a:pt x="2956" y="1292"/>
                      </a:lnTo>
                      <a:lnTo>
                        <a:pt x="3010" y="1228"/>
                      </a:lnTo>
                      <a:lnTo>
                        <a:pt x="3060" y="1164"/>
                      </a:lnTo>
                      <a:lnTo>
                        <a:pt x="3106" y="1096"/>
                      </a:lnTo>
                      <a:lnTo>
                        <a:pt x="3152" y="1026"/>
                      </a:lnTo>
                      <a:lnTo>
                        <a:pt x="3192" y="954"/>
                      </a:lnTo>
                      <a:lnTo>
                        <a:pt x="3230" y="878"/>
                      </a:lnTo>
                      <a:lnTo>
                        <a:pt x="3264" y="802"/>
                      </a:lnTo>
                      <a:lnTo>
                        <a:pt x="3294" y="724"/>
                      </a:lnTo>
                      <a:lnTo>
                        <a:pt x="3320" y="644"/>
                      </a:lnTo>
                      <a:lnTo>
                        <a:pt x="3344" y="562"/>
                      </a:lnTo>
                      <a:lnTo>
                        <a:pt x="3362" y="478"/>
                      </a:lnTo>
                      <a:lnTo>
                        <a:pt x="3378" y="392"/>
                      </a:lnTo>
                      <a:lnTo>
                        <a:pt x="3388" y="306"/>
                      </a:lnTo>
                      <a:lnTo>
                        <a:pt x="3394" y="218"/>
                      </a:lnTo>
                      <a:lnTo>
                        <a:pt x="3396" y="130"/>
                      </a:lnTo>
                      <a:lnTo>
                        <a:pt x="3396" y="130"/>
                      </a:lnTo>
                      <a:lnTo>
                        <a:pt x="3396" y="64"/>
                      </a:lnTo>
                      <a:lnTo>
                        <a:pt x="3392" y="0"/>
                      </a:lnTo>
                      <a:lnTo>
                        <a:pt x="3392" y="0"/>
                      </a:lnTo>
                      <a:lnTo>
                        <a:pt x="3392" y="2"/>
                      </a:lnTo>
                      <a:lnTo>
                        <a:pt x="3392" y="2"/>
                      </a:lnTo>
                      <a:close/>
                    </a:path>
                  </a:pathLst>
                </a:custGeom>
                <a:solidFill>
                  <a:srgbClr val="FFFFFF">
                    <a:alpha val="2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39" name="Freeform 9"/>
                <p:cNvSpPr>
                  <a:spLocks/>
                </p:cNvSpPr>
                <p:nvPr/>
              </p:nvSpPr>
              <p:spPr bwMode="auto">
                <a:xfrm rot="182993">
                  <a:off x="2978188" y="2054005"/>
                  <a:ext cx="305387" cy="404457"/>
                </a:xfrm>
                <a:custGeom>
                  <a:avLst/>
                  <a:gdLst/>
                  <a:ahLst/>
                  <a:cxnLst>
                    <a:cxn ang="0">
                      <a:pos x="564" y="1416"/>
                    </a:cxn>
                    <a:cxn ang="0">
                      <a:pos x="564" y="1416"/>
                    </a:cxn>
                    <a:cxn ang="0">
                      <a:pos x="502" y="1354"/>
                    </a:cxn>
                    <a:cxn ang="0">
                      <a:pos x="440" y="1290"/>
                    </a:cxn>
                    <a:cxn ang="0">
                      <a:pos x="384" y="1224"/>
                    </a:cxn>
                    <a:cxn ang="0">
                      <a:pos x="330" y="1154"/>
                    </a:cxn>
                    <a:cxn ang="0">
                      <a:pos x="280" y="1080"/>
                    </a:cxn>
                    <a:cxn ang="0">
                      <a:pos x="234" y="1004"/>
                    </a:cxn>
                    <a:cxn ang="0">
                      <a:pos x="192" y="926"/>
                    </a:cxn>
                    <a:cxn ang="0">
                      <a:pos x="152" y="846"/>
                    </a:cxn>
                    <a:cxn ang="0">
                      <a:pos x="118" y="762"/>
                    </a:cxn>
                    <a:cxn ang="0">
                      <a:pos x="88" y="678"/>
                    </a:cxn>
                    <a:cxn ang="0">
                      <a:pos x="62" y="590"/>
                    </a:cxn>
                    <a:cxn ang="0">
                      <a:pos x="50" y="546"/>
                    </a:cxn>
                    <a:cxn ang="0">
                      <a:pos x="40" y="502"/>
                    </a:cxn>
                    <a:cxn ang="0">
                      <a:pos x="30" y="456"/>
                    </a:cxn>
                    <a:cxn ang="0">
                      <a:pos x="22" y="410"/>
                    </a:cxn>
                    <a:cxn ang="0">
                      <a:pos x="16" y="364"/>
                    </a:cxn>
                    <a:cxn ang="0">
                      <a:pos x="10" y="318"/>
                    </a:cxn>
                    <a:cxn ang="0">
                      <a:pos x="6" y="272"/>
                    </a:cxn>
                    <a:cxn ang="0">
                      <a:pos x="4" y="224"/>
                    </a:cxn>
                    <a:cxn ang="0">
                      <a:pos x="2" y="176"/>
                    </a:cxn>
                    <a:cxn ang="0">
                      <a:pos x="0" y="130"/>
                    </a:cxn>
                    <a:cxn ang="0">
                      <a:pos x="0" y="130"/>
                    </a:cxn>
                    <a:cxn ang="0">
                      <a:pos x="2" y="64"/>
                    </a:cxn>
                    <a:cxn ang="0">
                      <a:pos x="6" y="0"/>
                    </a:cxn>
                    <a:cxn ang="0">
                      <a:pos x="6" y="0"/>
                    </a:cxn>
                    <a:cxn ang="0">
                      <a:pos x="6" y="2"/>
                    </a:cxn>
                    <a:cxn ang="0">
                      <a:pos x="6" y="2"/>
                    </a:cxn>
                    <a:cxn ang="0">
                      <a:pos x="32" y="90"/>
                    </a:cxn>
                    <a:cxn ang="0">
                      <a:pos x="62" y="178"/>
                    </a:cxn>
                    <a:cxn ang="0">
                      <a:pos x="96" y="262"/>
                    </a:cxn>
                    <a:cxn ang="0">
                      <a:pos x="136" y="344"/>
                    </a:cxn>
                    <a:cxn ang="0">
                      <a:pos x="178" y="424"/>
                    </a:cxn>
                    <a:cxn ang="0">
                      <a:pos x="224" y="502"/>
                    </a:cxn>
                    <a:cxn ang="0">
                      <a:pos x="274" y="578"/>
                    </a:cxn>
                    <a:cxn ang="0">
                      <a:pos x="328" y="650"/>
                    </a:cxn>
                    <a:cxn ang="0">
                      <a:pos x="386" y="718"/>
                    </a:cxn>
                    <a:cxn ang="0">
                      <a:pos x="446" y="784"/>
                    </a:cxn>
                    <a:cxn ang="0">
                      <a:pos x="510" y="848"/>
                    </a:cxn>
                    <a:cxn ang="0">
                      <a:pos x="576" y="906"/>
                    </a:cxn>
                    <a:cxn ang="0">
                      <a:pos x="646" y="962"/>
                    </a:cxn>
                    <a:cxn ang="0">
                      <a:pos x="718" y="1016"/>
                    </a:cxn>
                    <a:cxn ang="0">
                      <a:pos x="794" y="1064"/>
                    </a:cxn>
                    <a:cxn ang="0">
                      <a:pos x="872" y="1110"/>
                    </a:cxn>
                    <a:cxn ang="0">
                      <a:pos x="564" y="1416"/>
                    </a:cxn>
                  </a:cxnLst>
                  <a:rect l="0" t="0" r="r" b="b"/>
                  <a:pathLst>
                    <a:path w="872" h="1416">
                      <a:moveTo>
                        <a:pt x="564" y="1416"/>
                      </a:moveTo>
                      <a:lnTo>
                        <a:pt x="564" y="1416"/>
                      </a:lnTo>
                      <a:lnTo>
                        <a:pt x="502" y="1354"/>
                      </a:lnTo>
                      <a:lnTo>
                        <a:pt x="440" y="1290"/>
                      </a:lnTo>
                      <a:lnTo>
                        <a:pt x="384" y="1224"/>
                      </a:lnTo>
                      <a:lnTo>
                        <a:pt x="330" y="1154"/>
                      </a:lnTo>
                      <a:lnTo>
                        <a:pt x="280" y="1080"/>
                      </a:lnTo>
                      <a:lnTo>
                        <a:pt x="234" y="1004"/>
                      </a:lnTo>
                      <a:lnTo>
                        <a:pt x="192" y="926"/>
                      </a:lnTo>
                      <a:lnTo>
                        <a:pt x="152" y="846"/>
                      </a:lnTo>
                      <a:lnTo>
                        <a:pt x="118" y="762"/>
                      </a:lnTo>
                      <a:lnTo>
                        <a:pt x="88" y="678"/>
                      </a:lnTo>
                      <a:lnTo>
                        <a:pt x="62" y="590"/>
                      </a:lnTo>
                      <a:lnTo>
                        <a:pt x="50" y="546"/>
                      </a:lnTo>
                      <a:lnTo>
                        <a:pt x="40" y="502"/>
                      </a:lnTo>
                      <a:lnTo>
                        <a:pt x="30" y="456"/>
                      </a:lnTo>
                      <a:lnTo>
                        <a:pt x="22" y="410"/>
                      </a:lnTo>
                      <a:lnTo>
                        <a:pt x="16" y="364"/>
                      </a:lnTo>
                      <a:lnTo>
                        <a:pt x="10" y="318"/>
                      </a:lnTo>
                      <a:lnTo>
                        <a:pt x="6" y="272"/>
                      </a:lnTo>
                      <a:lnTo>
                        <a:pt x="4" y="224"/>
                      </a:lnTo>
                      <a:lnTo>
                        <a:pt x="2" y="176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6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32" y="90"/>
                      </a:lnTo>
                      <a:lnTo>
                        <a:pt x="62" y="178"/>
                      </a:lnTo>
                      <a:lnTo>
                        <a:pt x="96" y="262"/>
                      </a:lnTo>
                      <a:lnTo>
                        <a:pt x="136" y="344"/>
                      </a:lnTo>
                      <a:lnTo>
                        <a:pt x="178" y="424"/>
                      </a:lnTo>
                      <a:lnTo>
                        <a:pt x="224" y="502"/>
                      </a:lnTo>
                      <a:lnTo>
                        <a:pt x="274" y="578"/>
                      </a:lnTo>
                      <a:lnTo>
                        <a:pt x="328" y="650"/>
                      </a:lnTo>
                      <a:lnTo>
                        <a:pt x="386" y="718"/>
                      </a:lnTo>
                      <a:lnTo>
                        <a:pt x="446" y="784"/>
                      </a:lnTo>
                      <a:lnTo>
                        <a:pt x="510" y="848"/>
                      </a:lnTo>
                      <a:lnTo>
                        <a:pt x="576" y="906"/>
                      </a:lnTo>
                      <a:lnTo>
                        <a:pt x="646" y="962"/>
                      </a:lnTo>
                      <a:lnTo>
                        <a:pt x="718" y="1016"/>
                      </a:lnTo>
                      <a:lnTo>
                        <a:pt x="794" y="1064"/>
                      </a:lnTo>
                      <a:lnTo>
                        <a:pt x="872" y="1110"/>
                      </a:lnTo>
                      <a:lnTo>
                        <a:pt x="564" y="1416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FFBC00"/>
                    </a:gs>
                    <a:gs pos="100000">
                      <a:srgbClr val="FFE029">
                        <a:alpha val="0"/>
                      </a:srgbClr>
                    </a:gs>
                  </a:gsLst>
                  <a:lin ang="4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40" name="Freeform 9"/>
                <p:cNvSpPr>
                  <a:spLocks/>
                </p:cNvSpPr>
                <p:nvPr/>
              </p:nvSpPr>
              <p:spPr bwMode="auto">
                <a:xfrm rot="3320087">
                  <a:off x="2874343" y="1898799"/>
                  <a:ext cx="548126" cy="465179"/>
                </a:xfrm>
                <a:custGeom>
                  <a:avLst/>
                  <a:gdLst/>
                  <a:ahLst/>
                  <a:cxnLst>
                    <a:cxn ang="0">
                      <a:pos x="564" y="1416"/>
                    </a:cxn>
                    <a:cxn ang="0">
                      <a:pos x="564" y="1416"/>
                    </a:cxn>
                    <a:cxn ang="0">
                      <a:pos x="502" y="1354"/>
                    </a:cxn>
                    <a:cxn ang="0">
                      <a:pos x="440" y="1290"/>
                    </a:cxn>
                    <a:cxn ang="0">
                      <a:pos x="384" y="1224"/>
                    </a:cxn>
                    <a:cxn ang="0">
                      <a:pos x="330" y="1154"/>
                    </a:cxn>
                    <a:cxn ang="0">
                      <a:pos x="280" y="1080"/>
                    </a:cxn>
                    <a:cxn ang="0">
                      <a:pos x="234" y="1004"/>
                    </a:cxn>
                    <a:cxn ang="0">
                      <a:pos x="192" y="926"/>
                    </a:cxn>
                    <a:cxn ang="0">
                      <a:pos x="152" y="846"/>
                    </a:cxn>
                    <a:cxn ang="0">
                      <a:pos x="118" y="762"/>
                    </a:cxn>
                    <a:cxn ang="0">
                      <a:pos x="88" y="678"/>
                    </a:cxn>
                    <a:cxn ang="0">
                      <a:pos x="62" y="590"/>
                    </a:cxn>
                    <a:cxn ang="0">
                      <a:pos x="50" y="546"/>
                    </a:cxn>
                    <a:cxn ang="0">
                      <a:pos x="40" y="502"/>
                    </a:cxn>
                    <a:cxn ang="0">
                      <a:pos x="30" y="456"/>
                    </a:cxn>
                    <a:cxn ang="0">
                      <a:pos x="22" y="410"/>
                    </a:cxn>
                    <a:cxn ang="0">
                      <a:pos x="16" y="364"/>
                    </a:cxn>
                    <a:cxn ang="0">
                      <a:pos x="10" y="318"/>
                    </a:cxn>
                    <a:cxn ang="0">
                      <a:pos x="6" y="272"/>
                    </a:cxn>
                    <a:cxn ang="0">
                      <a:pos x="4" y="224"/>
                    </a:cxn>
                    <a:cxn ang="0">
                      <a:pos x="2" y="176"/>
                    </a:cxn>
                    <a:cxn ang="0">
                      <a:pos x="0" y="130"/>
                    </a:cxn>
                    <a:cxn ang="0">
                      <a:pos x="0" y="130"/>
                    </a:cxn>
                    <a:cxn ang="0">
                      <a:pos x="2" y="64"/>
                    </a:cxn>
                    <a:cxn ang="0">
                      <a:pos x="6" y="0"/>
                    </a:cxn>
                    <a:cxn ang="0">
                      <a:pos x="6" y="0"/>
                    </a:cxn>
                    <a:cxn ang="0">
                      <a:pos x="6" y="2"/>
                    </a:cxn>
                    <a:cxn ang="0">
                      <a:pos x="6" y="2"/>
                    </a:cxn>
                    <a:cxn ang="0">
                      <a:pos x="32" y="90"/>
                    </a:cxn>
                    <a:cxn ang="0">
                      <a:pos x="62" y="178"/>
                    </a:cxn>
                    <a:cxn ang="0">
                      <a:pos x="96" y="262"/>
                    </a:cxn>
                    <a:cxn ang="0">
                      <a:pos x="136" y="344"/>
                    </a:cxn>
                    <a:cxn ang="0">
                      <a:pos x="178" y="424"/>
                    </a:cxn>
                    <a:cxn ang="0">
                      <a:pos x="224" y="502"/>
                    </a:cxn>
                    <a:cxn ang="0">
                      <a:pos x="274" y="578"/>
                    </a:cxn>
                    <a:cxn ang="0">
                      <a:pos x="328" y="650"/>
                    </a:cxn>
                    <a:cxn ang="0">
                      <a:pos x="386" y="718"/>
                    </a:cxn>
                    <a:cxn ang="0">
                      <a:pos x="446" y="784"/>
                    </a:cxn>
                    <a:cxn ang="0">
                      <a:pos x="510" y="848"/>
                    </a:cxn>
                    <a:cxn ang="0">
                      <a:pos x="576" y="906"/>
                    </a:cxn>
                    <a:cxn ang="0">
                      <a:pos x="646" y="962"/>
                    </a:cxn>
                    <a:cxn ang="0">
                      <a:pos x="718" y="1016"/>
                    </a:cxn>
                    <a:cxn ang="0">
                      <a:pos x="794" y="1064"/>
                    </a:cxn>
                    <a:cxn ang="0">
                      <a:pos x="872" y="1110"/>
                    </a:cxn>
                    <a:cxn ang="0">
                      <a:pos x="564" y="1416"/>
                    </a:cxn>
                  </a:cxnLst>
                  <a:rect l="0" t="0" r="r" b="b"/>
                  <a:pathLst>
                    <a:path w="872" h="1416">
                      <a:moveTo>
                        <a:pt x="564" y="1416"/>
                      </a:moveTo>
                      <a:lnTo>
                        <a:pt x="564" y="1416"/>
                      </a:lnTo>
                      <a:lnTo>
                        <a:pt x="502" y="1354"/>
                      </a:lnTo>
                      <a:lnTo>
                        <a:pt x="440" y="1290"/>
                      </a:lnTo>
                      <a:lnTo>
                        <a:pt x="384" y="1224"/>
                      </a:lnTo>
                      <a:lnTo>
                        <a:pt x="330" y="1154"/>
                      </a:lnTo>
                      <a:lnTo>
                        <a:pt x="280" y="1080"/>
                      </a:lnTo>
                      <a:lnTo>
                        <a:pt x="234" y="1004"/>
                      </a:lnTo>
                      <a:lnTo>
                        <a:pt x="192" y="926"/>
                      </a:lnTo>
                      <a:lnTo>
                        <a:pt x="152" y="846"/>
                      </a:lnTo>
                      <a:lnTo>
                        <a:pt x="118" y="762"/>
                      </a:lnTo>
                      <a:lnTo>
                        <a:pt x="88" y="678"/>
                      </a:lnTo>
                      <a:lnTo>
                        <a:pt x="62" y="590"/>
                      </a:lnTo>
                      <a:lnTo>
                        <a:pt x="50" y="546"/>
                      </a:lnTo>
                      <a:lnTo>
                        <a:pt x="40" y="502"/>
                      </a:lnTo>
                      <a:lnTo>
                        <a:pt x="30" y="456"/>
                      </a:lnTo>
                      <a:lnTo>
                        <a:pt x="22" y="410"/>
                      </a:lnTo>
                      <a:lnTo>
                        <a:pt x="16" y="364"/>
                      </a:lnTo>
                      <a:lnTo>
                        <a:pt x="10" y="318"/>
                      </a:lnTo>
                      <a:lnTo>
                        <a:pt x="6" y="272"/>
                      </a:lnTo>
                      <a:lnTo>
                        <a:pt x="4" y="224"/>
                      </a:lnTo>
                      <a:lnTo>
                        <a:pt x="2" y="176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6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32" y="90"/>
                      </a:lnTo>
                      <a:lnTo>
                        <a:pt x="62" y="178"/>
                      </a:lnTo>
                      <a:lnTo>
                        <a:pt x="96" y="262"/>
                      </a:lnTo>
                      <a:lnTo>
                        <a:pt x="136" y="344"/>
                      </a:lnTo>
                      <a:lnTo>
                        <a:pt x="178" y="424"/>
                      </a:lnTo>
                      <a:lnTo>
                        <a:pt x="224" y="502"/>
                      </a:lnTo>
                      <a:lnTo>
                        <a:pt x="274" y="578"/>
                      </a:lnTo>
                      <a:lnTo>
                        <a:pt x="328" y="650"/>
                      </a:lnTo>
                      <a:lnTo>
                        <a:pt x="386" y="718"/>
                      </a:lnTo>
                      <a:lnTo>
                        <a:pt x="446" y="784"/>
                      </a:lnTo>
                      <a:lnTo>
                        <a:pt x="510" y="848"/>
                      </a:lnTo>
                      <a:lnTo>
                        <a:pt x="576" y="906"/>
                      </a:lnTo>
                      <a:lnTo>
                        <a:pt x="646" y="962"/>
                      </a:lnTo>
                      <a:lnTo>
                        <a:pt x="718" y="1016"/>
                      </a:lnTo>
                      <a:lnTo>
                        <a:pt x="794" y="1064"/>
                      </a:lnTo>
                      <a:lnTo>
                        <a:pt x="872" y="1110"/>
                      </a:lnTo>
                      <a:lnTo>
                        <a:pt x="564" y="1416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FFBC00"/>
                    </a:gs>
                    <a:gs pos="100000">
                      <a:srgbClr val="FFE029">
                        <a:alpha val="0"/>
                      </a:srgbClr>
                    </a:gs>
                  </a:gsLst>
                  <a:lin ang="4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41" name="타원 140"/>
                <p:cNvSpPr/>
                <p:nvPr/>
              </p:nvSpPr>
              <p:spPr>
                <a:xfrm rot="10800000">
                  <a:off x="2983715" y="1701466"/>
                  <a:ext cx="830109" cy="837490"/>
                </a:xfrm>
                <a:prstGeom prst="ellipse">
                  <a:avLst/>
                </a:prstGeom>
                <a:solidFill>
                  <a:srgbClr val="FFBC00"/>
                </a:solidFill>
                <a:ln>
                  <a:noFill/>
                </a:ln>
                <a:scene3d>
                  <a:camera prst="orthographicFront"/>
                  <a:lightRig rig="flat" dir="t"/>
                </a:scene3d>
                <a:sp3d contourW="12700" prstMaterial="clear">
                  <a:bevelT w="254000" prst="relaxedInset"/>
                  <a:contourClr>
                    <a:srgbClr val="FFBC00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126" name="TextBox 125"/>
              <p:cNvSpPr txBox="1"/>
              <p:nvPr/>
            </p:nvSpPr>
            <p:spPr>
              <a:xfrm>
                <a:off x="6959952" y="2615870"/>
                <a:ext cx="123566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재정신청 시작</a:t>
                </a:r>
                <a:endParaRPr lang="en-US" altLang="ko-KR" b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0" name="타원 129"/>
              <p:cNvSpPr/>
              <p:nvPr/>
            </p:nvSpPr>
            <p:spPr>
              <a:xfrm flipH="1">
                <a:off x="7079580" y="2183798"/>
                <a:ext cx="439049" cy="4390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42" name="그룹 55"/>
            <p:cNvGrpSpPr/>
            <p:nvPr/>
          </p:nvGrpSpPr>
          <p:grpSpPr>
            <a:xfrm>
              <a:off x="1763688" y="2491186"/>
              <a:ext cx="1148555" cy="1480605"/>
              <a:chOff x="573460" y="1954932"/>
              <a:chExt cx="2816224" cy="4138364"/>
            </a:xfrm>
          </p:grpSpPr>
          <p:sp>
            <p:nvSpPr>
              <p:cNvPr id="143" name="Freeform 5"/>
              <p:cNvSpPr>
                <a:spLocks/>
              </p:cNvSpPr>
              <p:nvPr/>
            </p:nvSpPr>
            <p:spPr bwMode="auto">
              <a:xfrm>
                <a:off x="573460" y="1954932"/>
                <a:ext cx="2816224" cy="3593540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57000">
                    <a:srgbClr val="96D200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4" name="Freeform 9"/>
              <p:cNvSpPr>
                <a:spLocks/>
              </p:cNvSpPr>
              <p:nvPr/>
            </p:nvSpPr>
            <p:spPr bwMode="auto">
              <a:xfrm>
                <a:off x="1008508" y="3929881"/>
                <a:ext cx="1946128" cy="1258712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5" name="Freeform 9"/>
              <p:cNvSpPr>
                <a:spLocks/>
              </p:cNvSpPr>
              <p:nvPr/>
            </p:nvSpPr>
            <p:spPr bwMode="auto">
              <a:xfrm>
                <a:off x="1231904" y="4034408"/>
                <a:ext cx="1499336" cy="1009254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6" name="Freeform 19"/>
              <p:cNvSpPr>
                <a:spLocks/>
              </p:cNvSpPr>
              <p:nvPr/>
            </p:nvSpPr>
            <p:spPr bwMode="auto">
              <a:xfrm rot="5400000">
                <a:off x="1788464" y="4283838"/>
                <a:ext cx="386216" cy="31583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7" name="Freeform 20"/>
              <p:cNvSpPr>
                <a:spLocks/>
              </p:cNvSpPr>
              <p:nvPr/>
            </p:nvSpPr>
            <p:spPr bwMode="auto">
              <a:xfrm>
                <a:off x="1451636" y="5554197"/>
                <a:ext cx="1056153" cy="539099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719E0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8" name="Oval 9"/>
              <p:cNvSpPr>
                <a:spLocks noChangeArrowheads="1"/>
              </p:cNvSpPr>
              <p:nvPr/>
            </p:nvSpPr>
            <p:spPr bwMode="auto">
              <a:xfrm>
                <a:off x="1145549" y="2105394"/>
                <a:ext cx="1671755" cy="1667184"/>
              </a:xfrm>
              <a:prstGeom prst="ellipse">
                <a:avLst/>
              </a:prstGeom>
              <a:solidFill>
                <a:srgbClr val="719E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9" name="Oval 10"/>
              <p:cNvSpPr>
                <a:spLocks noChangeArrowheads="1"/>
              </p:cNvSpPr>
              <p:nvPr/>
            </p:nvSpPr>
            <p:spPr bwMode="auto">
              <a:xfrm>
                <a:off x="1153548" y="2113394"/>
                <a:ext cx="1654614" cy="16511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0" name="Oval 11"/>
              <p:cNvSpPr>
                <a:spLocks noChangeArrowheads="1"/>
              </p:cNvSpPr>
              <p:nvPr/>
            </p:nvSpPr>
            <p:spPr bwMode="auto">
              <a:xfrm>
                <a:off x="1175259" y="2135104"/>
                <a:ext cx="1611192" cy="1607764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151" name="TextBox 150"/>
              <p:cNvSpPr txBox="1"/>
              <p:nvPr/>
            </p:nvSpPr>
            <p:spPr>
              <a:xfrm>
                <a:off x="923788" y="2439471"/>
                <a:ext cx="2101967" cy="11183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광역자치단체담당자</a:t>
                </a:r>
                <a:endParaRPr lang="en-US" altLang="ko-KR" sz="1000" b="1" dirty="0">
                  <a:solidFill>
                    <a:schemeClr val="bg1">
                      <a:lumMod val="6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52" name="그룹 55"/>
            <p:cNvGrpSpPr/>
            <p:nvPr/>
          </p:nvGrpSpPr>
          <p:grpSpPr>
            <a:xfrm>
              <a:off x="3049572" y="2348310"/>
              <a:ext cx="1643074" cy="1428760"/>
              <a:chOff x="3274641" y="1714488"/>
              <a:chExt cx="1955599" cy="1643074"/>
            </a:xfrm>
          </p:grpSpPr>
          <p:sp>
            <p:nvSpPr>
              <p:cNvPr id="153" name="Freeform 19"/>
              <p:cNvSpPr>
                <a:spLocks/>
              </p:cNvSpPr>
              <p:nvPr/>
            </p:nvSpPr>
            <p:spPr bwMode="auto">
              <a:xfrm>
                <a:off x="3274641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54" name="Freeform 20"/>
              <p:cNvSpPr>
                <a:spLocks/>
              </p:cNvSpPr>
              <p:nvPr/>
            </p:nvSpPr>
            <p:spPr bwMode="auto">
              <a:xfrm>
                <a:off x="3312363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rgbClr val="96D20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55" name="Freeform 21"/>
              <p:cNvSpPr>
                <a:spLocks/>
              </p:cNvSpPr>
              <p:nvPr/>
            </p:nvSpPr>
            <p:spPr bwMode="auto">
              <a:xfrm>
                <a:off x="4189899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56" name="Freeform 23"/>
              <p:cNvSpPr>
                <a:spLocks/>
              </p:cNvSpPr>
              <p:nvPr/>
            </p:nvSpPr>
            <p:spPr bwMode="auto">
              <a:xfrm>
                <a:off x="3328709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719E00">
                      <a:alpha val="49804"/>
                    </a:srgbClr>
                  </a:gs>
                  <a:gs pos="0">
                    <a:srgbClr val="96D20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57" name="Freeform 25"/>
              <p:cNvSpPr>
                <a:spLocks/>
              </p:cNvSpPr>
              <p:nvPr/>
            </p:nvSpPr>
            <p:spPr bwMode="auto">
              <a:xfrm>
                <a:off x="3712418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58" name="타원 157"/>
              <p:cNvSpPr/>
              <p:nvPr/>
            </p:nvSpPr>
            <p:spPr>
              <a:xfrm rot="2248181">
                <a:off x="4143850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159" name="TextBox 158"/>
              <p:cNvSpPr txBox="1"/>
              <p:nvPr/>
            </p:nvSpPr>
            <p:spPr>
              <a:xfrm>
                <a:off x="3458261" y="2343558"/>
                <a:ext cx="1530469" cy="5309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재정공모등록</a:t>
                </a:r>
                <a:endParaRPr lang="ko-KR" altLang="en-US" sz="1200" dirty="0"/>
              </a:p>
              <a:p>
                <a:pPr algn="ctr"/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160" name="Freeform 5"/>
              <p:cNvSpPr>
                <a:spLocks/>
              </p:cNvSpPr>
              <p:nvPr/>
            </p:nvSpPr>
            <p:spPr bwMode="auto">
              <a:xfrm rot="15743835">
                <a:off x="4198875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161" name="그룹 30"/>
            <p:cNvGrpSpPr/>
            <p:nvPr/>
          </p:nvGrpSpPr>
          <p:grpSpPr>
            <a:xfrm>
              <a:off x="6563714" y="2440758"/>
              <a:ext cx="1116031" cy="1525691"/>
              <a:chOff x="573460" y="1954932"/>
              <a:chExt cx="2816224" cy="4138364"/>
            </a:xfrm>
          </p:grpSpPr>
          <p:sp>
            <p:nvSpPr>
              <p:cNvPr id="162" name="Freeform 5"/>
              <p:cNvSpPr>
                <a:spLocks/>
              </p:cNvSpPr>
              <p:nvPr/>
            </p:nvSpPr>
            <p:spPr bwMode="auto">
              <a:xfrm>
                <a:off x="573460" y="1954932"/>
                <a:ext cx="2816224" cy="3593540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57000">
                    <a:srgbClr val="FFE029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63" name="Freeform 9"/>
              <p:cNvSpPr>
                <a:spLocks/>
              </p:cNvSpPr>
              <p:nvPr/>
            </p:nvSpPr>
            <p:spPr bwMode="auto">
              <a:xfrm>
                <a:off x="1008508" y="3929881"/>
                <a:ext cx="1946128" cy="1258712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64" name="Freeform 9"/>
              <p:cNvSpPr>
                <a:spLocks/>
              </p:cNvSpPr>
              <p:nvPr/>
            </p:nvSpPr>
            <p:spPr bwMode="auto">
              <a:xfrm>
                <a:off x="1231904" y="4034408"/>
                <a:ext cx="1499336" cy="1009254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65" name="Freeform 19"/>
              <p:cNvSpPr>
                <a:spLocks/>
              </p:cNvSpPr>
              <p:nvPr/>
            </p:nvSpPr>
            <p:spPr bwMode="auto">
              <a:xfrm rot="5400000">
                <a:off x="1788464" y="4283838"/>
                <a:ext cx="386216" cy="31583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FFBC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66" name="Freeform 20"/>
              <p:cNvSpPr>
                <a:spLocks/>
              </p:cNvSpPr>
              <p:nvPr/>
            </p:nvSpPr>
            <p:spPr bwMode="auto">
              <a:xfrm>
                <a:off x="1451636" y="5554197"/>
                <a:ext cx="1056153" cy="539099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FFBC0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67" name="Oval 9"/>
              <p:cNvSpPr>
                <a:spLocks noChangeArrowheads="1"/>
              </p:cNvSpPr>
              <p:nvPr/>
            </p:nvSpPr>
            <p:spPr bwMode="auto">
              <a:xfrm>
                <a:off x="1145549" y="2105394"/>
                <a:ext cx="1671755" cy="1667184"/>
              </a:xfrm>
              <a:prstGeom prst="ellipse">
                <a:avLst/>
              </a:prstGeom>
              <a:solidFill>
                <a:srgbClr val="FFBC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68" name="Oval 10"/>
              <p:cNvSpPr>
                <a:spLocks noChangeArrowheads="1"/>
              </p:cNvSpPr>
              <p:nvPr/>
            </p:nvSpPr>
            <p:spPr bwMode="auto">
              <a:xfrm>
                <a:off x="1153548" y="2113394"/>
                <a:ext cx="1654614" cy="16511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69" name="Oval 11"/>
              <p:cNvSpPr>
                <a:spLocks noChangeArrowheads="1"/>
              </p:cNvSpPr>
              <p:nvPr/>
            </p:nvSpPr>
            <p:spPr bwMode="auto">
              <a:xfrm>
                <a:off x="1175259" y="2135104"/>
                <a:ext cx="1611192" cy="1607764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800">
                  <a:solidFill>
                    <a:schemeClr val="lt1"/>
                  </a:solidFill>
                </a:endParaRPr>
              </a:p>
            </p:txBody>
          </p:sp>
          <p:sp>
            <p:nvSpPr>
              <p:cNvPr id="170" name="TextBox 169"/>
              <p:cNvSpPr txBox="1"/>
              <p:nvPr/>
            </p:nvSpPr>
            <p:spPr>
              <a:xfrm>
                <a:off x="933997" y="2577586"/>
                <a:ext cx="1982955" cy="6678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00" b="1">
                    <a:solidFill>
                      <a:srgbClr val="FFBC00"/>
                    </a:solidFill>
                    <a:latin typeface="Arial" pitchFamily="34" charset="0"/>
                    <a:cs typeface="Arial" pitchFamily="34" charset="0"/>
                  </a:rPr>
                  <a:t>신청기업</a:t>
                </a:r>
                <a:endParaRPr lang="en-US" altLang="ko-KR" sz="1000" b="1">
                  <a:solidFill>
                    <a:srgbClr val="FFBC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716" y="2244379"/>
            <a:ext cx="5126262" cy="3050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사업개발비지원</a:t>
            </a:r>
          </a:p>
        </p:txBody>
      </p:sp>
      <p:sp>
        <p:nvSpPr>
          <p:cNvPr id="47" name="텍스트 개체 틀 4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사업개발비지원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8" name="텍스트 개체 틀 4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dirty="0"/>
              <a:t>사업비 지원을 </a:t>
            </a:r>
            <a:r>
              <a:rPr lang="ko-KR" altLang="en-US" dirty="0" smtClean="0"/>
              <a:t>원하는 </a:t>
            </a:r>
            <a:r>
              <a:rPr lang="en-US" altLang="ko-KR" dirty="0" smtClean="0"/>
              <a:t>(</a:t>
            </a:r>
            <a:r>
              <a:rPr lang="ko-KR" altLang="en-US" dirty="0"/>
              <a:t>예비</a:t>
            </a:r>
            <a:r>
              <a:rPr lang="en-US" altLang="ko-KR" dirty="0"/>
              <a:t>)</a:t>
            </a:r>
            <a:r>
              <a:rPr lang="ko-KR" altLang="en-US" dirty="0"/>
              <a:t>사회적 </a:t>
            </a:r>
            <a:r>
              <a:rPr lang="ko-KR" altLang="en-US" dirty="0" smtClean="0"/>
              <a:t>기업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마을기업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자활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사회적협동조합</a:t>
            </a:r>
            <a:r>
              <a:rPr lang="en-US" altLang="ko-KR" dirty="0" smtClean="0"/>
              <a:t>)</a:t>
            </a:r>
            <a:r>
              <a:rPr lang="ko-KR" altLang="en-US" dirty="0" smtClean="0"/>
              <a:t>은 </a:t>
            </a:r>
            <a:r>
              <a:rPr lang="ko-KR" altLang="en-US" dirty="0"/>
              <a:t>재정지원사업 공모기간 내에 사업 신청서를 제출하여야 하며</a:t>
            </a:r>
            <a:r>
              <a:rPr lang="en-US" altLang="ko-KR" dirty="0"/>
              <a:t>, </a:t>
            </a:r>
            <a:r>
              <a:rPr lang="ko-KR" altLang="en-US" dirty="0"/>
              <a:t>관련 </a:t>
            </a:r>
            <a:r>
              <a:rPr lang="ko-KR" altLang="en-US" dirty="0" smtClean="0"/>
              <a:t>첨부파일은 </a:t>
            </a:r>
            <a:r>
              <a:rPr lang="en-US" altLang="ko-KR" dirty="0"/>
              <a:t>PDF</a:t>
            </a:r>
            <a:r>
              <a:rPr lang="ko-KR" altLang="en-US" dirty="0"/>
              <a:t>만 가능합니다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공동브랜드로 등록된 기업은 주관기업과 신청서를 일부 공유합니다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grpSp>
        <p:nvGrpSpPr>
          <p:cNvPr id="133" name="그룹 132"/>
          <p:cNvGrpSpPr/>
          <p:nvPr/>
        </p:nvGrpSpPr>
        <p:grpSpPr>
          <a:xfrm>
            <a:off x="189560" y="1158216"/>
            <a:ext cx="8648280" cy="1562456"/>
            <a:chOff x="357158" y="1714488"/>
            <a:chExt cx="8572560" cy="1548776"/>
          </a:xfrm>
        </p:grpSpPr>
        <p:grpSp>
          <p:nvGrpSpPr>
            <p:cNvPr id="49" name="그룹 54"/>
            <p:cNvGrpSpPr/>
            <p:nvPr/>
          </p:nvGrpSpPr>
          <p:grpSpPr>
            <a:xfrm>
              <a:off x="6116863" y="1857364"/>
              <a:ext cx="1598409" cy="1357322"/>
              <a:chOff x="4902417" y="1714488"/>
              <a:chExt cx="1955599" cy="1643074"/>
            </a:xfrm>
          </p:grpSpPr>
          <p:sp>
            <p:nvSpPr>
              <p:cNvPr id="50" name="Freeform 19"/>
              <p:cNvSpPr>
                <a:spLocks/>
              </p:cNvSpPr>
              <p:nvPr/>
            </p:nvSpPr>
            <p:spPr bwMode="auto">
              <a:xfrm>
                <a:off x="4902417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FFBC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1" name="Freeform 20"/>
              <p:cNvSpPr>
                <a:spLocks/>
              </p:cNvSpPr>
              <p:nvPr/>
            </p:nvSpPr>
            <p:spPr bwMode="auto">
              <a:xfrm>
                <a:off x="4940139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0">
                    <a:srgbClr val="FFE029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2" name="Freeform 21"/>
              <p:cNvSpPr>
                <a:spLocks/>
              </p:cNvSpPr>
              <p:nvPr/>
            </p:nvSpPr>
            <p:spPr bwMode="auto">
              <a:xfrm>
                <a:off x="5817676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3" name="Freeform 23"/>
              <p:cNvSpPr>
                <a:spLocks/>
              </p:cNvSpPr>
              <p:nvPr/>
            </p:nvSpPr>
            <p:spPr bwMode="auto">
              <a:xfrm>
                <a:off x="4956486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FFBC00">
                      <a:alpha val="50000"/>
                    </a:srgbClr>
                  </a:gs>
                  <a:gs pos="0">
                    <a:srgbClr val="FFE029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4" name="Freeform 25"/>
              <p:cNvSpPr>
                <a:spLocks/>
              </p:cNvSpPr>
              <p:nvPr/>
            </p:nvSpPr>
            <p:spPr bwMode="auto">
              <a:xfrm>
                <a:off x="5340194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5" name="타원 54"/>
              <p:cNvSpPr/>
              <p:nvPr/>
            </p:nvSpPr>
            <p:spPr>
              <a:xfrm rot="2248181">
                <a:off x="5771626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5601633" y="2285992"/>
                <a:ext cx="1100906" cy="5588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공동브랜드참여</a:t>
                </a:r>
                <a:endParaRPr lang="en-US" altLang="ko-KR" sz="12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57" name="Freeform 5"/>
              <p:cNvSpPr>
                <a:spLocks/>
              </p:cNvSpPr>
              <p:nvPr/>
            </p:nvSpPr>
            <p:spPr bwMode="auto">
              <a:xfrm rot="15743835">
                <a:off x="5824873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58" name="그룹 55"/>
            <p:cNvGrpSpPr/>
            <p:nvPr/>
          </p:nvGrpSpPr>
          <p:grpSpPr>
            <a:xfrm>
              <a:off x="5116731" y="1785926"/>
              <a:ext cx="1669847" cy="1428760"/>
              <a:chOff x="3274641" y="1714488"/>
              <a:chExt cx="1955599" cy="1643074"/>
            </a:xfrm>
          </p:grpSpPr>
          <p:sp>
            <p:nvSpPr>
              <p:cNvPr id="59" name="Freeform 19"/>
              <p:cNvSpPr>
                <a:spLocks/>
              </p:cNvSpPr>
              <p:nvPr/>
            </p:nvSpPr>
            <p:spPr bwMode="auto">
              <a:xfrm>
                <a:off x="3274641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60" name="Freeform 20"/>
              <p:cNvSpPr>
                <a:spLocks/>
              </p:cNvSpPr>
              <p:nvPr/>
            </p:nvSpPr>
            <p:spPr bwMode="auto">
              <a:xfrm>
                <a:off x="3312363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rgbClr val="96D20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61" name="Freeform 21"/>
              <p:cNvSpPr>
                <a:spLocks/>
              </p:cNvSpPr>
              <p:nvPr/>
            </p:nvSpPr>
            <p:spPr bwMode="auto">
              <a:xfrm>
                <a:off x="4189899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62" name="Freeform 23"/>
              <p:cNvSpPr>
                <a:spLocks/>
              </p:cNvSpPr>
              <p:nvPr/>
            </p:nvSpPr>
            <p:spPr bwMode="auto">
              <a:xfrm>
                <a:off x="3328709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719E00">
                      <a:alpha val="49804"/>
                    </a:srgbClr>
                  </a:gs>
                  <a:gs pos="0">
                    <a:srgbClr val="96D20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63" name="Freeform 25"/>
              <p:cNvSpPr>
                <a:spLocks/>
              </p:cNvSpPr>
              <p:nvPr/>
            </p:nvSpPr>
            <p:spPr bwMode="auto">
              <a:xfrm>
                <a:off x="3712418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64" name="타원 63"/>
              <p:cNvSpPr/>
              <p:nvPr/>
            </p:nvSpPr>
            <p:spPr>
              <a:xfrm rot="2248181">
                <a:off x="4143850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65" name="TextBox 64"/>
              <p:cNvSpPr txBox="1"/>
              <p:nvPr/>
            </p:nvSpPr>
            <p:spPr>
              <a:xfrm>
                <a:off x="3975298" y="2289564"/>
                <a:ext cx="1100906" cy="5309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예산운용</a:t>
                </a:r>
                <a:endParaRPr lang="en-US" altLang="ko-KR" sz="12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계획서</a:t>
                </a:r>
                <a:endParaRPr lang="ko-KR" altLang="en-US" sz="1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66" name="Freeform 5"/>
              <p:cNvSpPr>
                <a:spLocks/>
              </p:cNvSpPr>
              <p:nvPr/>
            </p:nvSpPr>
            <p:spPr bwMode="auto">
              <a:xfrm rot="15743835">
                <a:off x="4198875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67" name="그룹 56"/>
            <p:cNvGrpSpPr/>
            <p:nvPr/>
          </p:nvGrpSpPr>
          <p:grpSpPr>
            <a:xfrm>
              <a:off x="4286248" y="1834504"/>
              <a:ext cx="1643074" cy="1428760"/>
              <a:chOff x="1928794" y="1714488"/>
              <a:chExt cx="1955599" cy="1643074"/>
            </a:xfrm>
          </p:grpSpPr>
          <p:sp>
            <p:nvSpPr>
              <p:cNvPr id="68" name="Freeform 19"/>
              <p:cNvSpPr>
                <a:spLocks/>
              </p:cNvSpPr>
              <p:nvPr/>
            </p:nvSpPr>
            <p:spPr bwMode="auto">
              <a:xfrm>
                <a:off x="1928794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69" name="Freeform 20"/>
              <p:cNvSpPr>
                <a:spLocks/>
              </p:cNvSpPr>
              <p:nvPr/>
            </p:nvSpPr>
            <p:spPr bwMode="auto">
              <a:xfrm>
                <a:off x="1966516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70" name="Freeform 21"/>
              <p:cNvSpPr>
                <a:spLocks/>
              </p:cNvSpPr>
              <p:nvPr/>
            </p:nvSpPr>
            <p:spPr bwMode="auto">
              <a:xfrm>
                <a:off x="2844053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71" name="Freeform 23"/>
              <p:cNvSpPr>
                <a:spLocks/>
              </p:cNvSpPr>
              <p:nvPr/>
            </p:nvSpPr>
            <p:spPr bwMode="auto">
              <a:xfrm>
                <a:off x="1982862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70C0">
                      <a:alpha val="50000"/>
                    </a:srgbClr>
                  </a:gs>
                  <a:gs pos="0">
                    <a:srgbClr val="00B0F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72" name="Freeform 25"/>
              <p:cNvSpPr>
                <a:spLocks/>
              </p:cNvSpPr>
              <p:nvPr/>
            </p:nvSpPr>
            <p:spPr bwMode="auto">
              <a:xfrm>
                <a:off x="2366571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73" name="타원 72"/>
              <p:cNvSpPr/>
              <p:nvPr/>
            </p:nvSpPr>
            <p:spPr>
              <a:xfrm rot="2248181">
                <a:off x="2798004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2594832" y="2251571"/>
                <a:ext cx="1119509" cy="5309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종전사업</a:t>
                </a:r>
                <a:endParaRPr lang="en-US" altLang="ko-KR" sz="12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참여여부</a:t>
                </a:r>
                <a:endParaRPr lang="ko-KR" altLang="en-US" sz="1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grpSp>
            <p:nvGrpSpPr>
              <p:cNvPr id="75" name="그룹 23"/>
              <p:cNvGrpSpPr/>
              <p:nvPr/>
            </p:nvGrpSpPr>
            <p:grpSpPr>
              <a:xfrm rot="16200000">
                <a:off x="1985686" y="1946559"/>
                <a:ext cx="220931" cy="215035"/>
                <a:chOff x="4658414" y="2642922"/>
                <a:chExt cx="319782" cy="319782"/>
              </a:xfrm>
            </p:grpSpPr>
            <p:sp>
              <p:nvSpPr>
                <p:cNvPr id="77" name="타원 76"/>
                <p:cNvSpPr/>
                <p:nvPr/>
              </p:nvSpPr>
              <p:spPr>
                <a:xfrm>
                  <a:off x="4658414" y="2642922"/>
                  <a:ext cx="319782" cy="319782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  <p:sp>
              <p:nvSpPr>
                <p:cNvPr id="78" name="타원 77"/>
                <p:cNvSpPr/>
                <p:nvPr/>
              </p:nvSpPr>
              <p:spPr>
                <a:xfrm>
                  <a:off x="4688403" y="2817011"/>
                  <a:ext cx="96588" cy="96588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</p:grpSp>
          <p:sp>
            <p:nvSpPr>
              <p:cNvPr id="76" name="Freeform 5"/>
              <p:cNvSpPr>
                <a:spLocks/>
              </p:cNvSpPr>
              <p:nvPr/>
            </p:nvSpPr>
            <p:spPr bwMode="auto">
              <a:xfrm rot="15743835">
                <a:off x="2846886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79" name="그룹 54"/>
            <p:cNvGrpSpPr/>
            <p:nvPr/>
          </p:nvGrpSpPr>
          <p:grpSpPr>
            <a:xfrm>
              <a:off x="3428992" y="1857364"/>
              <a:ext cx="1598409" cy="1357322"/>
              <a:chOff x="4902417" y="1714488"/>
              <a:chExt cx="1955599" cy="1643074"/>
            </a:xfrm>
          </p:grpSpPr>
          <p:sp>
            <p:nvSpPr>
              <p:cNvPr id="80" name="Freeform 19"/>
              <p:cNvSpPr>
                <a:spLocks/>
              </p:cNvSpPr>
              <p:nvPr/>
            </p:nvSpPr>
            <p:spPr bwMode="auto">
              <a:xfrm>
                <a:off x="4902417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FFBC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81" name="Freeform 20"/>
              <p:cNvSpPr>
                <a:spLocks/>
              </p:cNvSpPr>
              <p:nvPr/>
            </p:nvSpPr>
            <p:spPr bwMode="auto">
              <a:xfrm>
                <a:off x="4940139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0">
                    <a:srgbClr val="FFE029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82" name="Freeform 21"/>
              <p:cNvSpPr>
                <a:spLocks/>
              </p:cNvSpPr>
              <p:nvPr/>
            </p:nvSpPr>
            <p:spPr bwMode="auto">
              <a:xfrm>
                <a:off x="5817676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83" name="Freeform 23"/>
              <p:cNvSpPr>
                <a:spLocks/>
              </p:cNvSpPr>
              <p:nvPr/>
            </p:nvSpPr>
            <p:spPr bwMode="auto">
              <a:xfrm>
                <a:off x="4956486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FFBC00">
                      <a:alpha val="50000"/>
                    </a:srgbClr>
                  </a:gs>
                  <a:gs pos="0">
                    <a:srgbClr val="FFE029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84" name="Freeform 25"/>
              <p:cNvSpPr>
                <a:spLocks/>
              </p:cNvSpPr>
              <p:nvPr/>
            </p:nvSpPr>
            <p:spPr bwMode="auto">
              <a:xfrm>
                <a:off x="5340194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85" name="타원 84"/>
              <p:cNvSpPr/>
              <p:nvPr/>
            </p:nvSpPr>
            <p:spPr>
              <a:xfrm rot="2248181">
                <a:off x="5771626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86" name="TextBox 85"/>
              <p:cNvSpPr txBox="1"/>
              <p:nvPr/>
            </p:nvSpPr>
            <p:spPr>
              <a:xfrm>
                <a:off x="5601633" y="2285992"/>
                <a:ext cx="1100906" cy="5588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사업운영현황</a:t>
                </a:r>
                <a:endParaRPr lang="en-US" altLang="ko-KR" sz="12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87" name="Freeform 5"/>
              <p:cNvSpPr>
                <a:spLocks/>
              </p:cNvSpPr>
              <p:nvPr/>
            </p:nvSpPr>
            <p:spPr bwMode="auto">
              <a:xfrm rot="15743835">
                <a:off x="5824873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88" name="그룹 30"/>
            <p:cNvGrpSpPr/>
            <p:nvPr/>
          </p:nvGrpSpPr>
          <p:grpSpPr>
            <a:xfrm>
              <a:off x="357158" y="1714488"/>
              <a:ext cx="1116031" cy="1525691"/>
              <a:chOff x="573460" y="1954932"/>
              <a:chExt cx="2816224" cy="4138364"/>
            </a:xfrm>
          </p:grpSpPr>
          <p:sp>
            <p:nvSpPr>
              <p:cNvPr id="89" name="Freeform 5"/>
              <p:cNvSpPr>
                <a:spLocks/>
              </p:cNvSpPr>
              <p:nvPr/>
            </p:nvSpPr>
            <p:spPr bwMode="auto">
              <a:xfrm>
                <a:off x="573460" y="1954932"/>
                <a:ext cx="2816224" cy="3593540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57000">
                    <a:srgbClr val="FFE029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90" name="Freeform 9"/>
              <p:cNvSpPr>
                <a:spLocks/>
              </p:cNvSpPr>
              <p:nvPr/>
            </p:nvSpPr>
            <p:spPr bwMode="auto">
              <a:xfrm>
                <a:off x="1008508" y="3929881"/>
                <a:ext cx="1946128" cy="1258712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91" name="Freeform 9"/>
              <p:cNvSpPr>
                <a:spLocks/>
              </p:cNvSpPr>
              <p:nvPr/>
            </p:nvSpPr>
            <p:spPr bwMode="auto">
              <a:xfrm>
                <a:off x="1231904" y="4034408"/>
                <a:ext cx="1499336" cy="1009254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92" name="Freeform 19"/>
              <p:cNvSpPr>
                <a:spLocks/>
              </p:cNvSpPr>
              <p:nvPr/>
            </p:nvSpPr>
            <p:spPr bwMode="auto">
              <a:xfrm rot="5400000">
                <a:off x="1788464" y="4283838"/>
                <a:ext cx="386216" cy="31583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FFBC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93" name="Freeform 20"/>
              <p:cNvSpPr>
                <a:spLocks/>
              </p:cNvSpPr>
              <p:nvPr/>
            </p:nvSpPr>
            <p:spPr bwMode="auto">
              <a:xfrm>
                <a:off x="1451636" y="5554197"/>
                <a:ext cx="1056153" cy="539099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FFBC0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94" name="Oval 9"/>
              <p:cNvSpPr>
                <a:spLocks noChangeArrowheads="1"/>
              </p:cNvSpPr>
              <p:nvPr/>
            </p:nvSpPr>
            <p:spPr bwMode="auto">
              <a:xfrm>
                <a:off x="1145549" y="2105394"/>
                <a:ext cx="1671755" cy="1667184"/>
              </a:xfrm>
              <a:prstGeom prst="ellipse">
                <a:avLst/>
              </a:prstGeom>
              <a:solidFill>
                <a:srgbClr val="FFBC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95" name="Oval 10"/>
              <p:cNvSpPr>
                <a:spLocks noChangeArrowheads="1"/>
              </p:cNvSpPr>
              <p:nvPr/>
            </p:nvSpPr>
            <p:spPr bwMode="auto">
              <a:xfrm>
                <a:off x="1153548" y="2113394"/>
                <a:ext cx="1654614" cy="16511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96" name="Oval 11"/>
              <p:cNvSpPr>
                <a:spLocks noChangeArrowheads="1"/>
              </p:cNvSpPr>
              <p:nvPr/>
            </p:nvSpPr>
            <p:spPr bwMode="auto">
              <a:xfrm>
                <a:off x="1175259" y="2135104"/>
                <a:ext cx="1611192" cy="1607764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800">
                  <a:solidFill>
                    <a:schemeClr val="lt1"/>
                  </a:solidFill>
                </a:endParaRPr>
              </a:p>
            </p:txBody>
          </p:sp>
          <p:sp>
            <p:nvSpPr>
              <p:cNvPr id="97" name="TextBox 96"/>
              <p:cNvSpPr txBox="1"/>
              <p:nvPr/>
            </p:nvSpPr>
            <p:spPr>
              <a:xfrm>
                <a:off x="933997" y="2577586"/>
                <a:ext cx="1982955" cy="6678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00" b="1">
                    <a:solidFill>
                      <a:srgbClr val="FFBC00"/>
                    </a:solidFill>
                    <a:latin typeface="Arial" pitchFamily="34" charset="0"/>
                    <a:cs typeface="Arial" pitchFamily="34" charset="0"/>
                  </a:rPr>
                  <a:t>신청기업</a:t>
                </a:r>
                <a:endParaRPr lang="en-US" altLang="ko-KR" sz="1000" b="1">
                  <a:solidFill>
                    <a:srgbClr val="FFBC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98" name="그룹 55"/>
            <p:cNvGrpSpPr/>
            <p:nvPr/>
          </p:nvGrpSpPr>
          <p:grpSpPr>
            <a:xfrm>
              <a:off x="2428860" y="1785926"/>
              <a:ext cx="1669847" cy="1428760"/>
              <a:chOff x="3274641" y="1714488"/>
              <a:chExt cx="1955599" cy="1643074"/>
            </a:xfrm>
          </p:grpSpPr>
          <p:sp>
            <p:nvSpPr>
              <p:cNvPr id="99" name="Freeform 19"/>
              <p:cNvSpPr>
                <a:spLocks/>
              </p:cNvSpPr>
              <p:nvPr/>
            </p:nvSpPr>
            <p:spPr bwMode="auto">
              <a:xfrm>
                <a:off x="3274641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00" name="Freeform 20"/>
              <p:cNvSpPr>
                <a:spLocks/>
              </p:cNvSpPr>
              <p:nvPr/>
            </p:nvSpPr>
            <p:spPr bwMode="auto">
              <a:xfrm>
                <a:off x="3312363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rgbClr val="96D20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01" name="Freeform 21"/>
              <p:cNvSpPr>
                <a:spLocks/>
              </p:cNvSpPr>
              <p:nvPr/>
            </p:nvSpPr>
            <p:spPr bwMode="auto">
              <a:xfrm>
                <a:off x="4189899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02" name="Freeform 23"/>
              <p:cNvSpPr>
                <a:spLocks/>
              </p:cNvSpPr>
              <p:nvPr/>
            </p:nvSpPr>
            <p:spPr bwMode="auto">
              <a:xfrm>
                <a:off x="3328709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719E00">
                      <a:alpha val="49804"/>
                    </a:srgbClr>
                  </a:gs>
                  <a:gs pos="0">
                    <a:srgbClr val="96D20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03" name="Freeform 25"/>
              <p:cNvSpPr>
                <a:spLocks/>
              </p:cNvSpPr>
              <p:nvPr/>
            </p:nvSpPr>
            <p:spPr bwMode="auto">
              <a:xfrm>
                <a:off x="3712418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04" name="타원 103"/>
              <p:cNvSpPr/>
              <p:nvPr/>
            </p:nvSpPr>
            <p:spPr>
              <a:xfrm rot="2248181">
                <a:off x="4143850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105" name="TextBox 104"/>
              <p:cNvSpPr txBox="1"/>
              <p:nvPr/>
            </p:nvSpPr>
            <p:spPr>
              <a:xfrm>
                <a:off x="3975298" y="2289564"/>
                <a:ext cx="1100906" cy="5309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신청기업 현황</a:t>
                </a:r>
                <a:endParaRPr lang="ko-KR" altLang="en-US" sz="1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106" name="Freeform 5"/>
              <p:cNvSpPr>
                <a:spLocks/>
              </p:cNvSpPr>
              <p:nvPr/>
            </p:nvSpPr>
            <p:spPr bwMode="auto">
              <a:xfrm rot="15743835">
                <a:off x="4198875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107" name="그룹 56"/>
            <p:cNvGrpSpPr/>
            <p:nvPr/>
          </p:nvGrpSpPr>
          <p:grpSpPr>
            <a:xfrm>
              <a:off x="1571604" y="1785926"/>
              <a:ext cx="1643074" cy="1428760"/>
              <a:chOff x="1928794" y="1714488"/>
              <a:chExt cx="1955599" cy="1643074"/>
            </a:xfrm>
          </p:grpSpPr>
          <p:sp>
            <p:nvSpPr>
              <p:cNvPr id="108" name="Freeform 19"/>
              <p:cNvSpPr>
                <a:spLocks/>
              </p:cNvSpPr>
              <p:nvPr/>
            </p:nvSpPr>
            <p:spPr bwMode="auto">
              <a:xfrm>
                <a:off x="1928794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09" name="Freeform 20"/>
              <p:cNvSpPr>
                <a:spLocks/>
              </p:cNvSpPr>
              <p:nvPr/>
            </p:nvSpPr>
            <p:spPr bwMode="auto">
              <a:xfrm>
                <a:off x="1966516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10" name="Freeform 21"/>
              <p:cNvSpPr>
                <a:spLocks/>
              </p:cNvSpPr>
              <p:nvPr/>
            </p:nvSpPr>
            <p:spPr bwMode="auto">
              <a:xfrm>
                <a:off x="2844053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11" name="Freeform 23"/>
              <p:cNvSpPr>
                <a:spLocks/>
              </p:cNvSpPr>
              <p:nvPr/>
            </p:nvSpPr>
            <p:spPr bwMode="auto">
              <a:xfrm>
                <a:off x="1982862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70C0">
                      <a:alpha val="50000"/>
                    </a:srgbClr>
                  </a:gs>
                  <a:gs pos="0">
                    <a:srgbClr val="00B0F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12" name="Freeform 25"/>
              <p:cNvSpPr>
                <a:spLocks/>
              </p:cNvSpPr>
              <p:nvPr/>
            </p:nvSpPr>
            <p:spPr bwMode="auto">
              <a:xfrm>
                <a:off x="2366571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13" name="타원 112"/>
              <p:cNvSpPr/>
              <p:nvPr/>
            </p:nvSpPr>
            <p:spPr>
              <a:xfrm rot="2248181">
                <a:off x="2798004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114" name="TextBox 113"/>
              <p:cNvSpPr txBox="1"/>
              <p:nvPr/>
            </p:nvSpPr>
            <p:spPr>
              <a:xfrm>
                <a:off x="2254728" y="2383147"/>
                <a:ext cx="1289561" cy="3185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사업신청서</a:t>
                </a:r>
                <a:endParaRPr lang="ko-KR" altLang="en-US" sz="1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grpSp>
            <p:nvGrpSpPr>
              <p:cNvPr id="115" name="그룹 23"/>
              <p:cNvGrpSpPr/>
              <p:nvPr/>
            </p:nvGrpSpPr>
            <p:grpSpPr>
              <a:xfrm rot="16200000">
                <a:off x="1985686" y="1946559"/>
                <a:ext cx="220931" cy="215035"/>
                <a:chOff x="4658414" y="2642922"/>
                <a:chExt cx="319782" cy="319782"/>
              </a:xfrm>
            </p:grpSpPr>
            <p:sp>
              <p:nvSpPr>
                <p:cNvPr id="117" name="타원 116"/>
                <p:cNvSpPr/>
                <p:nvPr/>
              </p:nvSpPr>
              <p:spPr>
                <a:xfrm>
                  <a:off x="4658414" y="2642922"/>
                  <a:ext cx="319782" cy="319782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  <p:sp>
              <p:nvSpPr>
                <p:cNvPr id="118" name="타원 117"/>
                <p:cNvSpPr/>
                <p:nvPr/>
              </p:nvSpPr>
              <p:spPr>
                <a:xfrm>
                  <a:off x="4688403" y="2817011"/>
                  <a:ext cx="96588" cy="96588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</p:grpSp>
          <p:sp>
            <p:nvSpPr>
              <p:cNvPr id="116" name="Freeform 5"/>
              <p:cNvSpPr>
                <a:spLocks/>
              </p:cNvSpPr>
              <p:nvPr/>
            </p:nvSpPr>
            <p:spPr bwMode="auto">
              <a:xfrm rot="15743835">
                <a:off x="2846886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119" name="그룹 69"/>
            <p:cNvGrpSpPr/>
            <p:nvPr/>
          </p:nvGrpSpPr>
          <p:grpSpPr>
            <a:xfrm>
              <a:off x="7751330" y="1928802"/>
              <a:ext cx="1178388" cy="1134506"/>
              <a:chOff x="3804211" y="2060848"/>
              <a:chExt cx="1535578" cy="1563134"/>
            </a:xfrm>
          </p:grpSpPr>
          <p:grpSp>
            <p:nvGrpSpPr>
              <p:cNvPr id="120" name="그룹 70"/>
              <p:cNvGrpSpPr/>
              <p:nvPr/>
            </p:nvGrpSpPr>
            <p:grpSpPr>
              <a:xfrm>
                <a:off x="3804211" y="2060848"/>
                <a:ext cx="1535578" cy="1563134"/>
                <a:chOff x="2915816" y="1628800"/>
                <a:chExt cx="965491" cy="982822"/>
              </a:xfrm>
            </p:grpSpPr>
            <p:sp>
              <p:nvSpPr>
                <p:cNvPr id="123" name="타원 122"/>
                <p:cNvSpPr/>
                <p:nvPr/>
              </p:nvSpPr>
              <p:spPr>
                <a:xfrm>
                  <a:off x="2924936" y="1628800"/>
                  <a:ext cx="956371" cy="956370"/>
                </a:xfrm>
                <a:prstGeom prst="ellipse">
                  <a:avLst/>
                </a:prstGeom>
                <a:gradFill>
                  <a:gsLst>
                    <a:gs pos="36000">
                      <a:srgbClr val="C1C6BE"/>
                    </a:gs>
                    <a:gs pos="49000">
                      <a:srgbClr val="F5F6F4"/>
                    </a:gs>
                    <a:gs pos="49000">
                      <a:srgbClr val="C1C6BE"/>
                    </a:gs>
                  </a:gsLst>
                  <a:lin ang="2700000" scaled="1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124" name="타원 123"/>
                <p:cNvSpPr/>
                <p:nvPr/>
              </p:nvSpPr>
              <p:spPr>
                <a:xfrm rot="10800000">
                  <a:off x="2929990" y="1656940"/>
                  <a:ext cx="946265" cy="954682"/>
                </a:xfrm>
                <a:prstGeom prst="ellipse">
                  <a:avLst/>
                </a:prstGeom>
                <a:gradFill flip="none" rotWithShape="1">
                  <a:gsLst>
                    <a:gs pos="78000">
                      <a:schemeClr val="bg1">
                        <a:alpha val="0"/>
                      </a:schemeClr>
                    </a:gs>
                    <a:gs pos="10000">
                      <a:schemeClr val="bg1">
                        <a:alpha val="32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25" name="타원 124"/>
                <p:cNvSpPr/>
                <p:nvPr/>
              </p:nvSpPr>
              <p:spPr>
                <a:xfrm>
                  <a:off x="2984710" y="1691924"/>
                  <a:ext cx="836824" cy="836824"/>
                </a:xfrm>
                <a:prstGeom prst="ellipse">
                  <a:avLst/>
                </a:prstGeom>
                <a:solidFill>
                  <a:srgbClr val="96D200"/>
                </a:solidFill>
                <a:ln w="63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127" name="자유형 126"/>
                <p:cNvSpPr/>
                <p:nvPr/>
              </p:nvSpPr>
              <p:spPr>
                <a:xfrm>
                  <a:off x="2984710" y="1692941"/>
                  <a:ext cx="765270" cy="787541"/>
                </a:xfrm>
                <a:custGeom>
                  <a:avLst/>
                  <a:gdLst>
                    <a:gd name="connsiteX0" fmla="*/ 0 w 1008112"/>
                    <a:gd name="connsiteY0" fmla="*/ 504056 h 1008112"/>
                    <a:gd name="connsiteX1" fmla="*/ 147635 w 1008112"/>
                    <a:gd name="connsiteY1" fmla="*/ 147635 h 1008112"/>
                    <a:gd name="connsiteX2" fmla="*/ 504057 w 1008112"/>
                    <a:gd name="connsiteY2" fmla="*/ 1 h 1008112"/>
                    <a:gd name="connsiteX3" fmla="*/ 860478 w 1008112"/>
                    <a:gd name="connsiteY3" fmla="*/ 147636 h 1008112"/>
                    <a:gd name="connsiteX4" fmla="*/ 1008112 w 1008112"/>
                    <a:gd name="connsiteY4" fmla="*/ 504058 h 1008112"/>
                    <a:gd name="connsiteX5" fmla="*/ 860477 w 1008112"/>
                    <a:gd name="connsiteY5" fmla="*/ 860480 h 1008112"/>
                    <a:gd name="connsiteX6" fmla="*/ 504055 w 1008112"/>
                    <a:gd name="connsiteY6" fmla="*/ 1008114 h 1008112"/>
                    <a:gd name="connsiteX7" fmla="*/ 147634 w 1008112"/>
                    <a:gd name="connsiteY7" fmla="*/ 860479 h 1008112"/>
                    <a:gd name="connsiteX8" fmla="*/ 0 w 1008112"/>
                    <a:gd name="connsiteY8" fmla="*/ 504057 h 1008112"/>
                    <a:gd name="connsiteX9" fmla="*/ 0 w 1008112"/>
                    <a:gd name="connsiteY9" fmla="*/ 504056 h 1008112"/>
                    <a:gd name="connsiteX0" fmla="*/ 0 w 920484"/>
                    <a:gd name="connsiteY0" fmla="*/ 504055 h 1008114"/>
                    <a:gd name="connsiteX1" fmla="*/ 147635 w 920484"/>
                    <a:gd name="connsiteY1" fmla="*/ 147634 h 1008114"/>
                    <a:gd name="connsiteX2" fmla="*/ 504057 w 920484"/>
                    <a:gd name="connsiteY2" fmla="*/ 0 h 1008114"/>
                    <a:gd name="connsiteX3" fmla="*/ 860478 w 920484"/>
                    <a:gd name="connsiteY3" fmla="*/ 147635 h 1008114"/>
                    <a:gd name="connsiteX4" fmla="*/ 864096 w 920484"/>
                    <a:gd name="connsiteY4" fmla="*/ 504055 h 1008114"/>
                    <a:gd name="connsiteX5" fmla="*/ 860477 w 920484"/>
                    <a:gd name="connsiteY5" fmla="*/ 860479 h 1008114"/>
                    <a:gd name="connsiteX6" fmla="*/ 504055 w 920484"/>
                    <a:gd name="connsiteY6" fmla="*/ 1008113 h 1008114"/>
                    <a:gd name="connsiteX7" fmla="*/ 147634 w 920484"/>
                    <a:gd name="connsiteY7" fmla="*/ 860478 h 1008114"/>
                    <a:gd name="connsiteX8" fmla="*/ 0 w 920484"/>
                    <a:gd name="connsiteY8" fmla="*/ 504056 h 1008114"/>
                    <a:gd name="connsiteX9" fmla="*/ 0 w 920484"/>
                    <a:gd name="connsiteY9" fmla="*/ 504055 h 1008114"/>
                    <a:gd name="connsiteX0" fmla="*/ 0 w 923500"/>
                    <a:gd name="connsiteY0" fmla="*/ 504055 h 1043514"/>
                    <a:gd name="connsiteX1" fmla="*/ 147635 w 923500"/>
                    <a:gd name="connsiteY1" fmla="*/ 147634 h 1043514"/>
                    <a:gd name="connsiteX2" fmla="*/ 504057 w 923500"/>
                    <a:gd name="connsiteY2" fmla="*/ 0 h 1043514"/>
                    <a:gd name="connsiteX3" fmla="*/ 860478 w 923500"/>
                    <a:gd name="connsiteY3" fmla="*/ 147635 h 1043514"/>
                    <a:gd name="connsiteX4" fmla="*/ 864096 w 923500"/>
                    <a:gd name="connsiteY4" fmla="*/ 504055 h 1043514"/>
                    <a:gd name="connsiteX5" fmla="*/ 504056 w 923500"/>
                    <a:gd name="connsiteY5" fmla="*/ 648070 h 1043514"/>
                    <a:gd name="connsiteX6" fmla="*/ 504055 w 923500"/>
                    <a:gd name="connsiteY6" fmla="*/ 1008113 h 1043514"/>
                    <a:gd name="connsiteX7" fmla="*/ 147634 w 923500"/>
                    <a:gd name="connsiteY7" fmla="*/ 860478 h 1043514"/>
                    <a:gd name="connsiteX8" fmla="*/ 0 w 923500"/>
                    <a:gd name="connsiteY8" fmla="*/ 504056 h 1043514"/>
                    <a:gd name="connsiteX9" fmla="*/ 0 w 923500"/>
                    <a:gd name="connsiteY9" fmla="*/ 504055 h 1043514"/>
                    <a:gd name="connsiteX0" fmla="*/ 0 w 923500"/>
                    <a:gd name="connsiteY0" fmla="*/ 504055 h 971503"/>
                    <a:gd name="connsiteX1" fmla="*/ 147635 w 923500"/>
                    <a:gd name="connsiteY1" fmla="*/ 147634 h 971503"/>
                    <a:gd name="connsiteX2" fmla="*/ 504057 w 923500"/>
                    <a:gd name="connsiteY2" fmla="*/ 0 h 971503"/>
                    <a:gd name="connsiteX3" fmla="*/ 860478 w 923500"/>
                    <a:gd name="connsiteY3" fmla="*/ 147635 h 971503"/>
                    <a:gd name="connsiteX4" fmla="*/ 864096 w 923500"/>
                    <a:gd name="connsiteY4" fmla="*/ 504055 h 971503"/>
                    <a:gd name="connsiteX5" fmla="*/ 504056 w 923500"/>
                    <a:gd name="connsiteY5" fmla="*/ 648070 h 971503"/>
                    <a:gd name="connsiteX6" fmla="*/ 432048 w 923500"/>
                    <a:gd name="connsiteY6" fmla="*/ 936102 h 971503"/>
                    <a:gd name="connsiteX7" fmla="*/ 147634 w 923500"/>
                    <a:gd name="connsiteY7" fmla="*/ 860478 h 971503"/>
                    <a:gd name="connsiteX8" fmla="*/ 0 w 923500"/>
                    <a:gd name="connsiteY8" fmla="*/ 504056 h 971503"/>
                    <a:gd name="connsiteX9" fmla="*/ 0 w 923500"/>
                    <a:gd name="connsiteY9" fmla="*/ 504055 h 971503"/>
                    <a:gd name="connsiteX0" fmla="*/ 0 w 923500"/>
                    <a:gd name="connsiteY0" fmla="*/ 504055 h 957219"/>
                    <a:gd name="connsiteX1" fmla="*/ 147635 w 923500"/>
                    <a:gd name="connsiteY1" fmla="*/ 147634 h 957219"/>
                    <a:gd name="connsiteX2" fmla="*/ 504057 w 923500"/>
                    <a:gd name="connsiteY2" fmla="*/ 0 h 957219"/>
                    <a:gd name="connsiteX3" fmla="*/ 860478 w 923500"/>
                    <a:gd name="connsiteY3" fmla="*/ 147635 h 957219"/>
                    <a:gd name="connsiteX4" fmla="*/ 864096 w 923500"/>
                    <a:gd name="connsiteY4" fmla="*/ 504055 h 957219"/>
                    <a:gd name="connsiteX5" fmla="*/ 504056 w 923500"/>
                    <a:gd name="connsiteY5" fmla="*/ 648070 h 957219"/>
                    <a:gd name="connsiteX6" fmla="*/ 360040 w 923500"/>
                    <a:gd name="connsiteY6" fmla="*/ 921818 h 957219"/>
                    <a:gd name="connsiteX7" fmla="*/ 147634 w 923500"/>
                    <a:gd name="connsiteY7" fmla="*/ 860478 h 957219"/>
                    <a:gd name="connsiteX8" fmla="*/ 0 w 923500"/>
                    <a:gd name="connsiteY8" fmla="*/ 504056 h 957219"/>
                    <a:gd name="connsiteX9" fmla="*/ 0 w 923500"/>
                    <a:gd name="connsiteY9" fmla="*/ 504055 h 957219"/>
                    <a:gd name="connsiteX0" fmla="*/ 0 w 923500"/>
                    <a:gd name="connsiteY0" fmla="*/ 504055 h 957219"/>
                    <a:gd name="connsiteX1" fmla="*/ 147635 w 923500"/>
                    <a:gd name="connsiteY1" fmla="*/ 147634 h 957219"/>
                    <a:gd name="connsiteX2" fmla="*/ 504057 w 923500"/>
                    <a:gd name="connsiteY2" fmla="*/ 0 h 957219"/>
                    <a:gd name="connsiteX3" fmla="*/ 860478 w 923500"/>
                    <a:gd name="connsiteY3" fmla="*/ 147635 h 957219"/>
                    <a:gd name="connsiteX4" fmla="*/ 864096 w 923500"/>
                    <a:gd name="connsiteY4" fmla="*/ 504055 h 957219"/>
                    <a:gd name="connsiteX5" fmla="*/ 504056 w 923500"/>
                    <a:gd name="connsiteY5" fmla="*/ 648070 h 957219"/>
                    <a:gd name="connsiteX6" fmla="*/ 360040 w 923500"/>
                    <a:gd name="connsiteY6" fmla="*/ 921818 h 957219"/>
                    <a:gd name="connsiteX7" fmla="*/ 147634 w 923500"/>
                    <a:gd name="connsiteY7" fmla="*/ 860478 h 957219"/>
                    <a:gd name="connsiteX8" fmla="*/ 0 w 923500"/>
                    <a:gd name="connsiteY8" fmla="*/ 504056 h 957219"/>
                    <a:gd name="connsiteX9" fmla="*/ 0 w 923500"/>
                    <a:gd name="connsiteY9" fmla="*/ 504055 h 957219"/>
                    <a:gd name="connsiteX0" fmla="*/ 0 w 923500"/>
                    <a:gd name="connsiteY0" fmla="*/ 504055 h 956033"/>
                    <a:gd name="connsiteX1" fmla="*/ 147635 w 923500"/>
                    <a:gd name="connsiteY1" fmla="*/ 147634 h 956033"/>
                    <a:gd name="connsiteX2" fmla="*/ 504057 w 923500"/>
                    <a:gd name="connsiteY2" fmla="*/ 0 h 956033"/>
                    <a:gd name="connsiteX3" fmla="*/ 860478 w 923500"/>
                    <a:gd name="connsiteY3" fmla="*/ 147635 h 956033"/>
                    <a:gd name="connsiteX4" fmla="*/ 864096 w 923500"/>
                    <a:gd name="connsiteY4" fmla="*/ 504055 h 956033"/>
                    <a:gd name="connsiteX5" fmla="*/ 504056 w 923500"/>
                    <a:gd name="connsiteY5" fmla="*/ 648070 h 956033"/>
                    <a:gd name="connsiteX6" fmla="*/ 360040 w 923500"/>
                    <a:gd name="connsiteY6" fmla="*/ 921818 h 956033"/>
                    <a:gd name="connsiteX7" fmla="*/ 150437 w 923500"/>
                    <a:gd name="connsiteY7" fmla="*/ 853359 h 956033"/>
                    <a:gd name="connsiteX8" fmla="*/ 0 w 923500"/>
                    <a:gd name="connsiteY8" fmla="*/ 504056 h 956033"/>
                    <a:gd name="connsiteX9" fmla="*/ 0 w 923500"/>
                    <a:gd name="connsiteY9" fmla="*/ 504055 h 956033"/>
                    <a:gd name="connsiteX0" fmla="*/ 0 w 923500"/>
                    <a:gd name="connsiteY0" fmla="*/ 504055 h 948344"/>
                    <a:gd name="connsiteX1" fmla="*/ 147635 w 923500"/>
                    <a:gd name="connsiteY1" fmla="*/ 147634 h 948344"/>
                    <a:gd name="connsiteX2" fmla="*/ 504057 w 923500"/>
                    <a:gd name="connsiteY2" fmla="*/ 0 h 948344"/>
                    <a:gd name="connsiteX3" fmla="*/ 860478 w 923500"/>
                    <a:gd name="connsiteY3" fmla="*/ 147635 h 948344"/>
                    <a:gd name="connsiteX4" fmla="*/ 864096 w 923500"/>
                    <a:gd name="connsiteY4" fmla="*/ 504055 h 948344"/>
                    <a:gd name="connsiteX5" fmla="*/ 504056 w 923500"/>
                    <a:gd name="connsiteY5" fmla="*/ 648070 h 948344"/>
                    <a:gd name="connsiteX6" fmla="*/ 346844 w 923500"/>
                    <a:gd name="connsiteY6" fmla="*/ 914129 h 948344"/>
                    <a:gd name="connsiteX7" fmla="*/ 150437 w 923500"/>
                    <a:gd name="connsiteY7" fmla="*/ 853359 h 948344"/>
                    <a:gd name="connsiteX8" fmla="*/ 0 w 923500"/>
                    <a:gd name="connsiteY8" fmla="*/ 504056 h 948344"/>
                    <a:gd name="connsiteX9" fmla="*/ 0 w 923500"/>
                    <a:gd name="connsiteY9" fmla="*/ 504055 h 948344"/>
                    <a:gd name="connsiteX0" fmla="*/ 0 w 921912"/>
                    <a:gd name="connsiteY0" fmla="*/ 504452 h 948741"/>
                    <a:gd name="connsiteX1" fmla="*/ 147635 w 921912"/>
                    <a:gd name="connsiteY1" fmla="*/ 148031 h 948741"/>
                    <a:gd name="connsiteX2" fmla="*/ 504057 w 921912"/>
                    <a:gd name="connsiteY2" fmla="*/ 397 h 948741"/>
                    <a:gd name="connsiteX3" fmla="*/ 850953 w 921912"/>
                    <a:gd name="connsiteY3" fmla="*/ 150413 h 948741"/>
                    <a:gd name="connsiteX4" fmla="*/ 864096 w 921912"/>
                    <a:gd name="connsiteY4" fmla="*/ 504452 h 948741"/>
                    <a:gd name="connsiteX5" fmla="*/ 504056 w 921912"/>
                    <a:gd name="connsiteY5" fmla="*/ 648467 h 948741"/>
                    <a:gd name="connsiteX6" fmla="*/ 346844 w 921912"/>
                    <a:gd name="connsiteY6" fmla="*/ 914526 h 948741"/>
                    <a:gd name="connsiteX7" fmla="*/ 150437 w 921912"/>
                    <a:gd name="connsiteY7" fmla="*/ 853756 h 948741"/>
                    <a:gd name="connsiteX8" fmla="*/ 0 w 921912"/>
                    <a:gd name="connsiteY8" fmla="*/ 504453 h 948741"/>
                    <a:gd name="connsiteX9" fmla="*/ 0 w 921912"/>
                    <a:gd name="connsiteY9" fmla="*/ 504452 h 94874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921912" h="948741">
                      <a:moveTo>
                        <a:pt x="0" y="504452"/>
                      </a:moveTo>
                      <a:cubicBezTo>
                        <a:pt x="0" y="370768"/>
                        <a:pt x="53106" y="242559"/>
                        <a:pt x="147635" y="148031"/>
                      </a:cubicBezTo>
                      <a:cubicBezTo>
                        <a:pt x="242164" y="53502"/>
                        <a:pt x="386837" y="0"/>
                        <a:pt x="504057" y="397"/>
                      </a:cubicBezTo>
                      <a:cubicBezTo>
                        <a:pt x="621277" y="794"/>
                        <a:pt x="790947" y="66404"/>
                        <a:pt x="850953" y="150413"/>
                      </a:cubicBezTo>
                      <a:cubicBezTo>
                        <a:pt x="910959" y="234422"/>
                        <a:pt x="921912" y="421443"/>
                        <a:pt x="864096" y="504452"/>
                      </a:cubicBezTo>
                      <a:cubicBezTo>
                        <a:pt x="806280" y="587461"/>
                        <a:pt x="590265" y="580121"/>
                        <a:pt x="504056" y="648467"/>
                      </a:cubicBezTo>
                      <a:cubicBezTo>
                        <a:pt x="417847" y="716813"/>
                        <a:pt x="405780" y="880311"/>
                        <a:pt x="346844" y="914526"/>
                      </a:cubicBezTo>
                      <a:cubicBezTo>
                        <a:pt x="287908" y="948741"/>
                        <a:pt x="210444" y="923383"/>
                        <a:pt x="150437" y="853756"/>
                      </a:cubicBezTo>
                      <a:cubicBezTo>
                        <a:pt x="89041" y="806156"/>
                        <a:pt x="0" y="638137"/>
                        <a:pt x="0" y="504453"/>
                      </a:cubicBezTo>
                      <a:lnTo>
                        <a:pt x="0" y="504452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719E00"/>
                    </a:gs>
                    <a:gs pos="100000">
                      <a:srgbClr val="96D2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128" name="Freeform 5"/>
                <p:cNvSpPr>
                  <a:spLocks/>
                </p:cNvSpPr>
                <p:nvPr/>
              </p:nvSpPr>
              <p:spPr bwMode="auto">
                <a:xfrm>
                  <a:off x="2982053" y="2092303"/>
                  <a:ext cx="839480" cy="434891"/>
                </a:xfrm>
                <a:custGeom>
                  <a:avLst/>
                  <a:gdLst/>
                  <a:ahLst/>
                  <a:cxnLst>
                    <a:cxn ang="0">
                      <a:pos x="3372" y="72"/>
                    </a:cxn>
                    <a:cxn ang="0">
                      <a:pos x="3294" y="276"/>
                    </a:cxn>
                    <a:cxn ang="0">
                      <a:pos x="3194" y="468"/>
                    </a:cxn>
                    <a:cxn ang="0">
                      <a:pos x="3072" y="644"/>
                    </a:cxn>
                    <a:cxn ang="0">
                      <a:pos x="2932" y="804"/>
                    </a:cxn>
                    <a:cxn ang="0">
                      <a:pos x="2774" y="946"/>
                    </a:cxn>
                    <a:cxn ang="0">
                      <a:pos x="2598" y="1068"/>
                    </a:cxn>
                    <a:cxn ang="0">
                      <a:pos x="2410" y="1168"/>
                    </a:cxn>
                    <a:cxn ang="0">
                      <a:pos x="2208" y="1244"/>
                    </a:cxn>
                    <a:cxn ang="0">
                      <a:pos x="1996" y="1294"/>
                    </a:cxn>
                    <a:cxn ang="0">
                      <a:pos x="1774" y="1318"/>
                    </a:cxn>
                    <a:cxn ang="0">
                      <a:pos x="1624" y="1318"/>
                    </a:cxn>
                    <a:cxn ang="0">
                      <a:pos x="1402" y="1294"/>
                    </a:cxn>
                    <a:cxn ang="0">
                      <a:pos x="1190" y="1244"/>
                    </a:cxn>
                    <a:cxn ang="0">
                      <a:pos x="988" y="1168"/>
                    </a:cxn>
                    <a:cxn ang="0">
                      <a:pos x="800" y="1068"/>
                    </a:cxn>
                    <a:cxn ang="0">
                      <a:pos x="624" y="946"/>
                    </a:cxn>
                    <a:cxn ang="0">
                      <a:pos x="466" y="804"/>
                    </a:cxn>
                    <a:cxn ang="0">
                      <a:pos x="324" y="644"/>
                    </a:cxn>
                    <a:cxn ang="0">
                      <a:pos x="204" y="468"/>
                    </a:cxn>
                    <a:cxn ang="0">
                      <a:pos x="104" y="276"/>
                    </a:cxn>
                    <a:cxn ang="0">
                      <a:pos x="26" y="72"/>
                    </a:cxn>
                    <a:cxn ang="0">
                      <a:pos x="6" y="0"/>
                    </a:cxn>
                    <a:cxn ang="0">
                      <a:pos x="0" y="130"/>
                    </a:cxn>
                    <a:cxn ang="0">
                      <a:pos x="10" y="306"/>
                    </a:cxn>
                    <a:cxn ang="0">
                      <a:pos x="54" y="562"/>
                    </a:cxn>
                    <a:cxn ang="0">
                      <a:pos x="134" y="802"/>
                    </a:cxn>
                    <a:cxn ang="0">
                      <a:pos x="246" y="1026"/>
                    </a:cxn>
                    <a:cxn ang="0">
                      <a:pos x="388" y="1228"/>
                    </a:cxn>
                    <a:cxn ang="0">
                      <a:pos x="556" y="1408"/>
                    </a:cxn>
                    <a:cxn ang="0">
                      <a:pos x="750" y="1562"/>
                    </a:cxn>
                    <a:cxn ang="0">
                      <a:pos x="962" y="1688"/>
                    </a:cxn>
                    <a:cxn ang="0">
                      <a:pos x="1194" y="1780"/>
                    </a:cxn>
                    <a:cxn ang="0">
                      <a:pos x="1440" y="1838"/>
                    </a:cxn>
                    <a:cxn ang="0">
                      <a:pos x="1698" y="1858"/>
                    </a:cxn>
                    <a:cxn ang="0">
                      <a:pos x="1872" y="1850"/>
                    </a:cxn>
                    <a:cxn ang="0">
                      <a:pos x="2124" y="1804"/>
                    </a:cxn>
                    <a:cxn ang="0">
                      <a:pos x="2360" y="1722"/>
                    </a:cxn>
                    <a:cxn ang="0">
                      <a:pos x="2580" y="1608"/>
                    </a:cxn>
                    <a:cxn ang="0">
                      <a:pos x="2778" y="1464"/>
                    </a:cxn>
                    <a:cxn ang="0">
                      <a:pos x="2956" y="1292"/>
                    </a:cxn>
                    <a:cxn ang="0">
                      <a:pos x="3106" y="1096"/>
                    </a:cxn>
                    <a:cxn ang="0">
                      <a:pos x="3230" y="878"/>
                    </a:cxn>
                    <a:cxn ang="0">
                      <a:pos x="3320" y="644"/>
                    </a:cxn>
                    <a:cxn ang="0">
                      <a:pos x="3378" y="392"/>
                    </a:cxn>
                    <a:cxn ang="0">
                      <a:pos x="3396" y="130"/>
                    </a:cxn>
                    <a:cxn ang="0">
                      <a:pos x="3392" y="0"/>
                    </a:cxn>
                    <a:cxn ang="0">
                      <a:pos x="3392" y="2"/>
                    </a:cxn>
                  </a:cxnLst>
                  <a:rect l="0" t="0" r="r" b="b"/>
                  <a:pathLst>
                    <a:path w="3396" h="1858">
                      <a:moveTo>
                        <a:pt x="3392" y="2"/>
                      </a:moveTo>
                      <a:lnTo>
                        <a:pt x="3392" y="2"/>
                      </a:lnTo>
                      <a:lnTo>
                        <a:pt x="3372" y="72"/>
                      </a:lnTo>
                      <a:lnTo>
                        <a:pt x="3348" y="142"/>
                      </a:lnTo>
                      <a:lnTo>
                        <a:pt x="3322" y="210"/>
                      </a:lnTo>
                      <a:lnTo>
                        <a:pt x="3294" y="276"/>
                      </a:lnTo>
                      <a:lnTo>
                        <a:pt x="3264" y="342"/>
                      </a:lnTo>
                      <a:lnTo>
                        <a:pt x="3230" y="406"/>
                      </a:lnTo>
                      <a:lnTo>
                        <a:pt x="3194" y="468"/>
                      </a:lnTo>
                      <a:lnTo>
                        <a:pt x="3156" y="528"/>
                      </a:lnTo>
                      <a:lnTo>
                        <a:pt x="3116" y="588"/>
                      </a:lnTo>
                      <a:lnTo>
                        <a:pt x="3072" y="644"/>
                      </a:lnTo>
                      <a:lnTo>
                        <a:pt x="3028" y="700"/>
                      </a:lnTo>
                      <a:lnTo>
                        <a:pt x="2980" y="752"/>
                      </a:lnTo>
                      <a:lnTo>
                        <a:pt x="2932" y="804"/>
                      </a:lnTo>
                      <a:lnTo>
                        <a:pt x="2880" y="854"/>
                      </a:lnTo>
                      <a:lnTo>
                        <a:pt x="2828" y="900"/>
                      </a:lnTo>
                      <a:lnTo>
                        <a:pt x="2774" y="946"/>
                      </a:lnTo>
                      <a:lnTo>
                        <a:pt x="2716" y="988"/>
                      </a:lnTo>
                      <a:lnTo>
                        <a:pt x="2658" y="1030"/>
                      </a:lnTo>
                      <a:lnTo>
                        <a:pt x="2598" y="1068"/>
                      </a:lnTo>
                      <a:lnTo>
                        <a:pt x="2536" y="1102"/>
                      </a:lnTo>
                      <a:lnTo>
                        <a:pt x="2474" y="1136"/>
                      </a:lnTo>
                      <a:lnTo>
                        <a:pt x="2410" y="1168"/>
                      </a:lnTo>
                      <a:lnTo>
                        <a:pt x="2344" y="1196"/>
                      </a:lnTo>
                      <a:lnTo>
                        <a:pt x="2276" y="1220"/>
                      </a:lnTo>
                      <a:lnTo>
                        <a:pt x="2208" y="1244"/>
                      </a:lnTo>
                      <a:lnTo>
                        <a:pt x="2138" y="1264"/>
                      </a:lnTo>
                      <a:lnTo>
                        <a:pt x="2068" y="1280"/>
                      </a:lnTo>
                      <a:lnTo>
                        <a:pt x="1996" y="1294"/>
                      </a:lnTo>
                      <a:lnTo>
                        <a:pt x="1922" y="1306"/>
                      </a:lnTo>
                      <a:lnTo>
                        <a:pt x="1848" y="1314"/>
                      </a:lnTo>
                      <a:lnTo>
                        <a:pt x="1774" y="1318"/>
                      </a:lnTo>
                      <a:lnTo>
                        <a:pt x="1698" y="1320"/>
                      </a:lnTo>
                      <a:lnTo>
                        <a:pt x="1698" y="1320"/>
                      </a:lnTo>
                      <a:lnTo>
                        <a:pt x="1624" y="1318"/>
                      </a:lnTo>
                      <a:lnTo>
                        <a:pt x="1548" y="1314"/>
                      </a:lnTo>
                      <a:lnTo>
                        <a:pt x="1474" y="1306"/>
                      </a:lnTo>
                      <a:lnTo>
                        <a:pt x="1402" y="1294"/>
                      </a:lnTo>
                      <a:lnTo>
                        <a:pt x="1330" y="1280"/>
                      </a:lnTo>
                      <a:lnTo>
                        <a:pt x="1260" y="1264"/>
                      </a:lnTo>
                      <a:lnTo>
                        <a:pt x="1190" y="1244"/>
                      </a:lnTo>
                      <a:lnTo>
                        <a:pt x="1122" y="1220"/>
                      </a:lnTo>
                      <a:lnTo>
                        <a:pt x="1054" y="1196"/>
                      </a:lnTo>
                      <a:lnTo>
                        <a:pt x="988" y="1168"/>
                      </a:lnTo>
                      <a:lnTo>
                        <a:pt x="924" y="1136"/>
                      </a:lnTo>
                      <a:lnTo>
                        <a:pt x="860" y="1102"/>
                      </a:lnTo>
                      <a:lnTo>
                        <a:pt x="800" y="1068"/>
                      </a:lnTo>
                      <a:lnTo>
                        <a:pt x="740" y="1030"/>
                      </a:lnTo>
                      <a:lnTo>
                        <a:pt x="680" y="988"/>
                      </a:lnTo>
                      <a:lnTo>
                        <a:pt x="624" y="946"/>
                      </a:lnTo>
                      <a:lnTo>
                        <a:pt x="570" y="900"/>
                      </a:lnTo>
                      <a:lnTo>
                        <a:pt x="516" y="854"/>
                      </a:lnTo>
                      <a:lnTo>
                        <a:pt x="466" y="804"/>
                      </a:lnTo>
                      <a:lnTo>
                        <a:pt x="416" y="752"/>
                      </a:lnTo>
                      <a:lnTo>
                        <a:pt x="370" y="700"/>
                      </a:lnTo>
                      <a:lnTo>
                        <a:pt x="324" y="644"/>
                      </a:lnTo>
                      <a:lnTo>
                        <a:pt x="282" y="588"/>
                      </a:lnTo>
                      <a:lnTo>
                        <a:pt x="242" y="528"/>
                      </a:lnTo>
                      <a:lnTo>
                        <a:pt x="204" y="468"/>
                      </a:lnTo>
                      <a:lnTo>
                        <a:pt x="168" y="406"/>
                      </a:lnTo>
                      <a:lnTo>
                        <a:pt x="134" y="342"/>
                      </a:lnTo>
                      <a:lnTo>
                        <a:pt x="104" y="276"/>
                      </a:lnTo>
                      <a:lnTo>
                        <a:pt x="74" y="210"/>
                      </a:lnTo>
                      <a:lnTo>
                        <a:pt x="50" y="142"/>
                      </a:lnTo>
                      <a:lnTo>
                        <a:pt x="26" y="72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64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218"/>
                      </a:lnTo>
                      <a:lnTo>
                        <a:pt x="10" y="306"/>
                      </a:lnTo>
                      <a:lnTo>
                        <a:pt x="20" y="392"/>
                      </a:lnTo>
                      <a:lnTo>
                        <a:pt x="36" y="478"/>
                      </a:lnTo>
                      <a:lnTo>
                        <a:pt x="54" y="562"/>
                      </a:lnTo>
                      <a:lnTo>
                        <a:pt x="76" y="644"/>
                      </a:lnTo>
                      <a:lnTo>
                        <a:pt x="104" y="724"/>
                      </a:lnTo>
                      <a:lnTo>
                        <a:pt x="134" y="802"/>
                      </a:lnTo>
                      <a:lnTo>
                        <a:pt x="168" y="878"/>
                      </a:lnTo>
                      <a:lnTo>
                        <a:pt x="206" y="954"/>
                      </a:lnTo>
                      <a:lnTo>
                        <a:pt x="246" y="1026"/>
                      </a:lnTo>
                      <a:lnTo>
                        <a:pt x="290" y="1096"/>
                      </a:lnTo>
                      <a:lnTo>
                        <a:pt x="338" y="1164"/>
                      </a:lnTo>
                      <a:lnTo>
                        <a:pt x="388" y="1228"/>
                      </a:lnTo>
                      <a:lnTo>
                        <a:pt x="442" y="1292"/>
                      </a:lnTo>
                      <a:lnTo>
                        <a:pt x="498" y="1352"/>
                      </a:lnTo>
                      <a:lnTo>
                        <a:pt x="556" y="1408"/>
                      </a:lnTo>
                      <a:lnTo>
                        <a:pt x="618" y="1464"/>
                      </a:lnTo>
                      <a:lnTo>
                        <a:pt x="682" y="1514"/>
                      </a:lnTo>
                      <a:lnTo>
                        <a:pt x="750" y="1562"/>
                      </a:lnTo>
                      <a:lnTo>
                        <a:pt x="818" y="1608"/>
                      </a:lnTo>
                      <a:lnTo>
                        <a:pt x="890" y="1650"/>
                      </a:lnTo>
                      <a:lnTo>
                        <a:pt x="962" y="1688"/>
                      </a:lnTo>
                      <a:lnTo>
                        <a:pt x="1038" y="1722"/>
                      </a:lnTo>
                      <a:lnTo>
                        <a:pt x="1114" y="1754"/>
                      </a:lnTo>
                      <a:lnTo>
                        <a:pt x="1194" y="1780"/>
                      </a:lnTo>
                      <a:lnTo>
                        <a:pt x="1274" y="1804"/>
                      </a:lnTo>
                      <a:lnTo>
                        <a:pt x="1356" y="1822"/>
                      </a:lnTo>
                      <a:lnTo>
                        <a:pt x="1440" y="1838"/>
                      </a:lnTo>
                      <a:lnTo>
                        <a:pt x="1526" y="1850"/>
                      </a:lnTo>
                      <a:lnTo>
                        <a:pt x="1612" y="1856"/>
                      </a:lnTo>
                      <a:lnTo>
                        <a:pt x="1698" y="1858"/>
                      </a:lnTo>
                      <a:lnTo>
                        <a:pt x="1698" y="1858"/>
                      </a:lnTo>
                      <a:lnTo>
                        <a:pt x="1786" y="1856"/>
                      </a:lnTo>
                      <a:lnTo>
                        <a:pt x="1872" y="1850"/>
                      </a:lnTo>
                      <a:lnTo>
                        <a:pt x="1958" y="1838"/>
                      </a:lnTo>
                      <a:lnTo>
                        <a:pt x="2040" y="1822"/>
                      </a:lnTo>
                      <a:lnTo>
                        <a:pt x="2124" y="1804"/>
                      </a:lnTo>
                      <a:lnTo>
                        <a:pt x="2204" y="1780"/>
                      </a:lnTo>
                      <a:lnTo>
                        <a:pt x="2282" y="1754"/>
                      </a:lnTo>
                      <a:lnTo>
                        <a:pt x="2360" y="1722"/>
                      </a:lnTo>
                      <a:lnTo>
                        <a:pt x="2434" y="1688"/>
                      </a:lnTo>
                      <a:lnTo>
                        <a:pt x="2508" y="1650"/>
                      </a:lnTo>
                      <a:lnTo>
                        <a:pt x="2580" y="1608"/>
                      </a:lnTo>
                      <a:lnTo>
                        <a:pt x="2648" y="1562"/>
                      </a:lnTo>
                      <a:lnTo>
                        <a:pt x="2714" y="1514"/>
                      </a:lnTo>
                      <a:lnTo>
                        <a:pt x="2778" y="1464"/>
                      </a:lnTo>
                      <a:lnTo>
                        <a:pt x="2840" y="1408"/>
                      </a:lnTo>
                      <a:lnTo>
                        <a:pt x="2900" y="1352"/>
                      </a:lnTo>
                      <a:lnTo>
                        <a:pt x="2956" y="1292"/>
                      </a:lnTo>
                      <a:lnTo>
                        <a:pt x="3010" y="1228"/>
                      </a:lnTo>
                      <a:lnTo>
                        <a:pt x="3060" y="1164"/>
                      </a:lnTo>
                      <a:lnTo>
                        <a:pt x="3106" y="1096"/>
                      </a:lnTo>
                      <a:lnTo>
                        <a:pt x="3152" y="1026"/>
                      </a:lnTo>
                      <a:lnTo>
                        <a:pt x="3192" y="954"/>
                      </a:lnTo>
                      <a:lnTo>
                        <a:pt x="3230" y="878"/>
                      </a:lnTo>
                      <a:lnTo>
                        <a:pt x="3264" y="802"/>
                      </a:lnTo>
                      <a:lnTo>
                        <a:pt x="3294" y="724"/>
                      </a:lnTo>
                      <a:lnTo>
                        <a:pt x="3320" y="644"/>
                      </a:lnTo>
                      <a:lnTo>
                        <a:pt x="3344" y="562"/>
                      </a:lnTo>
                      <a:lnTo>
                        <a:pt x="3362" y="478"/>
                      </a:lnTo>
                      <a:lnTo>
                        <a:pt x="3378" y="392"/>
                      </a:lnTo>
                      <a:lnTo>
                        <a:pt x="3388" y="306"/>
                      </a:lnTo>
                      <a:lnTo>
                        <a:pt x="3394" y="218"/>
                      </a:lnTo>
                      <a:lnTo>
                        <a:pt x="3396" y="130"/>
                      </a:lnTo>
                      <a:lnTo>
                        <a:pt x="3396" y="130"/>
                      </a:lnTo>
                      <a:lnTo>
                        <a:pt x="3396" y="64"/>
                      </a:lnTo>
                      <a:lnTo>
                        <a:pt x="3392" y="0"/>
                      </a:lnTo>
                      <a:lnTo>
                        <a:pt x="3392" y="0"/>
                      </a:lnTo>
                      <a:lnTo>
                        <a:pt x="3392" y="2"/>
                      </a:lnTo>
                      <a:lnTo>
                        <a:pt x="3392" y="2"/>
                      </a:lnTo>
                      <a:close/>
                    </a:path>
                  </a:pathLst>
                </a:custGeom>
                <a:solidFill>
                  <a:srgbClr val="FFFFFF">
                    <a:alpha val="2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29" name="Freeform 9"/>
                <p:cNvSpPr>
                  <a:spLocks/>
                </p:cNvSpPr>
                <p:nvPr/>
              </p:nvSpPr>
              <p:spPr bwMode="auto">
                <a:xfrm rot="182993">
                  <a:off x="2978188" y="2054005"/>
                  <a:ext cx="305387" cy="404457"/>
                </a:xfrm>
                <a:custGeom>
                  <a:avLst/>
                  <a:gdLst/>
                  <a:ahLst/>
                  <a:cxnLst>
                    <a:cxn ang="0">
                      <a:pos x="564" y="1416"/>
                    </a:cxn>
                    <a:cxn ang="0">
                      <a:pos x="564" y="1416"/>
                    </a:cxn>
                    <a:cxn ang="0">
                      <a:pos x="502" y="1354"/>
                    </a:cxn>
                    <a:cxn ang="0">
                      <a:pos x="440" y="1290"/>
                    </a:cxn>
                    <a:cxn ang="0">
                      <a:pos x="384" y="1224"/>
                    </a:cxn>
                    <a:cxn ang="0">
                      <a:pos x="330" y="1154"/>
                    </a:cxn>
                    <a:cxn ang="0">
                      <a:pos x="280" y="1080"/>
                    </a:cxn>
                    <a:cxn ang="0">
                      <a:pos x="234" y="1004"/>
                    </a:cxn>
                    <a:cxn ang="0">
                      <a:pos x="192" y="926"/>
                    </a:cxn>
                    <a:cxn ang="0">
                      <a:pos x="152" y="846"/>
                    </a:cxn>
                    <a:cxn ang="0">
                      <a:pos x="118" y="762"/>
                    </a:cxn>
                    <a:cxn ang="0">
                      <a:pos x="88" y="678"/>
                    </a:cxn>
                    <a:cxn ang="0">
                      <a:pos x="62" y="590"/>
                    </a:cxn>
                    <a:cxn ang="0">
                      <a:pos x="50" y="546"/>
                    </a:cxn>
                    <a:cxn ang="0">
                      <a:pos x="40" y="502"/>
                    </a:cxn>
                    <a:cxn ang="0">
                      <a:pos x="30" y="456"/>
                    </a:cxn>
                    <a:cxn ang="0">
                      <a:pos x="22" y="410"/>
                    </a:cxn>
                    <a:cxn ang="0">
                      <a:pos x="16" y="364"/>
                    </a:cxn>
                    <a:cxn ang="0">
                      <a:pos x="10" y="318"/>
                    </a:cxn>
                    <a:cxn ang="0">
                      <a:pos x="6" y="272"/>
                    </a:cxn>
                    <a:cxn ang="0">
                      <a:pos x="4" y="224"/>
                    </a:cxn>
                    <a:cxn ang="0">
                      <a:pos x="2" y="176"/>
                    </a:cxn>
                    <a:cxn ang="0">
                      <a:pos x="0" y="130"/>
                    </a:cxn>
                    <a:cxn ang="0">
                      <a:pos x="0" y="130"/>
                    </a:cxn>
                    <a:cxn ang="0">
                      <a:pos x="2" y="64"/>
                    </a:cxn>
                    <a:cxn ang="0">
                      <a:pos x="6" y="0"/>
                    </a:cxn>
                    <a:cxn ang="0">
                      <a:pos x="6" y="0"/>
                    </a:cxn>
                    <a:cxn ang="0">
                      <a:pos x="6" y="2"/>
                    </a:cxn>
                    <a:cxn ang="0">
                      <a:pos x="6" y="2"/>
                    </a:cxn>
                    <a:cxn ang="0">
                      <a:pos x="32" y="90"/>
                    </a:cxn>
                    <a:cxn ang="0">
                      <a:pos x="62" y="178"/>
                    </a:cxn>
                    <a:cxn ang="0">
                      <a:pos x="96" y="262"/>
                    </a:cxn>
                    <a:cxn ang="0">
                      <a:pos x="136" y="344"/>
                    </a:cxn>
                    <a:cxn ang="0">
                      <a:pos x="178" y="424"/>
                    </a:cxn>
                    <a:cxn ang="0">
                      <a:pos x="224" y="502"/>
                    </a:cxn>
                    <a:cxn ang="0">
                      <a:pos x="274" y="578"/>
                    </a:cxn>
                    <a:cxn ang="0">
                      <a:pos x="328" y="650"/>
                    </a:cxn>
                    <a:cxn ang="0">
                      <a:pos x="386" y="718"/>
                    </a:cxn>
                    <a:cxn ang="0">
                      <a:pos x="446" y="784"/>
                    </a:cxn>
                    <a:cxn ang="0">
                      <a:pos x="510" y="848"/>
                    </a:cxn>
                    <a:cxn ang="0">
                      <a:pos x="576" y="906"/>
                    </a:cxn>
                    <a:cxn ang="0">
                      <a:pos x="646" y="962"/>
                    </a:cxn>
                    <a:cxn ang="0">
                      <a:pos x="718" y="1016"/>
                    </a:cxn>
                    <a:cxn ang="0">
                      <a:pos x="794" y="1064"/>
                    </a:cxn>
                    <a:cxn ang="0">
                      <a:pos x="872" y="1110"/>
                    </a:cxn>
                    <a:cxn ang="0">
                      <a:pos x="564" y="1416"/>
                    </a:cxn>
                  </a:cxnLst>
                  <a:rect l="0" t="0" r="r" b="b"/>
                  <a:pathLst>
                    <a:path w="872" h="1416">
                      <a:moveTo>
                        <a:pt x="564" y="1416"/>
                      </a:moveTo>
                      <a:lnTo>
                        <a:pt x="564" y="1416"/>
                      </a:lnTo>
                      <a:lnTo>
                        <a:pt x="502" y="1354"/>
                      </a:lnTo>
                      <a:lnTo>
                        <a:pt x="440" y="1290"/>
                      </a:lnTo>
                      <a:lnTo>
                        <a:pt x="384" y="1224"/>
                      </a:lnTo>
                      <a:lnTo>
                        <a:pt x="330" y="1154"/>
                      </a:lnTo>
                      <a:lnTo>
                        <a:pt x="280" y="1080"/>
                      </a:lnTo>
                      <a:lnTo>
                        <a:pt x="234" y="1004"/>
                      </a:lnTo>
                      <a:lnTo>
                        <a:pt x="192" y="926"/>
                      </a:lnTo>
                      <a:lnTo>
                        <a:pt x="152" y="846"/>
                      </a:lnTo>
                      <a:lnTo>
                        <a:pt x="118" y="762"/>
                      </a:lnTo>
                      <a:lnTo>
                        <a:pt x="88" y="678"/>
                      </a:lnTo>
                      <a:lnTo>
                        <a:pt x="62" y="590"/>
                      </a:lnTo>
                      <a:lnTo>
                        <a:pt x="50" y="546"/>
                      </a:lnTo>
                      <a:lnTo>
                        <a:pt x="40" y="502"/>
                      </a:lnTo>
                      <a:lnTo>
                        <a:pt x="30" y="456"/>
                      </a:lnTo>
                      <a:lnTo>
                        <a:pt x="22" y="410"/>
                      </a:lnTo>
                      <a:lnTo>
                        <a:pt x="16" y="364"/>
                      </a:lnTo>
                      <a:lnTo>
                        <a:pt x="10" y="318"/>
                      </a:lnTo>
                      <a:lnTo>
                        <a:pt x="6" y="272"/>
                      </a:lnTo>
                      <a:lnTo>
                        <a:pt x="4" y="224"/>
                      </a:lnTo>
                      <a:lnTo>
                        <a:pt x="2" y="176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6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32" y="90"/>
                      </a:lnTo>
                      <a:lnTo>
                        <a:pt x="62" y="178"/>
                      </a:lnTo>
                      <a:lnTo>
                        <a:pt x="96" y="262"/>
                      </a:lnTo>
                      <a:lnTo>
                        <a:pt x="136" y="344"/>
                      </a:lnTo>
                      <a:lnTo>
                        <a:pt x="178" y="424"/>
                      </a:lnTo>
                      <a:lnTo>
                        <a:pt x="224" y="502"/>
                      </a:lnTo>
                      <a:lnTo>
                        <a:pt x="274" y="578"/>
                      </a:lnTo>
                      <a:lnTo>
                        <a:pt x="328" y="650"/>
                      </a:lnTo>
                      <a:lnTo>
                        <a:pt x="386" y="718"/>
                      </a:lnTo>
                      <a:lnTo>
                        <a:pt x="446" y="784"/>
                      </a:lnTo>
                      <a:lnTo>
                        <a:pt x="510" y="848"/>
                      </a:lnTo>
                      <a:lnTo>
                        <a:pt x="576" y="906"/>
                      </a:lnTo>
                      <a:lnTo>
                        <a:pt x="646" y="962"/>
                      </a:lnTo>
                      <a:lnTo>
                        <a:pt x="718" y="1016"/>
                      </a:lnTo>
                      <a:lnTo>
                        <a:pt x="794" y="1064"/>
                      </a:lnTo>
                      <a:lnTo>
                        <a:pt x="872" y="1110"/>
                      </a:lnTo>
                      <a:lnTo>
                        <a:pt x="564" y="1416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719E00"/>
                    </a:gs>
                    <a:gs pos="100000">
                      <a:srgbClr val="96D200">
                        <a:alpha val="0"/>
                      </a:srgbClr>
                    </a:gs>
                  </a:gsLst>
                  <a:lin ang="4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31" name="Freeform 9"/>
                <p:cNvSpPr>
                  <a:spLocks/>
                </p:cNvSpPr>
                <p:nvPr/>
              </p:nvSpPr>
              <p:spPr bwMode="auto">
                <a:xfrm rot="3320087">
                  <a:off x="2874343" y="1898799"/>
                  <a:ext cx="548126" cy="465179"/>
                </a:xfrm>
                <a:custGeom>
                  <a:avLst/>
                  <a:gdLst/>
                  <a:ahLst/>
                  <a:cxnLst>
                    <a:cxn ang="0">
                      <a:pos x="564" y="1416"/>
                    </a:cxn>
                    <a:cxn ang="0">
                      <a:pos x="564" y="1416"/>
                    </a:cxn>
                    <a:cxn ang="0">
                      <a:pos x="502" y="1354"/>
                    </a:cxn>
                    <a:cxn ang="0">
                      <a:pos x="440" y="1290"/>
                    </a:cxn>
                    <a:cxn ang="0">
                      <a:pos x="384" y="1224"/>
                    </a:cxn>
                    <a:cxn ang="0">
                      <a:pos x="330" y="1154"/>
                    </a:cxn>
                    <a:cxn ang="0">
                      <a:pos x="280" y="1080"/>
                    </a:cxn>
                    <a:cxn ang="0">
                      <a:pos x="234" y="1004"/>
                    </a:cxn>
                    <a:cxn ang="0">
                      <a:pos x="192" y="926"/>
                    </a:cxn>
                    <a:cxn ang="0">
                      <a:pos x="152" y="846"/>
                    </a:cxn>
                    <a:cxn ang="0">
                      <a:pos x="118" y="762"/>
                    </a:cxn>
                    <a:cxn ang="0">
                      <a:pos x="88" y="678"/>
                    </a:cxn>
                    <a:cxn ang="0">
                      <a:pos x="62" y="590"/>
                    </a:cxn>
                    <a:cxn ang="0">
                      <a:pos x="50" y="546"/>
                    </a:cxn>
                    <a:cxn ang="0">
                      <a:pos x="40" y="502"/>
                    </a:cxn>
                    <a:cxn ang="0">
                      <a:pos x="30" y="456"/>
                    </a:cxn>
                    <a:cxn ang="0">
                      <a:pos x="22" y="410"/>
                    </a:cxn>
                    <a:cxn ang="0">
                      <a:pos x="16" y="364"/>
                    </a:cxn>
                    <a:cxn ang="0">
                      <a:pos x="10" y="318"/>
                    </a:cxn>
                    <a:cxn ang="0">
                      <a:pos x="6" y="272"/>
                    </a:cxn>
                    <a:cxn ang="0">
                      <a:pos x="4" y="224"/>
                    </a:cxn>
                    <a:cxn ang="0">
                      <a:pos x="2" y="176"/>
                    </a:cxn>
                    <a:cxn ang="0">
                      <a:pos x="0" y="130"/>
                    </a:cxn>
                    <a:cxn ang="0">
                      <a:pos x="0" y="130"/>
                    </a:cxn>
                    <a:cxn ang="0">
                      <a:pos x="2" y="64"/>
                    </a:cxn>
                    <a:cxn ang="0">
                      <a:pos x="6" y="0"/>
                    </a:cxn>
                    <a:cxn ang="0">
                      <a:pos x="6" y="0"/>
                    </a:cxn>
                    <a:cxn ang="0">
                      <a:pos x="6" y="2"/>
                    </a:cxn>
                    <a:cxn ang="0">
                      <a:pos x="6" y="2"/>
                    </a:cxn>
                    <a:cxn ang="0">
                      <a:pos x="32" y="90"/>
                    </a:cxn>
                    <a:cxn ang="0">
                      <a:pos x="62" y="178"/>
                    </a:cxn>
                    <a:cxn ang="0">
                      <a:pos x="96" y="262"/>
                    </a:cxn>
                    <a:cxn ang="0">
                      <a:pos x="136" y="344"/>
                    </a:cxn>
                    <a:cxn ang="0">
                      <a:pos x="178" y="424"/>
                    </a:cxn>
                    <a:cxn ang="0">
                      <a:pos x="224" y="502"/>
                    </a:cxn>
                    <a:cxn ang="0">
                      <a:pos x="274" y="578"/>
                    </a:cxn>
                    <a:cxn ang="0">
                      <a:pos x="328" y="650"/>
                    </a:cxn>
                    <a:cxn ang="0">
                      <a:pos x="386" y="718"/>
                    </a:cxn>
                    <a:cxn ang="0">
                      <a:pos x="446" y="784"/>
                    </a:cxn>
                    <a:cxn ang="0">
                      <a:pos x="510" y="848"/>
                    </a:cxn>
                    <a:cxn ang="0">
                      <a:pos x="576" y="906"/>
                    </a:cxn>
                    <a:cxn ang="0">
                      <a:pos x="646" y="962"/>
                    </a:cxn>
                    <a:cxn ang="0">
                      <a:pos x="718" y="1016"/>
                    </a:cxn>
                    <a:cxn ang="0">
                      <a:pos x="794" y="1064"/>
                    </a:cxn>
                    <a:cxn ang="0">
                      <a:pos x="872" y="1110"/>
                    </a:cxn>
                    <a:cxn ang="0">
                      <a:pos x="564" y="1416"/>
                    </a:cxn>
                  </a:cxnLst>
                  <a:rect l="0" t="0" r="r" b="b"/>
                  <a:pathLst>
                    <a:path w="872" h="1416">
                      <a:moveTo>
                        <a:pt x="564" y="1416"/>
                      </a:moveTo>
                      <a:lnTo>
                        <a:pt x="564" y="1416"/>
                      </a:lnTo>
                      <a:lnTo>
                        <a:pt x="502" y="1354"/>
                      </a:lnTo>
                      <a:lnTo>
                        <a:pt x="440" y="1290"/>
                      </a:lnTo>
                      <a:lnTo>
                        <a:pt x="384" y="1224"/>
                      </a:lnTo>
                      <a:lnTo>
                        <a:pt x="330" y="1154"/>
                      </a:lnTo>
                      <a:lnTo>
                        <a:pt x="280" y="1080"/>
                      </a:lnTo>
                      <a:lnTo>
                        <a:pt x="234" y="1004"/>
                      </a:lnTo>
                      <a:lnTo>
                        <a:pt x="192" y="926"/>
                      </a:lnTo>
                      <a:lnTo>
                        <a:pt x="152" y="846"/>
                      </a:lnTo>
                      <a:lnTo>
                        <a:pt x="118" y="762"/>
                      </a:lnTo>
                      <a:lnTo>
                        <a:pt x="88" y="678"/>
                      </a:lnTo>
                      <a:lnTo>
                        <a:pt x="62" y="590"/>
                      </a:lnTo>
                      <a:lnTo>
                        <a:pt x="50" y="546"/>
                      </a:lnTo>
                      <a:lnTo>
                        <a:pt x="40" y="502"/>
                      </a:lnTo>
                      <a:lnTo>
                        <a:pt x="30" y="456"/>
                      </a:lnTo>
                      <a:lnTo>
                        <a:pt x="22" y="410"/>
                      </a:lnTo>
                      <a:lnTo>
                        <a:pt x="16" y="364"/>
                      </a:lnTo>
                      <a:lnTo>
                        <a:pt x="10" y="318"/>
                      </a:lnTo>
                      <a:lnTo>
                        <a:pt x="6" y="272"/>
                      </a:lnTo>
                      <a:lnTo>
                        <a:pt x="4" y="224"/>
                      </a:lnTo>
                      <a:lnTo>
                        <a:pt x="2" y="176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6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32" y="90"/>
                      </a:lnTo>
                      <a:lnTo>
                        <a:pt x="62" y="178"/>
                      </a:lnTo>
                      <a:lnTo>
                        <a:pt x="96" y="262"/>
                      </a:lnTo>
                      <a:lnTo>
                        <a:pt x="136" y="344"/>
                      </a:lnTo>
                      <a:lnTo>
                        <a:pt x="178" y="424"/>
                      </a:lnTo>
                      <a:lnTo>
                        <a:pt x="224" y="502"/>
                      </a:lnTo>
                      <a:lnTo>
                        <a:pt x="274" y="578"/>
                      </a:lnTo>
                      <a:lnTo>
                        <a:pt x="328" y="650"/>
                      </a:lnTo>
                      <a:lnTo>
                        <a:pt x="386" y="718"/>
                      </a:lnTo>
                      <a:lnTo>
                        <a:pt x="446" y="784"/>
                      </a:lnTo>
                      <a:lnTo>
                        <a:pt x="510" y="848"/>
                      </a:lnTo>
                      <a:lnTo>
                        <a:pt x="576" y="906"/>
                      </a:lnTo>
                      <a:lnTo>
                        <a:pt x="646" y="962"/>
                      </a:lnTo>
                      <a:lnTo>
                        <a:pt x="718" y="1016"/>
                      </a:lnTo>
                      <a:lnTo>
                        <a:pt x="794" y="1064"/>
                      </a:lnTo>
                      <a:lnTo>
                        <a:pt x="872" y="1110"/>
                      </a:lnTo>
                      <a:lnTo>
                        <a:pt x="564" y="1416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719E00"/>
                    </a:gs>
                    <a:gs pos="100000">
                      <a:srgbClr val="96D200">
                        <a:alpha val="0"/>
                      </a:srgbClr>
                    </a:gs>
                  </a:gsLst>
                  <a:lin ang="4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32" name="타원 131"/>
                <p:cNvSpPr/>
                <p:nvPr/>
              </p:nvSpPr>
              <p:spPr>
                <a:xfrm rot="10800000">
                  <a:off x="2983715" y="1701466"/>
                  <a:ext cx="830109" cy="837490"/>
                </a:xfrm>
                <a:prstGeom prst="ellipse">
                  <a:avLst/>
                </a:prstGeom>
                <a:solidFill>
                  <a:srgbClr val="719E00"/>
                </a:solidFill>
                <a:ln>
                  <a:noFill/>
                </a:ln>
                <a:scene3d>
                  <a:camera prst="orthographicFront"/>
                  <a:lightRig rig="flat" dir="t"/>
                </a:scene3d>
                <a:sp3d contourW="12700" prstMaterial="clear">
                  <a:bevelT w="254000" prst="relaxedInset"/>
                  <a:contourClr>
                    <a:srgbClr val="719E00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121" name="TextBox 120"/>
              <p:cNvSpPr txBox="1"/>
              <p:nvPr/>
            </p:nvSpPr>
            <p:spPr>
              <a:xfrm>
                <a:off x="3956969" y="2519956"/>
                <a:ext cx="1235668" cy="7208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4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신청서</a:t>
                </a:r>
                <a:endParaRPr lang="en-US" altLang="ko-KR" sz="1400" b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4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제출</a:t>
                </a:r>
                <a:endParaRPr lang="en-US" altLang="ko-KR" sz="1400" b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22" name="타원 72"/>
              <p:cNvSpPr/>
              <p:nvPr/>
            </p:nvSpPr>
            <p:spPr>
              <a:xfrm flipH="1">
                <a:off x="4094210" y="2183798"/>
                <a:ext cx="439049" cy="4390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pc="-150" dirty="0"/>
              <a:t>재정지원</a:t>
            </a:r>
            <a:r>
              <a:rPr lang="en-US" altLang="ko-KR" spc="-150" dirty="0"/>
              <a:t>-</a:t>
            </a:r>
            <a:r>
              <a:rPr lang="ko-KR" altLang="en-US" spc="-150" dirty="0"/>
              <a:t>사업개발비지원</a:t>
            </a:r>
            <a:r>
              <a:rPr lang="en-US" altLang="ko-KR" spc="-150" dirty="0"/>
              <a:t>(</a:t>
            </a:r>
            <a:r>
              <a:rPr lang="ko-KR" altLang="en-US" spc="-150" dirty="0"/>
              <a:t>신청</a:t>
            </a:r>
            <a:r>
              <a:rPr lang="en-US" altLang="ko-KR" spc="-150" dirty="0"/>
              <a:t>)</a:t>
            </a:r>
            <a:endParaRPr lang="ko-KR" altLang="en-US" spc="-150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8713091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순서도: 대체 처리 6"/>
          <p:cNvSpPr/>
          <p:nvPr/>
        </p:nvSpPr>
        <p:spPr>
          <a:xfrm>
            <a:off x="2207928" y="2517280"/>
            <a:ext cx="1080000" cy="180000"/>
          </a:xfrm>
          <a:prstGeom prst="flowChartAlternateProcess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타원 10"/>
          <p:cNvSpPr/>
          <p:nvPr/>
        </p:nvSpPr>
        <p:spPr>
          <a:xfrm>
            <a:off x="3667594" y="3944104"/>
            <a:ext cx="604182" cy="7920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33" y="1125538"/>
            <a:ext cx="6796455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사업개발비지원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재정지원 </a:t>
            </a:r>
            <a:r>
              <a:rPr lang="en-US" altLang="ko-KR" dirty="0"/>
              <a:t>&gt; </a:t>
            </a:r>
            <a:r>
              <a:rPr lang="ko-KR" altLang="en-US" dirty="0"/>
              <a:t>사업개발비 신청조회 </a:t>
            </a:r>
            <a:r>
              <a:rPr lang="en-US" altLang="ko-KR" dirty="0"/>
              <a:t>&gt; </a:t>
            </a:r>
            <a:r>
              <a:rPr lang="ko-KR" altLang="en-US" dirty="0"/>
              <a:t>신청하기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사업개발비지원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0" name="순서도: 대체 처리 9"/>
          <p:cNvSpPr/>
          <p:nvPr/>
        </p:nvSpPr>
        <p:spPr>
          <a:xfrm>
            <a:off x="3923928" y="4761148"/>
            <a:ext cx="1008112" cy="324036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순서도: 대체 처리 10"/>
          <p:cNvSpPr/>
          <p:nvPr/>
        </p:nvSpPr>
        <p:spPr>
          <a:xfrm>
            <a:off x="899592" y="5888499"/>
            <a:ext cx="864096" cy="23967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2" name="직선 화살표 연결선 11"/>
          <p:cNvCxnSpPr>
            <a:stCxn id="11" idx="3"/>
            <a:endCxn id="10" idx="1"/>
          </p:cNvCxnSpPr>
          <p:nvPr/>
        </p:nvCxnSpPr>
        <p:spPr>
          <a:xfrm flipV="1">
            <a:off x="1763688" y="4923166"/>
            <a:ext cx="2160240" cy="1085172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10" y="1125538"/>
            <a:ext cx="6761277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사업개발비지원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기업정보는 자동적으로 입력됩니다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사업개발비지원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4" name="순서도: 대체 처리 13"/>
          <p:cNvSpPr/>
          <p:nvPr/>
        </p:nvSpPr>
        <p:spPr>
          <a:xfrm>
            <a:off x="1979712" y="3429000"/>
            <a:ext cx="4320480" cy="1512168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순서도: 대체 처리 12"/>
          <p:cNvSpPr/>
          <p:nvPr/>
        </p:nvSpPr>
        <p:spPr>
          <a:xfrm>
            <a:off x="971600" y="5802854"/>
            <a:ext cx="792088" cy="23967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10" y="1125538"/>
            <a:ext cx="6761277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순서도: 대체 처리 14"/>
          <p:cNvSpPr/>
          <p:nvPr/>
        </p:nvSpPr>
        <p:spPr>
          <a:xfrm>
            <a:off x="971600" y="5802854"/>
            <a:ext cx="792088" cy="23967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사업개발비지원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 smtClean="0"/>
              <a:t>화면의 구비서류 부분에 </a:t>
            </a:r>
            <a:r>
              <a:rPr lang="en-US" altLang="ko-KR" dirty="0" smtClean="0"/>
              <a:t>[</a:t>
            </a:r>
            <a:r>
              <a:rPr lang="ko-KR" altLang="en-US" dirty="0" err="1" smtClean="0"/>
              <a:t>원클릭</a:t>
            </a:r>
            <a:r>
              <a:rPr lang="ko-KR" altLang="en-US" dirty="0" smtClean="0"/>
              <a:t> 구비서류 제출사이트 열기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사업개발비지원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 :</a:t>
            </a:r>
          </a:p>
          <a:p>
            <a:r>
              <a:rPr lang="ko-KR" altLang="en-US" b="1" dirty="0" smtClean="0">
                <a:solidFill>
                  <a:srgbClr val="FFFF00"/>
                </a:solidFill>
              </a:rPr>
              <a:t>구비서류간소</a:t>
            </a:r>
            <a:r>
              <a:rPr lang="ko-KR" altLang="en-US" b="1" dirty="0">
                <a:solidFill>
                  <a:srgbClr val="FFFF00"/>
                </a:solidFill>
              </a:rPr>
              <a:t>화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519" y="2213224"/>
            <a:ext cx="3428621" cy="294396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608758"/>
            <a:ext cx="3740858" cy="3074257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654688"/>
            <a:ext cx="5410374" cy="34222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1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1" name="위쪽 화살표 10"/>
          <p:cNvSpPr/>
          <p:nvPr/>
        </p:nvSpPr>
        <p:spPr>
          <a:xfrm>
            <a:off x="3571899" y="3472129"/>
            <a:ext cx="481205" cy="576064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2991368" y="3140968"/>
            <a:ext cx="1580631" cy="4320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4085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구비서류</a:t>
            </a:r>
            <a:r>
              <a:rPr lang="en-US" altLang="ko-KR" dirty="0"/>
              <a:t> </a:t>
            </a:r>
            <a:r>
              <a:rPr lang="ko-KR" altLang="en-US" dirty="0" smtClean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최초설치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06488"/>
            <a:ext cx="8857108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3131840" y="4857771"/>
            <a:ext cx="864096" cy="6576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84392" y="2564905"/>
            <a:ext cx="2520056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7314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구비서류</a:t>
            </a:r>
            <a:r>
              <a:rPr lang="en-US" altLang="ko-KR" dirty="0"/>
              <a:t> </a:t>
            </a:r>
            <a:r>
              <a:rPr lang="ko-KR" altLang="en-US" dirty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로그인</a:t>
            </a:r>
            <a:r>
              <a:rPr lang="en-US" altLang="ko-KR" dirty="0" smtClean="0"/>
              <a:t>(</a:t>
            </a:r>
            <a:r>
              <a:rPr lang="ko-KR" altLang="en-US" dirty="0" smtClean="0"/>
              <a:t>신규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43819"/>
            <a:ext cx="8857108" cy="5453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5004048" y="3212976"/>
            <a:ext cx="3960440" cy="6576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707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구비서류</a:t>
            </a:r>
            <a:r>
              <a:rPr lang="en-US" altLang="ko-KR" dirty="0"/>
              <a:t> </a:t>
            </a:r>
            <a:r>
              <a:rPr lang="ko-KR" altLang="en-US" dirty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로그인</a:t>
            </a:r>
            <a:r>
              <a:rPr lang="en-US" altLang="ko-KR" dirty="0" smtClean="0"/>
              <a:t>(</a:t>
            </a:r>
            <a:r>
              <a:rPr lang="ko-KR" altLang="en-US" dirty="0" smtClean="0"/>
              <a:t>기존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8857107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6985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구비서류</a:t>
            </a:r>
            <a:r>
              <a:rPr lang="en-US" altLang="ko-KR" dirty="0"/>
              <a:t> </a:t>
            </a:r>
            <a:r>
              <a:rPr lang="ko-KR" altLang="en-US" dirty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서류제출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8857108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249938" y="3670902"/>
            <a:ext cx="1241941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왼쪽 화살표 1"/>
          <p:cNvSpPr/>
          <p:nvPr/>
        </p:nvSpPr>
        <p:spPr>
          <a:xfrm>
            <a:off x="3514398" y="3395809"/>
            <a:ext cx="1921698" cy="838218"/>
          </a:xfrm>
          <a:prstGeom prst="leftArrow">
            <a:avLst>
              <a:gd name="adj1" fmla="val 64408"/>
              <a:gd name="adj2" fmla="val 5000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err="1" smtClean="0"/>
              <a:t>표준제무제표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: 4</a:t>
            </a:r>
            <a:r>
              <a:rPr lang="ko-KR" altLang="en-US" sz="1200" dirty="0" err="1" smtClean="0"/>
              <a:t>년분</a:t>
            </a:r>
            <a:endParaRPr lang="en-US" altLang="ko-KR" sz="1200" dirty="0" smtClean="0"/>
          </a:p>
          <a:p>
            <a:pPr algn="ctr"/>
            <a:r>
              <a:rPr lang="ko-KR" altLang="en-US" sz="1200" dirty="0" err="1" smtClean="0"/>
              <a:t>그외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1</a:t>
            </a:r>
            <a:r>
              <a:rPr lang="ko-KR" altLang="en-US" sz="1200" dirty="0" err="1" smtClean="0"/>
              <a:t>년분</a:t>
            </a:r>
            <a:endParaRPr lang="en-US" altLang="ko-KR" sz="1200" dirty="0" smtClean="0"/>
          </a:p>
        </p:txBody>
      </p:sp>
    </p:spTree>
    <p:extLst>
      <p:ext uri="{BB962C8B-B14F-4D97-AF65-F5344CB8AC3E}">
        <p14:creationId xmlns:p14="http://schemas.microsoft.com/office/powerpoint/2010/main" val="330042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구비서류</a:t>
            </a:r>
            <a:r>
              <a:rPr lang="en-US" altLang="ko-KR" dirty="0"/>
              <a:t> </a:t>
            </a:r>
            <a:r>
              <a:rPr lang="ko-KR" altLang="en-US" dirty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서류확인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8857108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3492331" y="2780928"/>
            <a:ext cx="791638" cy="16561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8640676" y="5373216"/>
            <a:ext cx="395819" cy="12241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538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10" y="1125538"/>
            <a:ext cx="6761277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순서도: 대체 처리 14"/>
          <p:cNvSpPr/>
          <p:nvPr/>
        </p:nvSpPr>
        <p:spPr>
          <a:xfrm>
            <a:off x="971600" y="5802854"/>
            <a:ext cx="792088" cy="23967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사업개발비지원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[</a:t>
            </a:r>
            <a:r>
              <a:rPr lang="ko-KR" altLang="en-US" dirty="0" err="1"/>
              <a:t>원클릭구비서류</a:t>
            </a:r>
            <a:r>
              <a:rPr lang="ko-KR" altLang="en-US" dirty="0"/>
              <a:t> 가져오기</a:t>
            </a:r>
            <a:r>
              <a:rPr lang="en-US" altLang="ko-KR" dirty="0"/>
              <a:t>] </a:t>
            </a:r>
            <a:r>
              <a:rPr lang="ko-KR" altLang="en-US" dirty="0"/>
              <a:t>버튼을 클릭합니다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</a:t>
            </a:r>
            <a:r>
              <a:rPr lang="ko-KR" altLang="en-US" dirty="0"/>
              <a:t>가져올 첨부서류가 많을 경우 시간이 </a:t>
            </a:r>
            <a:r>
              <a:rPr lang="ko-KR" altLang="en-US" dirty="0" err="1"/>
              <a:t>소요될수</a:t>
            </a:r>
            <a:r>
              <a:rPr lang="ko-KR" altLang="en-US" dirty="0"/>
              <a:t> 있습니다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사업개발비지원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 :</a:t>
            </a:r>
          </a:p>
          <a:p>
            <a:r>
              <a:rPr lang="ko-KR" altLang="en-US" b="1" dirty="0" smtClean="0">
                <a:solidFill>
                  <a:srgbClr val="FFFF00"/>
                </a:solidFill>
              </a:rPr>
              <a:t>구비서류간소</a:t>
            </a:r>
            <a:r>
              <a:rPr lang="ko-KR" altLang="en-US" b="1" dirty="0">
                <a:solidFill>
                  <a:srgbClr val="FFFF00"/>
                </a:solidFill>
              </a:rPr>
              <a:t>화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519" y="2213224"/>
            <a:ext cx="3428621" cy="294396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608758"/>
            <a:ext cx="3740858" cy="3074257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654688"/>
            <a:ext cx="5410374" cy="34222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1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1" name="위쪽 화살표 10"/>
          <p:cNvSpPr/>
          <p:nvPr/>
        </p:nvSpPr>
        <p:spPr>
          <a:xfrm>
            <a:off x="4716016" y="3472129"/>
            <a:ext cx="481205" cy="576064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355977" y="3140968"/>
            <a:ext cx="1296144" cy="4320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343162"/>
            <a:ext cx="2905125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5068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10" y="1125538"/>
            <a:ext cx="6761277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순서도: 대체 처리 14"/>
          <p:cNvSpPr/>
          <p:nvPr/>
        </p:nvSpPr>
        <p:spPr>
          <a:xfrm>
            <a:off x="971600" y="5802854"/>
            <a:ext cx="792088" cy="23967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사업개발비지원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화면에 가져온 구비서류 목록을 </a:t>
            </a:r>
            <a:r>
              <a:rPr lang="ko-KR" altLang="en-US" dirty="0" err="1"/>
              <a:t>조회할수</a:t>
            </a:r>
            <a:r>
              <a:rPr lang="ko-KR" altLang="en-US" dirty="0"/>
              <a:t>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첨부된 구비서류는 </a:t>
            </a:r>
            <a:r>
              <a:rPr lang="en-US" altLang="ko-KR" dirty="0"/>
              <a:t>[</a:t>
            </a:r>
            <a:r>
              <a:rPr lang="ko-KR" altLang="en-US" dirty="0"/>
              <a:t>임시저장</a:t>
            </a:r>
            <a:r>
              <a:rPr lang="en-US" altLang="ko-KR" dirty="0"/>
              <a:t>], [</a:t>
            </a:r>
            <a:r>
              <a:rPr lang="ko-KR" altLang="en-US" dirty="0"/>
              <a:t>신청서제출</a:t>
            </a:r>
            <a:r>
              <a:rPr lang="en-US" altLang="ko-KR" dirty="0"/>
              <a:t>] </a:t>
            </a:r>
            <a:r>
              <a:rPr lang="ko-KR" altLang="en-US" dirty="0"/>
              <a:t>이후 내용을 확인 </a:t>
            </a:r>
            <a:r>
              <a:rPr lang="ko-KR" altLang="en-US" dirty="0" err="1"/>
              <a:t>할수</a:t>
            </a:r>
            <a:r>
              <a:rPr lang="ko-KR" altLang="en-US" dirty="0"/>
              <a:t> 있습니다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사업개발비지원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 :</a:t>
            </a:r>
          </a:p>
          <a:p>
            <a:r>
              <a:rPr lang="ko-KR" altLang="en-US" b="1" dirty="0" smtClean="0">
                <a:solidFill>
                  <a:srgbClr val="FFFF00"/>
                </a:solidFill>
              </a:rPr>
              <a:t>구비서류간소</a:t>
            </a:r>
            <a:r>
              <a:rPr lang="ko-KR" altLang="en-US" b="1" dirty="0">
                <a:solidFill>
                  <a:srgbClr val="FFFF00"/>
                </a:solidFill>
              </a:rPr>
              <a:t>화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519" y="2213224"/>
            <a:ext cx="3428621" cy="294396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608758"/>
            <a:ext cx="3740858" cy="3074257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608758"/>
            <a:ext cx="5410374" cy="34484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1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2051720" y="3469184"/>
            <a:ext cx="4536504" cy="26961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4861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85" y="1125538"/>
            <a:ext cx="6740204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사업개발비지원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신청기업 현황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사업개발비지원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1" name="순서도: 대체 처리 10"/>
          <p:cNvSpPr/>
          <p:nvPr/>
        </p:nvSpPr>
        <p:spPr>
          <a:xfrm>
            <a:off x="888544" y="5781611"/>
            <a:ext cx="936104" cy="23967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196" y="2060848"/>
            <a:ext cx="3988103" cy="335939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241" y="2964021"/>
            <a:ext cx="3898460" cy="3411726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85" y="1125538"/>
            <a:ext cx="6740204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사업개발비지원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사업운영 현황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사업개발비지원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596" y="2213224"/>
            <a:ext cx="3893162" cy="1228693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670" y="2720250"/>
            <a:ext cx="4587347" cy="3647184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3" name="순서도: 대체 처리 12"/>
          <p:cNvSpPr/>
          <p:nvPr/>
        </p:nvSpPr>
        <p:spPr>
          <a:xfrm>
            <a:off x="888544" y="5781611"/>
            <a:ext cx="936104" cy="23967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85" y="1125538"/>
            <a:ext cx="6740204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순서도: 대체 처리 13"/>
          <p:cNvSpPr/>
          <p:nvPr/>
        </p:nvSpPr>
        <p:spPr>
          <a:xfrm>
            <a:off x="888544" y="5781611"/>
            <a:ext cx="936104" cy="23967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사업개발비지원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종전 재정지원사업 참여여부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사업개발비지원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383" y="2229850"/>
            <a:ext cx="4536504" cy="1439056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586" y="3294485"/>
            <a:ext cx="4968461" cy="3095778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85" y="1125538"/>
            <a:ext cx="6740204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순서도: 대체 처리 12"/>
          <p:cNvSpPr/>
          <p:nvPr/>
        </p:nvSpPr>
        <p:spPr>
          <a:xfrm>
            <a:off x="888544" y="5781611"/>
            <a:ext cx="936104" cy="23967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사업개발비지원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예산운용 </a:t>
            </a:r>
            <a:r>
              <a:rPr lang="ko-KR" altLang="en-US" dirty="0" smtClean="0"/>
              <a:t>계획서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 smtClean="0"/>
              <a:t>- </a:t>
            </a:r>
            <a:r>
              <a:rPr lang="ko-KR" altLang="en-US" dirty="0" smtClean="0"/>
              <a:t>공란 없이 입력 필수</a:t>
            </a:r>
            <a:endParaRPr lang="en-US" altLang="ko-KR" dirty="0" smtClean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사업개발비지원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070" y="2229850"/>
            <a:ext cx="4489334" cy="1415174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826233"/>
            <a:ext cx="4464496" cy="3571597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85" y="1125538"/>
            <a:ext cx="6740204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순서도: 대체 처리 18"/>
          <p:cNvSpPr/>
          <p:nvPr/>
        </p:nvSpPr>
        <p:spPr>
          <a:xfrm>
            <a:off x="888544" y="5781611"/>
            <a:ext cx="936104" cy="23967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사업개발비지원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공동 </a:t>
            </a:r>
            <a:r>
              <a:rPr lang="ko-KR" altLang="en-US" dirty="0" smtClean="0"/>
              <a:t>브랜드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사업개발비지원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505" y="2348880"/>
            <a:ext cx="5139006" cy="2448272"/>
          </a:xfrm>
          <a:prstGeom prst="rect">
            <a:avLst/>
          </a:prstGeom>
        </p:spPr>
      </p:pic>
      <p:cxnSp>
        <p:nvCxnSpPr>
          <p:cNvPr id="13" name="직선 화살표 연결선 12"/>
          <p:cNvCxnSpPr>
            <a:stCxn id="14" idx="2"/>
            <a:endCxn id="15" idx="0"/>
          </p:cNvCxnSpPr>
          <p:nvPr/>
        </p:nvCxnSpPr>
        <p:spPr>
          <a:xfrm>
            <a:off x="3635896" y="3279124"/>
            <a:ext cx="943174" cy="725940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순서도: 대체 처리 13"/>
          <p:cNvSpPr/>
          <p:nvPr/>
        </p:nvSpPr>
        <p:spPr>
          <a:xfrm>
            <a:off x="3347864" y="3099104"/>
            <a:ext cx="576064" cy="180020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/>
          <a:srcRect l="13655" t="19233" r="14375" b="10700"/>
          <a:stretch>
            <a:fillRect/>
          </a:stretch>
        </p:blipFill>
        <p:spPr>
          <a:xfrm>
            <a:off x="2267744" y="4005064"/>
            <a:ext cx="4622651" cy="2662413"/>
          </a:xfrm>
          <a:prstGeom prst="rect">
            <a:avLst/>
          </a:prstGeom>
        </p:spPr>
      </p:pic>
      <p:sp>
        <p:nvSpPr>
          <p:cNvPr id="17" name="순서도: 대체 처리 16"/>
          <p:cNvSpPr/>
          <p:nvPr/>
        </p:nvSpPr>
        <p:spPr>
          <a:xfrm>
            <a:off x="1763688" y="3069275"/>
            <a:ext cx="5141059" cy="2266995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846088" y="5698787"/>
            <a:ext cx="403244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 smtClean="0">
                <a:solidFill>
                  <a:srgbClr val="FF0000"/>
                </a:solidFill>
              </a:rPr>
              <a:t>* </a:t>
            </a:r>
            <a:r>
              <a:rPr lang="ko-KR" altLang="en-US" sz="900" dirty="0" smtClean="0">
                <a:solidFill>
                  <a:srgbClr val="FF0000"/>
                </a:solidFill>
              </a:rPr>
              <a:t>공동브랜드 </a:t>
            </a:r>
            <a:r>
              <a:rPr lang="ko-KR" altLang="en-US" sz="900" dirty="0" err="1" smtClean="0">
                <a:solidFill>
                  <a:srgbClr val="FF0000"/>
                </a:solidFill>
              </a:rPr>
              <a:t>비참여</a:t>
            </a:r>
            <a:r>
              <a:rPr lang="en-US" altLang="ko-KR" sz="900" dirty="0" smtClean="0">
                <a:solidFill>
                  <a:srgbClr val="FF0000"/>
                </a:solidFill>
              </a:rPr>
              <a:t>(</a:t>
            </a:r>
            <a:r>
              <a:rPr lang="ko-KR" altLang="en-US" sz="900" dirty="0" smtClean="0">
                <a:solidFill>
                  <a:srgbClr val="FF0000"/>
                </a:solidFill>
              </a:rPr>
              <a:t>개인</a:t>
            </a:r>
            <a:r>
              <a:rPr lang="en-US" altLang="ko-KR" sz="900" dirty="0" smtClean="0">
                <a:solidFill>
                  <a:srgbClr val="FF0000"/>
                </a:solidFill>
              </a:rPr>
              <a:t>) </a:t>
            </a:r>
            <a:r>
              <a:rPr lang="ko-KR" altLang="en-US" sz="900" dirty="0" smtClean="0">
                <a:solidFill>
                  <a:srgbClr val="FF0000"/>
                </a:solidFill>
              </a:rPr>
              <a:t>체크된 경우에는 등록영역이 </a:t>
            </a:r>
            <a:r>
              <a:rPr lang="ko-KR" altLang="en-US" sz="900" dirty="0" err="1" smtClean="0">
                <a:solidFill>
                  <a:srgbClr val="FF0000"/>
                </a:solidFill>
              </a:rPr>
              <a:t>비노출됩니다</a:t>
            </a:r>
            <a:r>
              <a:rPr lang="en-US" altLang="ko-KR" sz="900" dirty="0" smtClean="0"/>
              <a:t>.</a:t>
            </a:r>
            <a:endParaRPr lang="ko-KR" altLang="en-US" sz="900" dirty="0"/>
          </a:p>
        </p:txBody>
      </p:sp>
      <p:cxnSp>
        <p:nvCxnSpPr>
          <p:cNvPr id="20" name="직선 화살표 연결선 19"/>
          <p:cNvCxnSpPr/>
          <p:nvPr/>
        </p:nvCxnSpPr>
        <p:spPr>
          <a:xfrm flipH="1" flipV="1">
            <a:off x="2915816" y="5336270"/>
            <a:ext cx="288032" cy="346746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pc="-300" dirty="0"/>
              <a:t>재정지원</a:t>
            </a:r>
            <a:r>
              <a:rPr lang="en-US" altLang="ko-KR" spc="-300" dirty="0"/>
              <a:t>-</a:t>
            </a:r>
            <a:r>
              <a:rPr lang="ko-KR" altLang="en-US" spc="-300" dirty="0"/>
              <a:t> 사업개발비지원</a:t>
            </a:r>
            <a:r>
              <a:rPr lang="en-US" altLang="ko-KR" spc="-300" dirty="0"/>
              <a:t>(</a:t>
            </a:r>
            <a:r>
              <a:rPr lang="ko-KR" altLang="en-US" spc="-300" dirty="0"/>
              <a:t>접수</a:t>
            </a:r>
            <a:r>
              <a:rPr lang="en-US" altLang="ko-KR" spc="-300" dirty="0"/>
              <a:t>)</a:t>
            </a:r>
            <a:endParaRPr lang="ko-KR" altLang="en-US" spc="-300" dirty="0"/>
          </a:p>
        </p:txBody>
      </p:sp>
      <p:grpSp>
        <p:nvGrpSpPr>
          <p:cNvPr id="83" name="그룹 82"/>
          <p:cNvGrpSpPr/>
          <p:nvPr/>
        </p:nvGrpSpPr>
        <p:grpSpPr>
          <a:xfrm>
            <a:off x="469921" y="1893648"/>
            <a:ext cx="8179277" cy="3109489"/>
            <a:chOff x="500065" y="1994128"/>
            <a:chExt cx="8179277" cy="3109489"/>
          </a:xfrm>
        </p:grpSpPr>
        <p:grpSp>
          <p:nvGrpSpPr>
            <p:cNvPr id="5" name="그룹 54"/>
            <p:cNvGrpSpPr/>
            <p:nvPr/>
          </p:nvGrpSpPr>
          <p:grpSpPr>
            <a:xfrm>
              <a:off x="5045293" y="1994128"/>
              <a:ext cx="1955599" cy="1643074"/>
              <a:chOff x="4902417" y="1714488"/>
              <a:chExt cx="1955599" cy="1643074"/>
            </a:xfrm>
          </p:grpSpPr>
          <p:sp>
            <p:nvSpPr>
              <p:cNvPr id="6" name="Freeform 19"/>
              <p:cNvSpPr>
                <a:spLocks/>
              </p:cNvSpPr>
              <p:nvPr/>
            </p:nvSpPr>
            <p:spPr bwMode="auto">
              <a:xfrm>
                <a:off x="4902417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FFBC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7" name="Freeform 20"/>
              <p:cNvSpPr>
                <a:spLocks/>
              </p:cNvSpPr>
              <p:nvPr/>
            </p:nvSpPr>
            <p:spPr bwMode="auto">
              <a:xfrm>
                <a:off x="4940139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0">
                    <a:srgbClr val="FFE029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8" name="Freeform 21"/>
              <p:cNvSpPr>
                <a:spLocks/>
              </p:cNvSpPr>
              <p:nvPr/>
            </p:nvSpPr>
            <p:spPr bwMode="auto">
              <a:xfrm>
                <a:off x="5817676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9" name="Freeform 23"/>
              <p:cNvSpPr>
                <a:spLocks/>
              </p:cNvSpPr>
              <p:nvPr/>
            </p:nvSpPr>
            <p:spPr bwMode="auto">
              <a:xfrm>
                <a:off x="4956486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FFBC00">
                      <a:alpha val="50000"/>
                    </a:srgbClr>
                  </a:gs>
                  <a:gs pos="0">
                    <a:srgbClr val="FFE029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0" name="Freeform 25"/>
              <p:cNvSpPr>
                <a:spLocks/>
              </p:cNvSpPr>
              <p:nvPr/>
            </p:nvSpPr>
            <p:spPr bwMode="auto">
              <a:xfrm>
                <a:off x="5340194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1" name="타원 10"/>
              <p:cNvSpPr/>
              <p:nvPr/>
            </p:nvSpPr>
            <p:spPr>
              <a:xfrm rot="2248181">
                <a:off x="5771626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5344442" y="2359913"/>
                <a:ext cx="110090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송부</a:t>
                </a:r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13" name="Freeform 5"/>
              <p:cNvSpPr>
                <a:spLocks/>
              </p:cNvSpPr>
              <p:nvPr/>
            </p:nvSpPr>
            <p:spPr bwMode="auto">
              <a:xfrm rot="15743835">
                <a:off x="5824873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14" name="그룹 55"/>
            <p:cNvGrpSpPr/>
            <p:nvPr/>
          </p:nvGrpSpPr>
          <p:grpSpPr>
            <a:xfrm>
              <a:off x="3473657" y="1994128"/>
              <a:ext cx="1955599" cy="1643074"/>
              <a:chOff x="3274641" y="1714488"/>
              <a:chExt cx="1955599" cy="1643074"/>
            </a:xfrm>
          </p:grpSpPr>
          <p:sp>
            <p:nvSpPr>
              <p:cNvPr id="15" name="Freeform 19"/>
              <p:cNvSpPr>
                <a:spLocks/>
              </p:cNvSpPr>
              <p:nvPr/>
            </p:nvSpPr>
            <p:spPr bwMode="auto">
              <a:xfrm>
                <a:off x="3274641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6" name="Freeform 20"/>
              <p:cNvSpPr>
                <a:spLocks/>
              </p:cNvSpPr>
              <p:nvPr/>
            </p:nvSpPr>
            <p:spPr bwMode="auto">
              <a:xfrm>
                <a:off x="3312363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rgbClr val="96D20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7" name="Freeform 21"/>
              <p:cNvSpPr>
                <a:spLocks/>
              </p:cNvSpPr>
              <p:nvPr/>
            </p:nvSpPr>
            <p:spPr bwMode="auto">
              <a:xfrm>
                <a:off x="4189899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8" name="Freeform 23"/>
              <p:cNvSpPr>
                <a:spLocks/>
              </p:cNvSpPr>
              <p:nvPr/>
            </p:nvSpPr>
            <p:spPr bwMode="auto">
              <a:xfrm>
                <a:off x="3328709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719E00">
                      <a:alpha val="49804"/>
                    </a:srgbClr>
                  </a:gs>
                  <a:gs pos="0">
                    <a:srgbClr val="96D20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9" name="Freeform 25"/>
              <p:cNvSpPr>
                <a:spLocks/>
              </p:cNvSpPr>
              <p:nvPr/>
            </p:nvSpPr>
            <p:spPr bwMode="auto">
              <a:xfrm>
                <a:off x="3712418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0" name="타원 19"/>
              <p:cNvSpPr/>
              <p:nvPr/>
            </p:nvSpPr>
            <p:spPr>
              <a:xfrm rot="2248181">
                <a:off x="4143850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3801480" y="2387910"/>
                <a:ext cx="1229628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검토보고서작성</a:t>
                </a:r>
                <a:endParaRPr lang="ko-KR" altLang="en-US" sz="1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22" name="Freeform 5"/>
              <p:cNvSpPr>
                <a:spLocks/>
              </p:cNvSpPr>
              <p:nvPr/>
            </p:nvSpPr>
            <p:spPr bwMode="auto">
              <a:xfrm rot="15743835">
                <a:off x="4198875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23" name="그룹 56"/>
            <p:cNvGrpSpPr/>
            <p:nvPr/>
          </p:nvGrpSpPr>
          <p:grpSpPr>
            <a:xfrm>
              <a:off x="1830583" y="1994128"/>
              <a:ext cx="1955599" cy="1643074"/>
              <a:chOff x="1928794" y="1714488"/>
              <a:chExt cx="1955599" cy="1643074"/>
            </a:xfrm>
          </p:grpSpPr>
          <p:sp>
            <p:nvSpPr>
              <p:cNvPr id="24" name="Freeform 19"/>
              <p:cNvSpPr>
                <a:spLocks/>
              </p:cNvSpPr>
              <p:nvPr/>
            </p:nvSpPr>
            <p:spPr bwMode="auto">
              <a:xfrm>
                <a:off x="1928794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5" name="Freeform 20"/>
              <p:cNvSpPr>
                <a:spLocks/>
              </p:cNvSpPr>
              <p:nvPr/>
            </p:nvSpPr>
            <p:spPr bwMode="auto">
              <a:xfrm>
                <a:off x="1966516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6" name="Freeform 21"/>
              <p:cNvSpPr>
                <a:spLocks/>
              </p:cNvSpPr>
              <p:nvPr/>
            </p:nvSpPr>
            <p:spPr bwMode="auto">
              <a:xfrm>
                <a:off x="2844053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7" name="Freeform 23"/>
              <p:cNvSpPr>
                <a:spLocks/>
              </p:cNvSpPr>
              <p:nvPr/>
            </p:nvSpPr>
            <p:spPr bwMode="auto">
              <a:xfrm>
                <a:off x="1982862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70C0">
                      <a:alpha val="50000"/>
                    </a:srgbClr>
                  </a:gs>
                  <a:gs pos="0">
                    <a:srgbClr val="00B0F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8" name="Freeform 25"/>
              <p:cNvSpPr>
                <a:spLocks/>
              </p:cNvSpPr>
              <p:nvPr/>
            </p:nvSpPr>
            <p:spPr bwMode="auto">
              <a:xfrm>
                <a:off x="2366571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9" name="타원 28"/>
              <p:cNvSpPr/>
              <p:nvPr/>
            </p:nvSpPr>
            <p:spPr>
              <a:xfrm rot="2248181">
                <a:off x="2798004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2470962" y="2383148"/>
                <a:ext cx="110090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신청접수</a:t>
                </a:r>
                <a:endParaRPr lang="ko-KR" altLang="en-US" sz="1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grpSp>
            <p:nvGrpSpPr>
              <p:cNvPr id="31" name="그룹 23"/>
              <p:cNvGrpSpPr/>
              <p:nvPr/>
            </p:nvGrpSpPr>
            <p:grpSpPr>
              <a:xfrm rot="16200000">
                <a:off x="1985686" y="1946559"/>
                <a:ext cx="220931" cy="215035"/>
                <a:chOff x="4658414" y="2642922"/>
                <a:chExt cx="319782" cy="319782"/>
              </a:xfrm>
            </p:grpSpPr>
            <p:sp>
              <p:nvSpPr>
                <p:cNvPr id="33" name="타원 32"/>
                <p:cNvSpPr/>
                <p:nvPr/>
              </p:nvSpPr>
              <p:spPr>
                <a:xfrm>
                  <a:off x="4658414" y="2642922"/>
                  <a:ext cx="319782" cy="319782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  <p:sp>
              <p:nvSpPr>
                <p:cNvPr id="34" name="타원 33"/>
                <p:cNvSpPr/>
                <p:nvPr/>
              </p:nvSpPr>
              <p:spPr>
                <a:xfrm>
                  <a:off x="4688403" y="2817011"/>
                  <a:ext cx="96588" cy="96588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</p:grpSp>
          <p:sp>
            <p:nvSpPr>
              <p:cNvPr id="32" name="Freeform 5"/>
              <p:cNvSpPr>
                <a:spLocks/>
              </p:cNvSpPr>
              <p:nvPr/>
            </p:nvSpPr>
            <p:spPr bwMode="auto">
              <a:xfrm rot="15743835">
                <a:off x="2846886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35" name="그룹 81"/>
            <p:cNvGrpSpPr/>
            <p:nvPr/>
          </p:nvGrpSpPr>
          <p:grpSpPr>
            <a:xfrm>
              <a:off x="500065" y="2111512"/>
              <a:ext cx="1071539" cy="1525690"/>
              <a:chOff x="285750" y="2258059"/>
              <a:chExt cx="2126791" cy="3125260"/>
            </a:xfrm>
          </p:grpSpPr>
          <p:sp>
            <p:nvSpPr>
              <p:cNvPr id="36" name="Freeform 5"/>
              <p:cNvSpPr>
                <a:spLocks/>
              </p:cNvSpPr>
              <p:nvPr/>
            </p:nvSpPr>
            <p:spPr bwMode="auto">
              <a:xfrm>
                <a:off x="285750" y="2258059"/>
                <a:ext cx="2126791" cy="2713813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57000">
                    <a:srgbClr val="00B0F0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37" name="Freeform 9"/>
              <p:cNvSpPr>
                <a:spLocks/>
              </p:cNvSpPr>
              <p:nvPr/>
            </p:nvSpPr>
            <p:spPr bwMode="auto">
              <a:xfrm>
                <a:off x="614295" y="3749525"/>
                <a:ext cx="1469701" cy="950569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38" name="Freeform 9"/>
              <p:cNvSpPr>
                <a:spLocks/>
              </p:cNvSpPr>
              <p:nvPr/>
            </p:nvSpPr>
            <p:spPr bwMode="auto">
              <a:xfrm>
                <a:off x="783002" y="3828463"/>
                <a:ext cx="1132287" cy="762181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39" name="Freeform 19"/>
              <p:cNvSpPr>
                <a:spLocks/>
              </p:cNvSpPr>
              <p:nvPr/>
            </p:nvSpPr>
            <p:spPr bwMode="auto">
              <a:xfrm rot="5400000">
                <a:off x="1203312" y="4016830"/>
                <a:ext cx="291667" cy="238515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40" name="Freeform 20"/>
              <p:cNvSpPr>
                <a:spLocks/>
              </p:cNvSpPr>
              <p:nvPr/>
            </p:nvSpPr>
            <p:spPr bwMode="auto">
              <a:xfrm>
                <a:off x="948942" y="4976196"/>
                <a:ext cx="797599" cy="407123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0070C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41" name="Oval 9"/>
              <p:cNvSpPr>
                <a:spLocks noChangeArrowheads="1"/>
              </p:cNvSpPr>
              <p:nvPr/>
            </p:nvSpPr>
            <p:spPr bwMode="auto">
              <a:xfrm>
                <a:off x="717787" y="2371687"/>
                <a:ext cx="1262497" cy="1259044"/>
              </a:xfrm>
              <a:prstGeom prst="ellipse">
                <a:avLst/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42" name="Oval 10"/>
              <p:cNvSpPr>
                <a:spLocks noChangeArrowheads="1"/>
              </p:cNvSpPr>
              <p:nvPr/>
            </p:nvSpPr>
            <p:spPr bwMode="auto">
              <a:xfrm>
                <a:off x="723828" y="2377728"/>
                <a:ext cx="1249552" cy="1246963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43" name="Oval 11"/>
              <p:cNvSpPr>
                <a:spLocks noChangeArrowheads="1"/>
              </p:cNvSpPr>
              <p:nvPr/>
            </p:nvSpPr>
            <p:spPr bwMode="auto">
              <a:xfrm>
                <a:off x="740224" y="2394123"/>
                <a:ext cx="1216760" cy="1214171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00">
                  <a:solidFill>
                    <a:schemeClr val="lt1"/>
                  </a:solidFill>
                </a:endParaRPr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446191" y="2602948"/>
                <a:ext cx="1843213" cy="8195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000" b="1" dirty="0">
                    <a:solidFill>
                      <a:srgbClr val="0E5494"/>
                    </a:solidFill>
                    <a:latin typeface="Arial" pitchFamily="34" charset="0"/>
                    <a:cs typeface="Arial" pitchFamily="34" charset="0"/>
                  </a:rPr>
                  <a:t>기초자치단체담당자</a:t>
                </a:r>
                <a:endParaRPr lang="en-US" altLang="ko-KR" sz="1000" b="1" dirty="0">
                  <a:solidFill>
                    <a:srgbClr val="0E5494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45" name="그룹 151"/>
              <p:cNvGrpSpPr/>
              <p:nvPr/>
            </p:nvGrpSpPr>
            <p:grpSpPr>
              <a:xfrm>
                <a:off x="2004724" y="3454016"/>
                <a:ext cx="407036" cy="407032"/>
                <a:chOff x="4396665" y="2137416"/>
                <a:chExt cx="250239" cy="250239"/>
              </a:xfrm>
            </p:grpSpPr>
            <p:sp>
              <p:nvSpPr>
                <p:cNvPr id="46" name="타원 45"/>
                <p:cNvSpPr/>
                <p:nvPr/>
              </p:nvSpPr>
              <p:spPr>
                <a:xfrm>
                  <a:off x="4396665" y="2137416"/>
                  <a:ext cx="250239" cy="250239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/>
                </a:p>
              </p:txBody>
            </p:sp>
            <p:sp>
              <p:nvSpPr>
                <p:cNvPr id="47" name="타원 46"/>
                <p:cNvSpPr/>
                <p:nvPr/>
              </p:nvSpPr>
              <p:spPr>
                <a:xfrm>
                  <a:off x="4420132" y="2273646"/>
                  <a:ext cx="75583" cy="7558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/>
                </a:p>
              </p:txBody>
            </p:sp>
          </p:grpSp>
        </p:grpSp>
        <p:sp>
          <p:nvSpPr>
            <p:cNvPr id="56" name="Freeform 5"/>
            <p:cNvSpPr>
              <a:spLocks/>
            </p:cNvSpPr>
            <p:nvPr/>
          </p:nvSpPr>
          <p:spPr bwMode="auto">
            <a:xfrm rot="13903481">
              <a:off x="4834560" y="4910266"/>
              <a:ext cx="81285" cy="91570"/>
            </a:xfrm>
            <a:custGeom>
              <a:avLst/>
              <a:gdLst/>
              <a:ahLst/>
              <a:cxnLst>
                <a:cxn ang="0">
                  <a:pos x="323" y="17"/>
                </a:cxn>
                <a:cxn ang="0">
                  <a:pos x="57" y="453"/>
                </a:cxn>
                <a:cxn ang="0">
                  <a:pos x="286" y="13"/>
                </a:cxn>
                <a:cxn ang="0">
                  <a:pos x="413" y="5"/>
                </a:cxn>
                <a:cxn ang="0">
                  <a:pos x="323" y="17"/>
                </a:cxn>
              </a:cxnLst>
              <a:rect l="0" t="0" r="r" b="b"/>
              <a:pathLst>
                <a:path w="413" h="453">
                  <a:moveTo>
                    <a:pt x="323" y="17"/>
                  </a:moveTo>
                  <a:cubicBezTo>
                    <a:pt x="124" y="66"/>
                    <a:pt x="16" y="252"/>
                    <a:pt x="57" y="453"/>
                  </a:cubicBezTo>
                  <a:cubicBezTo>
                    <a:pt x="0" y="251"/>
                    <a:pt x="96" y="60"/>
                    <a:pt x="286" y="13"/>
                  </a:cubicBezTo>
                  <a:cubicBezTo>
                    <a:pt x="328" y="3"/>
                    <a:pt x="371" y="0"/>
                    <a:pt x="413" y="5"/>
                  </a:cubicBezTo>
                  <a:cubicBezTo>
                    <a:pt x="383" y="6"/>
                    <a:pt x="353" y="9"/>
                    <a:pt x="323" y="17"/>
                  </a:cubicBezTo>
                  <a:close/>
                </a:path>
              </a:pathLst>
            </a:custGeom>
            <a:gradFill flip="none" rotWithShape="1">
              <a:gsLst>
                <a:gs pos="5000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69" name="타원 68"/>
            <p:cNvSpPr/>
            <p:nvPr/>
          </p:nvSpPr>
          <p:spPr>
            <a:xfrm>
              <a:off x="3171267" y="5043600"/>
              <a:ext cx="61942" cy="60017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  <p:grpSp>
          <p:nvGrpSpPr>
            <p:cNvPr id="70" name="그룹 120"/>
            <p:cNvGrpSpPr/>
            <p:nvPr/>
          </p:nvGrpSpPr>
          <p:grpSpPr>
            <a:xfrm>
              <a:off x="7143768" y="1994128"/>
              <a:ext cx="1535574" cy="1563134"/>
              <a:chOff x="819010" y="2032899"/>
              <a:chExt cx="1535574" cy="1563134"/>
            </a:xfrm>
          </p:grpSpPr>
          <p:grpSp>
            <p:nvGrpSpPr>
              <p:cNvPr id="71" name="그룹 186"/>
              <p:cNvGrpSpPr/>
              <p:nvPr/>
            </p:nvGrpSpPr>
            <p:grpSpPr>
              <a:xfrm>
                <a:off x="819010" y="2032899"/>
                <a:ext cx="1535574" cy="1563134"/>
                <a:chOff x="3653835" y="3826122"/>
                <a:chExt cx="1163114" cy="1183994"/>
              </a:xfrm>
            </p:grpSpPr>
            <p:grpSp>
              <p:nvGrpSpPr>
                <p:cNvPr id="74" name="그룹 188"/>
                <p:cNvGrpSpPr/>
                <p:nvPr/>
              </p:nvGrpSpPr>
              <p:grpSpPr>
                <a:xfrm>
                  <a:off x="3653835" y="3826122"/>
                  <a:ext cx="1163114" cy="1183994"/>
                  <a:chOff x="384550" y="4301722"/>
                  <a:chExt cx="1163114" cy="1183994"/>
                </a:xfrm>
              </p:grpSpPr>
              <p:sp>
                <p:nvSpPr>
                  <p:cNvPr id="76" name="타원 75"/>
                  <p:cNvSpPr/>
                  <p:nvPr/>
                </p:nvSpPr>
                <p:spPr>
                  <a:xfrm>
                    <a:off x="395536" y="4301722"/>
                    <a:ext cx="1152128" cy="1152128"/>
                  </a:xfrm>
                  <a:prstGeom prst="ellipse">
                    <a:avLst/>
                  </a:prstGeom>
                  <a:gradFill>
                    <a:gsLst>
                      <a:gs pos="36000">
                        <a:srgbClr val="B4B4B4"/>
                      </a:gs>
                      <a:gs pos="49000">
                        <a:srgbClr val="EAEAEA"/>
                      </a:gs>
                      <a:gs pos="49000">
                        <a:srgbClr val="B4B4B4"/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77" name="타원 76"/>
                  <p:cNvSpPr/>
                  <p:nvPr/>
                </p:nvSpPr>
                <p:spPr>
                  <a:xfrm rot="10800000">
                    <a:off x="401624" y="4335622"/>
                    <a:ext cx="1139954" cy="1150094"/>
                  </a:xfrm>
                  <a:prstGeom prst="ellipse">
                    <a:avLst/>
                  </a:prstGeom>
                  <a:gradFill flip="none" rotWithShape="1">
                    <a:gsLst>
                      <a:gs pos="78000">
                        <a:schemeClr val="bg1">
                          <a:alpha val="0"/>
                        </a:schemeClr>
                      </a:gs>
                      <a:gs pos="10000">
                        <a:schemeClr val="bg1">
                          <a:alpha val="32000"/>
                        </a:schemeClr>
                      </a:gs>
                      <a:gs pos="100000">
                        <a:schemeClr val="bg1"/>
                      </a:gs>
                    </a:gsLst>
                    <a:path path="circle">
                      <a:fillToRect l="100000" b="100000"/>
                    </a:path>
                    <a:tileRect t="-100000" r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 sz="2000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78" name="타원 77"/>
                  <p:cNvSpPr/>
                  <p:nvPr/>
                </p:nvSpPr>
                <p:spPr>
                  <a:xfrm>
                    <a:off x="467544" y="4377767"/>
                    <a:ext cx="1008112" cy="1008112"/>
                  </a:xfrm>
                  <a:prstGeom prst="ellipse">
                    <a:avLst/>
                  </a:prstGeom>
                  <a:solidFill>
                    <a:srgbClr val="2FB0FF"/>
                  </a:solidFill>
                  <a:ln w="635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79" name="자유형 78"/>
                  <p:cNvSpPr/>
                  <p:nvPr/>
                </p:nvSpPr>
                <p:spPr>
                  <a:xfrm>
                    <a:off x="467544" y="4378992"/>
                    <a:ext cx="921912" cy="948741"/>
                  </a:xfrm>
                  <a:custGeom>
                    <a:avLst/>
                    <a:gdLst>
                      <a:gd name="connsiteX0" fmla="*/ 0 w 1008112"/>
                      <a:gd name="connsiteY0" fmla="*/ 504056 h 1008112"/>
                      <a:gd name="connsiteX1" fmla="*/ 147635 w 1008112"/>
                      <a:gd name="connsiteY1" fmla="*/ 147635 h 1008112"/>
                      <a:gd name="connsiteX2" fmla="*/ 504057 w 1008112"/>
                      <a:gd name="connsiteY2" fmla="*/ 1 h 1008112"/>
                      <a:gd name="connsiteX3" fmla="*/ 860478 w 1008112"/>
                      <a:gd name="connsiteY3" fmla="*/ 147636 h 1008112"/>
                      <a:gd name="connsiteX4" fmla="*/ 1008112 w 1008112"/>
                      <a:gd name="connsiteY4" fmla="*/ 504058 h 1008112"/>
                      <a:gd name="connsiteX5" fmla="*/ 860477 w 1008112"/>
                      <a:gd name="connsiteY5" fmla="*/ 860480 h 1008112"/>
                      <a:gd name="connsiteX6" fmla="*/ 504055 w 1008112"/>
                      <a:gd name="connsiteY6" fmla="*/ 1008114 h 1008112"/>
                      <a:gd name="connsiteX7" fmla="*/ 147634 w 1008112"/>
                      <a:gd name="connsiteY7" fmla="*/ 860479 h 1008112"/>
                      <a:gd name="connsiteX8" fmla="*/ 0 w 1008112"/>
                      <a:gd name="connsiteY8" fmla="*/ 504057 h 1008112"/>
                      <a:gd name="connsiteX9" fmla="*/ 0 w 1008112"/>
                      <a:gd name="connsiteY9" fmla="*/ 504056 h 1008112"/>
                      <a:gd name="connsiteX0" fmla="*/ 0 w 920484"/>
                      <a:gd name="connsiteY0" fmla="*/ 504055 h 1008114"/>
                      <a:gd name="connsiteX1" fmla="*/ 147635 w 920484"/>
                      <a:gd name="connsiteY1" fmla="*/ 147634 h 1008114"/>
                      <a:gd name="connsiteX2" fmla="*/ 504057 w 920484"/>
                      <a:gd name="connsiteY2" fmla="*/ 0 h 1008114"/>
                      <a:gd name="connsiteX3" fmla="*/ 860478 w 920484"/>
                      <a:gd name="connsiteY3" fmla="*/ 147635 h 1008114"/>
                      <a:gd name="connsiteX4" fmla="*/ 864096 w 920484"/>
                      <a:gd name="connsiteY4" fmla="*/ 504055 h 1008114"/>
                      <a:gd name="connsiteX5" fmla="*/ 860477 w 920484"/>
                      <a:gd name="connsiteY5" fmla="*/ 860479 h 1008114"/>
                      <a:gd name="connsiteX6" fmla="*/ 504055 w 920484"/>
                      <a:gd name="connsiteY6" fmla="*/ 1008113 h 1008114"/>
                      <a:gd name="connsiteX7" fmla="*/ 147634 w 920484"/>
                      <a:gd name="connsiteY7" fmla="*/ 860478 h 1008114"/>
                      <a:gd name="connsiteX8" fmla="*/ 0 w 920484"/>
                      <a:gd name="connsiteY8" fmla="*/ 504056 h 1008114"/>
                      <a:gd name="connsiteX9" fmla="*/ 0 w 920484"/>
                      <a:gd name="connsiteY9" fmla="*/ 504055 h 1008114"/>
                      <a:gd name="connsiteX0" fmla="*/ 0 w 923500"/>
                      <a:gd name="connsiteY0" fmla="*/ 504055 h 1043514"/>
                      <a:gd name="connsiteX1" fmla="*/ 147635 w 923500"/>
                      <a:gd name="connsiteY1" fmla="*/ 147634 h 1043514"/>
                      <a:gd name="connsiteX2" fmla="*/ 504057 w 923500"/>
                      <a:gd name="connsiteY2" fmla="*/ 0 h 1043514"/>
                      <a:gd name="connsiteX3" fmla="*/ 860478 w 923500"/>
                      <a:gd name="connsiteY3" fmla="*/ 147635 h 1043514"/>
                      <a:gd name="connsiteX4" fmla="*/ 864096 w 923500"/>
                      <a:gd name="connsiteY4" fmla="*/ 504055 h 1043514"/>
                      <a:gd name="connsiteX5" fmla="*/ 504056 w 923500"/>
                      <a:gd name="connsiteY5" fmla="*/ 648070 h 1043514"/>
                      <a:gd name="connsiteX6" fmla="*/ 504055 w 923500"/>
                      <a:gd name="connsiteY6" fmla="*/ 1008113 h 1043514"/>
                      <a:gd name="connsiteX7" fmla="*/ 147634 w 923500"/>
                      <a:gd name="connsiteY7" fmla="*/ 860478 h 1043514"/>
                      <a:gd name="connsiteX8" fmla="*/ 0 w 923500"/>
                      <a:gd name="connsiteY8" fmla="*/ 504056 h 1043514"/>
                      <a:gd name="connsiteX9" fmla="*/ 0 w 923500"/>
                      <a:gd name="connsiteY9" fmla="*/ 504055 h 1043514"/>
                      <a:gd name="connsiteX0" fmla="*/ 0 w 923500"/>
                      <a:gd name="connsiteY0" fmla="*/ 504055 h 971503"/>
                      <a:gd name="connsiteX1" fmla="*/ 147635 w 923500"/>
                      <a:gd name="connsiteY1" fmla="*/ 147634 h 971503"/>
                      <a:gd name="connsiteX2" fmla="*/ 504057 w 923500"/>
                      <a:gd name="connsiteY2" fmla="*/ 0 h 971503"/>
                      <a:gd name="connsiteX3" fmla="*/ 860478 w 923500"/>
                      <a:gd name="connsiteY3" fmla="*/ 147635 h 971503"/>
                      <a:gd name="connsiteX4" fmla="*/ 864096 w 923500"/>
                      <a:gd name="connsiteY4" fmla="*/ 504055 h 971503"/>
                      <a:gd name="connsiteX5" fmla="*/ 504056 w 923500"/>
                      <a:gd name="connsiteY5" fmla="*/ 648070 h 971503"/>
                      <a:gd name="connsiteX6" fmla="*/ 432048 w 923500"/>
                      <a:gd name="connsiteY6" fmla="*/ 936102 h 971503"/>
                      <a:gd name="connsiteX7" fmla="*/ 147634 w 923500"/>
                      <a:gd name="connsiteY7" fmla="*/ 860478 h 971503"/>
                      <a:gd name="connsiteX8" fmla="*/ 0 w 923500"/>
                      <a:gd name="connsiteY8" fmla="*/ 504056 h 971503"/>
                      <a:gd name="connsiteX9" fmla="*/ 0 w 923500"/>
                      <a:gd name="connsiteY9" fmla="*/ 504055 h 971503"/>
                      <a:gd name="connsiteX0" fmla="*/ 0 w 923500"/>
                      <a:gd name="connsiteY0" fmla="*/ 504055 h 957219"/>
                      <a:gd name="connsiteX1" fmla="*/ 147635 w 923500"/>
                      <a:gd name="connsiteY1" fmla="*/ 147634 h 957219"/>
                      <a:gd name="connsiteX2" fmla="*/ 504057 w 923500"/>
                      <a:gd name="connsiteY2" fmla="*/ 0 h 957219"/>
                      <a:gd name="connsiteX3" fmla="*/ 860478 w 923500"/>
                      <a:gd name="connsiteY3" fmla="*/ 147635 h 957219"/>
                      <a:gd name="connsiteX4" fmla="*/ 864096 w 923500"/>
                      <a:gd name="connsiteY4" fmla="*/ 504055 h 957219"/>
                      <a:gd name="connsiteX5" fmla="*/ 504056 w 923500"/>
                      <a:gd name="connsiteY5" fmla="*/ 648070 h 957219"/>
                      <a:gd name="connsiteX6" fmla="*/ 360040 w 923500"/>
                      <a:gd name="connsiteY6" fmla="*/ 921818 h 957219"/>
                      <a:gd name="connsiteX7" fmla="*/ 147634 w 923500"/>
                      <a:gd name="connsiteY7" fmla="*/ 860478 h 957219"/>
                      <a:gd name="connsiteX8" fmla="*/ 0 w 923500"/>
                      <a:gd name="connsiteY8" fmla="*/ 504056 h 957219"/>
                      <a:gd name="connsiteX9" fmla="*/ 0 w 923500"/>
                      <a:gd name="connsiteY9" fmla="*/ 504055 h 957219"/>
                      <a:gd name="connsiteX0" fmla="*/ 0 w 923500"/>
                      <a:gd name="connsiteY0" fmla="*/ 504055 h 957219"/>
                      <a:gd name="connsiteX1" fmla="*/ 147635 w 923500"/>
                      <a:gd name="connsiteY1" fmla="*/ 147634 h 957219"/>
                      <a:gd name="connsiteX2" fmla="*/ 504057 w 923500"/>
                      <a:gd name="connsiteY2" fmla="*/ 0 h 957219"/>
                      <a:gd name="connsiteX3" fmla="*/ 860478 w 923500"/>
                      <a:gd name="connsiteY3" fmla="*/ 147635 h 957219"/>
                      <a:gd name="connsiteX4" fmla="*/ 864096 w 923500"/>
                      <a:gd name="connsiteY4" fmla="*/ 504055 h 957219"/>
                      <a:gd name="connsiteX5" fmla="*/ 504056 w 923500"/>
                      <a:gd name="connsiteY5" fmla="*/ 648070 h 957219"/>
                      <a:gd name="connsiteX6" fmla="*/ 360040 w 923500"/>
                      <a:gd name="connsiteY6" fmla="*/ 921818 h 957219"/>
                      <a:gd name="connsiteX7" fmla="*/ 147634 w 923500"/>
                      <a:gd name="connsiteY7" fmla="*/ 860478 h 957219"/>
                      <a:gd name="connsiteX8" fmla="*/ 0 w 923500"/>
                      <a:gd name="connsiteY8" fmla="*/ 504056 h 957219"/>
                      <a:gd name="connsiteX9" fmla="*/ 0 w 923500"/>
                      <a:gd name="connsiteY9" fmla="*/ 504055 h 957219"/>
                      <a:gd name="connsiteX0" fmla="*/ 0 w 923500"/>
                      <a:gd name="connsiteY0" fmla="*/ 504055 h 956033"/>
                      <a:gd name="connsiteX1" fmla="*/ 147635 w 923500"/>
                      <a:gd name="connsiteY1" fmla="*/ 147634 h 956033"/>
                      <a:gd name="connsiteX2" fmla="*/ 504057 w 923500"/>
                      <a:gd name="connsiteY2" fmla="*/ 0 h 956033"/>
                      <a:gd name="connsiteX3" fmla="*/ 860478 w 923500"/>
                      <a:gd name="connsiteY3" fmla="*/ 147635 h 956033"/>
                      <a:gd name="connsiteX4" fmla="*/ 864096 w 923500"/>
                      <a:gd name="connsiteY4" fmla="*/ 504055 h 956033"/>
                      <a:gd name="connsiteX5" fmla="*/ 504056 w 923500"/>
                      <a:gd name="connsiteY5" fmla="*/ 648070 h 956033"/>
                      <a:gd name="connsiteX6" fmla="*/ 360040 w 923500"/>
                      <a:gd name="connsiteY6" fmla="*/ 921818 h 956033"/>
                      <a:gd name="connsiteX7" fmla="*/ 150437 w 923500"/>
                      <a:gd name="connsiteY7" fmla="*/ 853359 h 956033"/>
                      <a:gd name="connsiteX8" fmla="*/ 0 w 923500"/>
                      <a:gd name="connsiteY8" fmla="*/ 504056 h 956033"/>
                      <a:gd name="connsiteX9" fmla="*/ 0 w 923500"/>
                      <a:gd name="connsiteY9" fmla="*/ 504055 h 956033"/>
                      <a:gd name="connsiteX0" fmla="*/ 0 w 923500"/>
                      <a:gd name="connsiteY0" fmla="*/ 504055 h 948344"/>
                      <a:gd name="connsiteX1" fmla="*/ 147635 w 923500"/>
                      <a:gd name="connsiteY1" fmla="*/ 147634 h 948344"/>
                      <a:gd name="connsiteX2" fmla="*/ 504057 w 923500"/>
                      <a:gd name="connsiteY2" fmla="*/ 0 h 948344"/>
                      <a:gd name="connsiteX3" fmla="*/ 860478 w 923500"/>
                      <a:gd name="connsiteY3" fmla="*/ 147635 h 948344"/>
                      <a:gd name="connsiteX4" fmla="*/ 864096 w 923500"/>
                      <a:gd name="connsiteY4" fmla="*/ 504055 h 948344"/>
                      <a:gd name="connsiteX5" fmla="*/ 504056 w 923500"/>
                      <a:gd name="connsiteY5" fmla="*/ 648070 h 948344"/>
                      <a:gd name="connsiteX6" fmla="*/ 346844 w 923500"/>
                      <a:gd name="connsiteY6" fmla="*/ 914129 h 948344"/>
                      <a:gd name="connsiteX7" fmla="*/ 150437 w 923500"/>
                      <a:gd name="connsiteY7" fmla="*/ 853359 h 948344"/>
                      <a:gd name="connsiteX8" fmla="*/ 0 w 923500"/>
                      <a:gd name="connsiteY8" fmla="*/ 504056 h 948344"/>
                      <a:gd name="connsiteX9" fmla="*/ 0 w 923500"/>
                      <a:gd name="connsiteY9" fmla="*/ 504055 h 948344"/>
                      <a:gd name="connsiteX0" fmla="*/ 0 w 921912"/>
                      <a:gd name="connsiteY0" fmla="*/ 504452 h 948741"/>
                      <a:gd name="connsiteX1" fmla="*/ 147635 w 921912"/>
                      <a:gd name="connsiteY1" fmla="*/ 148031 h 948741"/>
                      <a:gd name="connsiteX2" fmla="*/ 504057 w 921912"/>
                      <a:gd name="connsiteY2" fmla="*/ 397 h 948741"/>
                      <a:gd name="connsiteX3" fmla="*/ 850953 w 921912"/>
                      <a:gd name="connsiteY3" fmla="*/ 150413 h 948741"/>
                      <a:gd name="connsiteX4" fmla="*/ 864096 w 921912"/>
                      <a:gd name="connsiteY4" fmla="*/ 504452 h 948741"/>
                      <a:gd name="connsiteX5" fmla="*/ 504056 w 921912"/>
                      <a:gd name="connsiteY5" fmla="*/ 648467 h 948741"/>
                      <a:gd name="connsiteX6" fmla="*/ 346844 w 921912"/>
                      <a:gd name="connsiteY6" fmla="*/ 914526 h 948741"/>
                      <a:gd name="connsiteX7" fmla="*/ 150437 w 921912"/>
                      <a:gd name="connsiteY7" fmla="*/ 853756 h 948741"/>
                      <a:gd name="connsiteX8" fmla="*/ 0 w 921912"/>
                      <a:gd name="connsiteY8" fmla="*/ 504453 h 948741"/>
                      <a:gd name="connsiteX9" fmla="*/ 0 w 921912"/>
                      <a:gd name="connsiteY9" fmla="*/ 504452 h 94874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921912" h="948741">
                        <a:moveTo>
                          <a:pt x="0" y="504452"/>
                        </a:moveTo>
                        <a:cubicBezTo>
                          <a:pt x="0" y="370768"/>
                          <a:pt x="53106" y="242559"/>
                          <a:pt x="147635" y="148031"/>
                        </a:cubicBezTo>
                        <a:cubicBezTo>
                          <a:pt x="242164" y="53502"/>
                          <a:pt x="386837" y="0"/>
                          <a:pt x="504057" y="397"/>
                        </a:cubicBezTo>
                        <a:cubicBezTo>
                          <a:pt x="621277" y="794"/>
                          <a:pt x="790947" y="66404"/>
                          <a:pt x="850953" y="150413"/>
                        </a:cubicBezTo>
                        <a:cubicBezTo>
                          <a:pt x="910959" y="234422"/>
                          <a:pt x="921912" y="421443"/>
                          <a:pt x="864096" y="504452"/>
                        </a:cubicBezTo>
                        <a:cubicBezTo>
                          <a:pt x="806280" y="587461"/>
                          <a:pt x="590265" y="580121"/>
                          <a:pt x="504056" y="648467"/>
                        </a:cubicBezTo>
                        <a:cubicBezTo>
                          <a:pt x="417847" y="716813"/>
                          <a:pt x="405780" y="880311"/>
                          <a:pt x="346844" y="914526"/>
                        </a:cubicBezTo>
                        <a:cubicBezTo>
                          <a:pt x="287908" y="948741"/>
                          <a:pt x="210444" y="923383"/>
                          <a:pt x="150437" y="853756"/>
                        </a:cubicBezTo>
                        <a:cubicBezTo>
                          <a:pt x="89041" y="806156"/>
                          <a:pt x="0" y="638137"/>
                          <a:pt x="0" y="504453"/>
                        </a:cubicBezTo>
                        <a:lnTo>
                          <a:pt x="0" y="504452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0070C0"/>
                      </a:gs>
                      <a:gs pos="100000">
                        <a:srgbClr val="00B0F0"/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635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80" name="Freeform 5"/>
                  <p:cNvSpPr>
                    <a:spLocks/>
                  </p:cNvSpPr>
                  <p:nvPr/>
                </p:nvSpPr>
                <p:spPr bwMode="auto">
                  <a:xfrm>
                    <a:off x="464344" y="4860098"/>
                    <a:ext cx="1011311" cy="523908"/>
                  </a:xfrm>
                  <a:custGeom>
                    <a:avLst/>
                    <a:gdLst/>
                    <a:ahLst/>
                    <a:cxnLst>
                      <a:cxn ang="0">
                        <a:pos x="3372" y="72"/>
                      </a:cxn>
                      <a:cxn ang="0">
                        <a:pos x="3294" y="276"/>
                      </a:cxn>
                      <a:cxn ang="0">
                        <a:pos x="3194" y="468"/>
                      </a:cxn>
                      <a:cxn ang="0">
                        <a:pos x="3072" y="644"/>
                      </a:cxn>
                      <a:cxn ang="0">
                        <a:pos x="2932" y="804"/>
                      </a:cxn>
                      <a:cxn ang="0">
                        <a:pos x="2774" y="946"/>
                      </a:cxn>
                      <a:cxn ang="0">
                        <a:pos x="2598" y="1068"/>
                      </a:cxn>
                      <a:cxn ang="0">
                        <a:pos x="2410" y="1168"/>
                      </a:cxn>
                      <a:cxn ang="0">
                        <a:pos x="2208" y="1244"/>
                      </a:cxn>
                      <a:cxn ang="0">
                        <a:pos x="1996" y="1294"/>
                      </a:cxn>
                      <a:cxn ang="0">
                        <a:pos x="1774" y="1318"/>
                      </a:cxn>
                      <a:cxn ang="0">
                        <a:pos x="1624" y="1318"/>
                      </a:cxn>
                      <a:cxn ang="0">
                        <a:pos x="1402" y="1294"/>
                      </a:cxn>
                      <a:cxn ang="0">
                        <a:pos x="1190" y="1244"/>
                      </a:cxn>
                      <a:cxn ang="0">
                        <a:pos x="988" y="1168"/>
                      </a:cxn>
                      <a:cxn ang="0">
                        <a:pos x="800" y="1068"/>
                      </a:cxn>
                      <a:cxn ang="0">
                        <a:pos x="624" y="946"/>
                      </a:cxn>
                      <a:cxn ang="0">
                        <a:pos x="466" y="804"/>
                      </a:cxn>
                      <a:cxn ang="0">
                        <a:pos x="324" y="644"/>
                      </a:cxn>
                      <a:cxn ang="0">
                        <a:pos x="204" y="468"/>
                      </a:cxn>
                      <a:cxn ang="0">
                        <a:pos x="104" y="276"/>
                      </a:cxn>
                      <a:cxn ang="0">
                        <a:pos x="26" y="72"/>
                      </a:cxn>
                      <a:cxn ang="0">
                        <a:pos x="6" y="0"/>
                      </a:cxn>
                      <a:cxn ang="0">
                        <a:pos x="0" y="130"/>
                      </a:cxn>
                      <a:cxn ang="0">
                        <a:pos x="10" y="306"/>
                      </a:cxn>
                      <a:cxn ang="0">
                        <a:pos x="54" y="562"/>
                      </a:cxn>
                      <a:cxn ang="0">
                        <a:pos x="134" y="802"/>
                      </a:cxn>
                      <a:cxn ang="0">
                        <a:pos x="246" y="1026"/>
                      </a:cxn>
                      <a:cxn ang="0">
                        <a:pos x="388" y="1228"/>
                      </a:cxn>
                      <a:cxn ang="0">
                        <a:pos x="556" y="1408"/>
                      </a:cxn>
                      <a:cxn ang="0">
                        <a:pos x="750" y="1562"/>
                      </a:cxn>
                      <a:cxn ang="0">
                        <a:pos x="962" y="1688"/>
                      </a:cxn>
                      <a:cxn ang="0">
                        <a:pos x="1194" y="1780"/>
                      </a:cxn>
                      <a:cxn ang="0">
                        <a:pos x="1440" y="1838"/>
                      </a:cxn>
                      <a:cxn ang="0">
                        <a:pos x="1698" y="1858"/>
                      </a:cxn>
                      <a:cxn ang="0">
                        <a:pos x="1872" y="1850"/>
                      </a:cxn>
                      <a:cxn ang="0">
                        <a:pos x="2124" y="1804"/>
                      </a:cxn>
                      <a:cxn ang="0">
                        <a:pos x="2360" y="1722"/>
                      </a:cxn>
                      <a:cxn ang="0">
                        <a:pos x="2580" y="1608"/>
                      </a:cxn>
                      <a:cxn ang="0">
                        <a:pos x="2778" y="1464"/>
                      </a:cxn>
                      <a:cxn ang="0">
                        <a:pos x="2956" y="1292"/>
                      </a:cxn>
                      <a:cxn ang="0">
                        <a:pos x="3106" y="1096"/>
                      </a:cxn>
                      <a:cxn ang="0">
                        <a:pos x="3230" y="878"/>
                      </a:cxn>
                      <a:cxn ang="0">
                        <a:pos x="3320" y="644"/>
                      </a:cxn>
                      <a:cxn ang="0">
                        <a:pos x="3378" y="392"/>
                      </a:cxn>
                      <a:cxn ang="0">
                        <a:pos x="3396" y="130"/>
                      </a:cxn>
                      <a:cxn ang="0">
                        <a:pos x="3392" y="0"/>
                      </a:cxn>
                      <a:cxn ang="0">
                        <a:pos x="3392" y="2"/>
                      </a:cxn>
                    </a:cxnLst>
                    <a:rect l="0" t="0" r="r" b="b"/>
                    <a:pathLst>
                      <a:path w="3396" h="1858">
                        <a:moveTo>
                          <a:pt x="3392" y="2"/>
                        </a:moveTo>
                        <a:lnTo>
                          <a:pt x="3392" y="2"/>
                        </a:lnTo>
                        <a:lnTo>
                          <a:pt x="3372" y="72"/>
                        </a:lnTo>
                        <a:lnTo>
                          <a:pt x="3348" y="142"/>
                        </a:lnTo>
                        <a:lnTo>
                          <a:pt x="3322" y="210"/>
                        </a:lnTo>
                        <a:lnTo>
                          <a:pt x="3294" y="276"/>
                        </a:lnTo>
                        <a:lnTo>
                          <a:pt x="3264" y="342"/>
                        </a:lnTo>
                        <a:lnTo>
                          <a:pt x="3230" y="406"/>
                        </a:lnTo>
                        <a:lnTo>
                          <a:pt x="3194" y="468"/>
                        </a:lnTo>
                        <a:lnTo>
                          <a:pt x="3156" y="528"/>
                        </a:lnTo>
                        <a:lnTo>
                          <a:pt x="3116" y="588"/>
                        </a:lnTo>
                        <a:lnTo>
                          <a:pt x="3072" y="644"/>
                        </a:lnTo>
                        <a:lnTo>
                          <a:pt x="3028" y="700"/>
                        </a:lnTo>
                        <a:lnTo>
                          <a:pt x="2980" y="752"/>
                        </a:lnTo>
                        <a:lnTo>
                          <a:pt x="2932" y="804"/>
                        </a:lnTo>
                        <a:lnTo>
                          <a:pt x="2880" y="854"/>
                        </a:lnTo>
                        <a:lnTo>
                          <a:pt x="2828" y="900"/>
                        </a:lnTo>
                        <a:lnTo>
                          <a:pt x="2774" y="946"/>
                        </a:lnTo>
                        <a:lnTo>
                          <a:pt x="2716" y="988"/>
                        </a:lnTo>
                        <a:lnTo>
                          <a:pt x="2658" y="1030"/>
                        </a:lnTo>
                        <a:lnTo>
                          <a:pt x="2598" y="1068"/>
                        </a:lnTo>
                        <a:lnTo>
                          <a:pt x="2536" y="1102"/>
                        </a:lnTo>
                        <a:lnTo>
                          <a:pt x="2474" y="1136"/>
                        </a:lnTo>
                        <a:lnTo>
                          <a:pt x="2410" y="1168"/>
                        </a:lnTo>
                        <a:lnTo>
                          <a:pt x="2344" y="1196"/>
                        </a:lnTo>
                        <a:lnTo>
                          <a:pt x="2276" y="1220"/>
                        </a:lnTo>
                        <a:lnTo>
                          <a:pt x="2208" y="1244"/>
                        </a:lnTo>
                        <a:lnTo>
                          <a:pt x="2138" y="1264"/>
                        </a:lnTo>
                        <a:lnTo>
                          <a:pt x="2068" y="1280"/>
                        </a:lnTo>
                        <a:lnTo>
                          <a:pt x="1996" y="1294"/>
                        </a:lnTo>
                        <a:lnTo>
                          <a:pt x="1922" y="1306"/>
                        </a:lnTo>
                        <a:lnTo>
                          <a:pt x="1848" y="1314"/>
                        </a:lnTo>
                        <a:lnTo>
                          <a:pt x="1774" y="1318"/>
                        </a:lnTo>
                        <a:lnTo>
                          <a:pt x="1698" y="1320"/>
                        </a:lnTo>
                        <a:lnTo>
                          <a:pt x="1698" y="1320"/>
                        </a:lnTo>
                        <a:lnTo>
                          <a:pt x="1624" y="1318"/>
                        </a:lnTo>
                        <a:lnTo>
                          <a:pt x="1548" y="1314"/>
                        </a:lnTo>
                        <a:lnTo>
                          <a:pt x="1474" y="1306"/>
                        </a:lnTo>
                        <a:lnTo>
                          <a:pt x="1402" y="1294"/>
                        </a:lnTo>
                        <a:lnTo>
                          <a:pt x="1330" y="1280"/>
                        </a:lnTo>
                        <a:lnTo>
                          <a:pt x="1260" y="1264"/>
                        </a:lnTo>
                        <a:lnTo>
                          <a:pt x="1190" y="1244"/>
                        </a:lnTo>
                        <a:lnTo>
                          <a:pt x="1122" y="1220"/>
                        </a:lnTo>
                        <a:lnTo>
                          <a:pt x="1054" y="1196"/>
                        </a:lnTo>
                        <a:lnTo>
                          <a:pt x="988" y="1168"/>
                        </a:lnTo>
                        <a:lnTo>
                          <a:pt x="924" y="1136"/>
                        </a:lnTo>
                        <a:lnTo>
                          <a:pt x="860" y="1102"/>
                        </a:lnTo>
                        <a:lnTo>
                          <a:pt x="800" y="1068"/>
                        </a:lnTo>
                        <a:lnTo>
                          <a:pt x="740" y="1030"/>
                        </a:lnTo>
                        <a:lnTo>
                          <a:pt x="680" y="988"/>
                        </a:lnTo>
                        <a:lnTo>
                          <a:pt x="624" y="946"/>
                        </a:lnTo>
                        <a:lnTo>
                          <a:pt x="570" y="900"/>
                        </a:lnTo>
                        <a:lnTo>
                          <a:pt x="516" y="854"/>
                        </a:lnTo>
                        <a:lnTo>
                          <a:pt x="466" y="804"/>
                        </a:lnTo>
                        <a:lnTo>
                          <a:pt x="416" y="752"/>
                        </a:lnTo>
                        <a:lnTo>
                          <a:pt x="370" y="700"/>
                        </a:lnTo>
                        <a:lnTo>
                          <a:pt x="324" y="644"/>
                        </a:lnTo>
                        <a:lnTo>
                          <a:pt x="282" y="588"/>
                        </a:lnTo>
                        <a:lnTo>
                          <a:pt x="242" y="528"/>
                        </a:lnTo>
                        <a:lnTo>
                          <a:pt x="204" y="468"/>
                        </a:lnTo>
                        <a:lnTo>
                          <a:pt x="168" y="406"/>
                        </a:lnTo>
                        <a:lnTo>
                          <a:pt x="134" y="342"/>
                        </a:lnTo>
                        <a:lnTo>
                          <a:pt x="104" y="276"/>
                        </a:lnTo>
                        <a:lnTo>
                          <a:pt x="74" y="210"/>
                        </a:lnTo>
                        <a:lnTo>
                          <a:pt x="50" y="142"/>
                        </a:lnTo>
                        <a:lnTo>
                          <a:pt x="26" y="72"/>
                        </a:lnTo>
                        <a:lnTo>
                          <a:pt x="6" y="2"/>
                        </a:lnTo>
                        <a:lnTo>
                          <a:pt x="6" y="2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2" y="64"/>
                        </a:lnTo>
                        <a:lnTo>
                          <a:pt x="0" y="130"/>
                        </a:lnTo>
                        <a:lnTo>
                          <a:pt x="0" y="130"/>
                        </a:lnTo>
                        <a:lnTo>
                          <a:pt x="2" y="218"/>
                        </a:lnTo>
                        <a:lnTo>
                          <a:pt x="10" y="306"/>
                        </a:lnTo>
                        <a:lnTo>
                          <a:pt x="20" y="392"/>
                        </a:lnTo>
                        <a:lnTo>
                          <a:pt x="36" y="478"/>
                        </a:lnTo>
                        <a:lnTo>
                          <a:pt x="54" y="562"/>
                        </a:lnTo>
                        <a:lnTo>
                          <a:pt x="76" y="644"/>
                        </a:lnTo>
                        <a:lnTo>
                          <a:pt x="104" y="724"/>
                        </a:lnTo>
                        <a:lnTo>
                          <a:pt x="134" y="802"/>
                        </a:lnTo>
                        <a:lnTo>
                          <a:pt x="168" y="878"/>
                        </a:lnTo>
                        <a:lnTo>
                          <a:pt x="206" y="954"/>
                        </a:lnTo>
                        <a:lnTo>
                          <a:pt x="246" y="1026"/>
                        </a:lnTo>
                        <a:lnTo>
                          <a:pt x="290" y="1096"/>
                        </a:lnTo>
                        <a:lnTo>
                          <a:pt x="338" y="1164"/>
                        </a:lnTo>
                        <a:lnTo>
                          <a:pt x="388" y="1228"/>
                        </a:lnTo>
                        <a:lnTo>
                          <a:pt x="442" y="1292"/>
                        </a:lnTo>
                        <a:lnTo>
                          <a:pt x="498" y="1352"/>
                        </a:lnTo>
                        <a:lnTo>
                          <a:pt x="556" y="1408"/>
                        </a:lnTo>
                        <a:lnTo>
                          <a:pt x="618" y="1464"/>
                        </a:lnTo>
                        <a:lnTo>
                          <a:pt x="682" y="1514"/>
                        </a:lnTo>
                        <a:lnTo>
                          <a:pt x="750" y="1562"/>
                        </a:lnTo>
                        <a:lnTo>
                          <a:pt x="818" y="1608"/>
                        </a:lnTo>
                        <a:lnTo>
                          <a:pt x="890" y="1650"/>
                        </a:lnTo>
                        <a:lnTo>
                          <a:pt x="962" y="1688"/>
                        </a:lnTo>
                        <a:lnTo>
                          <a:pt x="1038" y="1722"/>
                        </a:lnTo>
                        <a:lnTo>
                          <a:pt x="1114" y="1754"/>
                        </a:lnTo>
                        <a:lnTo>
                          <a:pt x="1194" y="1780"/>
                        </a:lnTo>
                        <a:lnTo>
                          <a:pt x="1274" y="1804"/>
                        </a:lnTo>
                        <a:lnTo>
                          <a:pt x="1356" y="1822"/>
                        </a:lnTo>
                        <a:lnTo>
                          <a:pt x="1440" y="1838"/>
                        </a:lnTo>
                        <a:lnTo>
                          <a:pt x="1526" y="1850"/>
                        </a:lnTo>
                        <a:lnTo>
                          <a:pt x="1612" y="1856"/>
                        </a:lnTo>
                        <a:lnTo>
                          <a:pt x="1698" y="1858"/>
                        </a:lnTo>
                        <a:lnTo>
                          <a:pt x="1698" y="1858"/>
                        </a:lnTo>
                        <a:lnTo>
                          <a:pt x="1786" y="1856"/>
                        </a:lnTo>
                        <a:lnTo>
                          <a:pt x="1872" y="1850"/>
                        </a:lnTo>
                        <a:lnTo>
                          <a:pt x="1958" y="1838"/>
                        </a:lnTo>
                        <a:lnTo>
                          <a:pt x="2040" y="1822"/>
                        </a:lnTo>
                        <a:lnTo>
                          <a:pt x="2124" y="1804"/>
                        </a:lnTo>
                        <a:lnTo>
                          <a:pt x="2204" y="1780"/>
                        </a:lnTo>
                        <a:lnTo>
                          <a:pt x="2282" y="1754"/>
                        </a:lnTo>
                        <a:lnTo>
                          <a:pt x="2360" y="1722"/>
                        </a:lnTo>
                        <a:lnTo>
                          <a:pt x="2434" y="1688"/>
                        </a:lnTo>
                        <a:lnTo>
                          <a:pt x="2508" y="1650"/>
                        </a:lnTo>
                        <a:lnTo>
                          <a:pt x="2580" y="1608"/>
                        </a:lnTo>
                        <a:lnTo>
                          <a:pt x="2648" y="1562"/>
                        </a:lnTo>
                        <a:lnTo>
                          <a:pt x="2714" y="1514"/>
                        </a:lnTo>
                        <a:lnTo>
                          <a:pt x="2778" y="1464"/>
                        </a:lnTo>
                        <a:lnTo>
                          <a:pt x="2840" y="1408"/>
                        </a:lnTo>
                        <a:lnTo>
                          <a:pt x="2900" y="1352"/>
                        </a:lnTo>
                        <a:lnTo>
                          <a:pt x="2956" y="1292"/>
                        </a:lnTo>
                        <a:lnTo>
                          <a:pt x="3010" y="1228"/>
                        </a:lnTo>
                        <a:lnTo>
                          <a:pt x="3060" y="1164"/>
                        </a:lnTo>
                        <a:lnTo>
                          <a:pt x="3106" y="1096"/>
                        </a:lnTo>
                        <a:lnTo>
                          <a:pt x="3152" y="1026"/>
                        </a:lnTo>
                        <a:lnTo>
                          <a:pt x="3192" y="954"/>
                        </a:lnTo>
                        <a:lnTo>
                          <a:pt x="3230" y="878"/>
                        </a:lnTo>
                        <a:lnTo>
                          <a:pt x="3264" y="802"/>
                        </a:lnTo>
                        <a:lnTo>
                          <a:pt x="3294" y="724"/>
                        </a:lnTo>
                        <a:lnTo>
                          <a:pt x="3320" y="644"/>
                        </a:lnTo>
                        <a:lnTo>
                          <a:pt x="3344" y="562"/>
                        </a:lnTo>
                        <a:lnTo>
                          <a:pt x="3362" y="478"/>
                        </a:lnTo>
                        <a:lnTo>
                          <a:pt x="3378" y="392"/>
                        </a:lnTo>
                        <a:lnTo>
                          <a:pt x="3388" y="306"/>
                        </a:lnTo>
                        <a:lnTo>
                          <a:pt x="3394" y="218"/>
                        </a:lnTo>
                        <a:lnTo>
                          <a:pt x="3396" y="130"/>
                        </a:lnTo>
                        <a:lnTo>
                          <a:pt x="3396" y="130"/>
                        </a:lnTo>
                        <a:lnTo>
                          <a:pt x="3396" y="64"/>
                        </a:lnTo>
                        <a:lnTo>
                          <a:pt x="3392" y="0"/>
                        </a:lnTo>
                        <a:lnTo>
                          <a:pt x="3392" y="0"/>
                        </a:lnTo>
                        <a:lnTo>
                          <a:pt x="3392" y="2"/>
                        </a:lnTo>
                        <a:lnTo>
                          <a:pt x="3392" y="2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20000"/>
                    </a:srgbClr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ko-KR" altLang="en-US"/>
                  </a:p>
                </p:txBody>
              </p:sp>
              <p:sp>
                <p:nvSpPr>
                  <p:cNvPr id="81" name="Freeform 9"/>
                  <p:cNvSpPr>
                    <a:spLocks/>
                  </p:cNvSpPr>
                  <p:nvPr/>
                </p:nvSpPr>
                <p:spPr bwMode="auto">
                  <a:xfrm rot="182993">
                    <a:off x="459688" y="4813962"/>
                    <a:ext cx="367896" cy="487245"/>
                  </a:xfrm>
                  <a:custGeom>
                    <a:avLst/>
                    <a:gdLst/>
                    <a:ahLst/>
                    <a:cxnLst>
                      <a:cxn ang="0">
                        <a:pos x="564" y="1416"/>
                      </a:cxn>
                      <a:cxn ang="0">
                        <a:pos x="564" y="1416"/>
                      </a:cxn>
                      <a:cxn ang="0">
                        <a:pos x="502" y="1354"/>
                      </a:cxn>
                      <a:cxn ang="0">
                        <a:pos x="440" y="1290"/>
                      </a:cxn>
                      <a:cxn ang="0">
                        <a:pos x="384" y="1224"/>
                      </a:cxn>
                      <a:cxn ang="0">
                        <a:pos x="330" y="1154"/>
                      </a:cxn>
                      <a:cxn ang="0">
                        <a:pos x="280" y="1080"/>
                      </a:cxn>
                      <a:cxn ang="0">
                        <a:pos x="234" y="1004"/>
                      </a:cxn>
                      <a:cxn ang="0">
                        <a:pos x="192" y="926"/>
                      </a:cxn>
                      <a:cxn ang="0">
                        <a:pos x="152" y="846"/>
                      </a:cxn>
                      <a:cxn ang="0">
                        <a:pos x="118" y="762"/>
                      </a:cxn>
                      <a:cxn ang="0">
                        <a:pos x="88" y="678"/>
                      </a:cxn>
                      <a:cxn ang="0">
                        <a:pos x="62" y="590"/>
                      </a:cxn>
                      <a:cxn ang="0">
                        <a:pos x="50" y="546"/>
                      </a:cxn>
                      <a:cxn ang="0">
                        <a:pos x="40" y="502"/>
                      </a:cxn>
                      <a:cxn ang="0">
                        <a:pos x="30" y="456"/>
                      </a:cxn>
                      <a:cxn ang="0">
                        <a:pos x="22" y="410"/>
                      </a:cxn>
                      <a:cxn ang="0">
                        <a:pos x="16" y="364"/>
                      </a:cxn>
                      <a:cxn ang="0">
                        <a:pos x="10" y="318"/>
                      </a:cxn>
                      <a:cxn ang="0">
                        <a:pos x="6" y="272"/>
                      </a:cxn>
                      <a:cxn ang="0">
                        <a:pos x="4" y="224"/>
                      </a:cxn>
                      <a:cxn ang="0">
                        <a:pos x="2" y="176"/>
                      </a:cxn>
                      <a:cxn ang="0">
                        <a:pos x="0" y="130"/>
                      </a:cxn>
                      <a:cxn ang="0">
                        <a:pos x="0" y="130"/>
                      </a:cxn>
                      <a:cxn ang="0">
                        <a:pos x="2" y="64"/>
                      </a:cxn>
                      <a:cxn ang="0">
                        <a:pos x="6" y="0"/>
                      </a:cxn>
                      <a:cxn ang="0">
                        <a:pos x="6" y="0"/>
                      </a:cxn>
                      <a:cxn ang="0">
                        <a:pos x="6" y="2"/>
                      </a:cxn>
                      <a:cxn ang="0">
                        <a:pos x="6" y="2"/>
                      </a:cxn>
                      <a:cxn ang="0">
                        <a:pos x="32" y="90"/>
                      </a:cxn>
                      <a:cxn ang="0">
                        <a:pos x="62" y="178"/>
                      </a:cxn>
                      <a:cxn ang="0">
                        <a:pos x="96" y="262"/>
                      </a:cxn>
                      <a:cxn ang="0">
                        <a:pos x="136" y="344"/>
                      </a:cxn>
                      <a:cxn ang="0">
                        <a:pos x="178" y="424"/>
                      </a:cxn>
                      <a:cxn ang="0">
                        <a:pos x="224" y="502"/>
                      </a:cxn>
                      <a:cxn ang="0">
                        <a:pos x="274" y="578"/>
                      </a:cxn>
                      <a:cxn ang="0">
                        <a:pos x="328" y="650"/>
                      </a:cxn>
                      <a:cxn ang="0">
                        <a:pos x="386" y="718"/>
                      </a:cxn>
                      <a:cxn ang="0">
                        <a:pos x="446" y="784"/>
                      </a:cxn>
                      <a:cxn ang="0">
                        <a:pos x="510" y="848"/>
                      </a:cxn>
                      <a:cxn ang="0">
                        <a:pos x="576" y="906"/>
                      </a:cxn>
                      <a:cxn ang="0">
                        <a:pos x="646" y="962"/>
                      </a:cxn>
                      <a:cxn ang="0">
                        <a:pos x="718" y="1016"/>
                      </a:cxn>
                      <a:cxn ang="0">
                        <a:pos x="794" y="1064"/>
                      </a:cxn>
                      <a:cxn ang="0">
                        <a:pos x="872" y="1110"/>
                      </a:cxn>
                      <a:cxn ang="0">
                        <a:pos x="564" y="1416"/>
                      </a:cxn>
                    </a:cxnLst>
                    <a:rect l="0" t="0" r="r" b="b"/>
                    <a:pathLst>
                      <a:path w="872" h="1416">
                        <a:moveTo>
                          <a:pt x="564" y="1416"/>
                        </a:moveTo>
                        <a:lnTo>
                          <a:pt x="564" y="1416"/>
                        </a:lnTo>
                        <a:lnTo>
                          <a:pt x="502" y="1354"/>
                        </a:lnTo>
                        <a:lnTo>
                          <a:pt x="440" y="1290"/>
                        </a:lnTo>
                        <a:lnTo>
                          <a:pt x="384" y="1224"/>
                        </a:lnTo>
                        <a:lnTo>
                          <a:pt x="330" y="1154"/>
                        </a:lnTo>
                        <a:lnTo>
                          <a:pt x="280" y="1080"/>
                        </a:lnTo>
                        <a:lnTo>
                          <a:pt x="234" y="1004"/>
                        </a:lnTo>
                        <a:lnTo>
                          <a:pt x="192" y="926"/>
                        </a:lnTo>
                        <a:lnTo>
                          <a:pt x="152" y="846"/>
                        </a:lnTo>
                        <a:lnTo>
                          <a:pt x="118" y="762"/>
                        </a:lnTo>
                        <a:lnTo>
                          <a:pt x="88" y="678"/>
                        </a:lnTo>
                        <a:lnTo>
                          <a:pt x="62" y="590"/>
                        </a:lnTo>
                        <a:lnTo>
                          <a:pt x="50" y="546"/>
                        </a:lnTo>
                        <a:lnTo>
                          <a:pt x="40" y="502"/>
                        </a:lnTo>
                        <a:lnTo>
                          <a:pt x="30" y="456"/>
                        </a:lnTo>
                        <a:lnTo>
                          <a:pt x="22" y="410"/>
                        </a:lnTo>
                        <a:lnTo>
                          <a:pt x="16" y="364"/>
                        </a:lnTo>
                        <a:lnTo>
                          <a:pt x="10" y="318"/>
                        </a:lnTo>
                        <a:lnTo>
                          <a:pt x="6" y="272"/>
                        </a:lnTo>
                        <a:lnTo>
                          <a:pt x="4" y="224"/>
                        </a:lnTo>
                        <a:lnTo>
                          <a:pt x="2" y="176"/>
                        </a:lnTo>
                        <a:lnTo>
                          <a:pt x="0" y="130"/>
                        </a:lnTo>
                        <a:lnTo>
                          <a:pt x="0" y="130"/>
                        </a:lnTo>
                        <a:lnTo>
                          <a:pt x="2" y="64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6" y="2"/>
                        </a:lnTo>
                        <a:lnTo>
                          <a:pt x="6" y="2"/>
                        </a:lnTo>
                        <a:lnTo>
                          <a:pt x="32" y="90"/>
                        </a:lnTo>
                        <a:lnTo>
                          <a:pt x="62" y="178"/>
                        </a:lnTo>
                        <a:lnTo>
                          <a:pt x="96" y="262"/>
                        </a:lnTo>
                        <a:lnTo>
                          <a:pt x="136" y="344"/>
                        </a:lnTo>
                        <a:lnTo>
                          <a:pt x="178" y="424"/>
                        </a:lnTo>
                        <a:lnTo>
                          <a:pt x="224" y="502"/>
                        </a:lnTo>
                        <a:lnTo>
                          <a:pt x="274" y="578"/>
                        </a:lnTo>
                        <a:lnTo>
                          <a:pt x="328" y="650"/>
                        </a:lnTo>
                        <a:lnTo>
                          <a:pt x="386" y="718"/>
                        </a:lnTo>
                        <a:lnTo>
                          <a:pt x="446" y="784"/>
                        </a:lnTo>
                        <a:lnTo>
                          <a:pt x="510" y="848"/>
                        </a:lnTo>
                        <a:lnTo>
                          <a:pt x="576" y="906"/>
                        </a:lnTo>
                        <a:lnTo>
                          <a:pt x="646" y="962"/>
                        </a:lnTo>
                        <a:lnTo>
                          <a:pt x="718" y="1016"/>
                        </a:lnTo>
                        <a:lnTo>
                          <a:pt x="794" y="1064"/>
                        </a:lnTo>
                        <a:lnTo>
                          <a:pt x="872" y="1110"/>
                        </a:lnTo>
                        <a:lnTo>
                          <a:pt x="564" y="1416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0070C0"/>
                      </a:gs>
                      <a:gs pos="100000">
                        <a:srgbClr val="00B0F0">
                          <a:alpha val="0"/>
                        </a:srgbClr>
                      </a:gs>
                    </a:gsLst>
                    <a:lin ang="4200000" scaled="0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ko-KR" altLang="en-US"/>
                  </a:p>
                </p:txBody>
              </p:sp>
              <p:sp>
                <p:nvSpPr>
                  <p:cNvPr id="82" name="Freeform 9"/>
                  <p:cNvSpPr>
                    <a:spLocks/>
                  </p:cNvSpPr>
                  <p:nvPr/>
                </p:nvSpPr>
                <p:spPr bwMode="auto">
                  <a:xfrm rot="3320087">
                    <a:off x="334587" y="4626987"/>
                    <a:ext cx="660321" cy="560396"/>
                  </a:xfrm>
                  <a:custGeom>
                    <a:avLst/>
                    <a:gdLst/>
                    <a:ahLst/>
                    <a:cxnLst>
                      <a:cxn ang="0">
                        <a:pos x="564" y="1416"/>
                      </a:cxn>
                      <a:cxn ang="0">
                        <a:pos x="564" y="1416"/>
                      </a:cxn>
                      <a:cxn ang="0">
                        <a:pos x="502" y="1354"/>
                      </a:cxn>
                      <a:cxn ang="0">
                        <a:pos x="440" y="1290"/>
                      </a:cxn>
                      <a:cxn ang="0">
                        <a:pos x="384" y="1224"/>
                      </a:cxn>
                      <a:cxn ang="0">
                        <a:pos x="330" y="1154"/>
                      </a:cxn>
                      <a:cxn ang="0">
                        <a:pos x="280" y="1080"/>
                      </a:cxn>
                      <a:cxn ang="0">
                        <a:pos x="234" y="1004"/>
                      </a:cxn>
                      <a:cxn ang="0">
                        <a:pos x="192" y="926"/>
                      </a:cxn>
                      <a:cxn ang="0">
                        <a:pos x="152" y="846"/>
                      </a:cxn>
                      <a:cxn ang="0">
                        <a:pos x="118" y="762"/>
                      </a:cxn>
                      <a:cxn ang="0">
                        <a:pos x="88" y="678"/>
                      </a:cxn>
                      <a:cxn ang="0">
                        <a:pos x="62" y="590"/>
                      </a:cxn>
                      <a:cxn ang="0">
                        <a:pos x="50" y="546"/>
                      </a:cxn>
                      <a:cxn ang="0">
                        <a:pos x="40" y="502"/>
                      </a:cxn>
                      <a:cxn ang="0">
                        <a:pos x="30" y="456"/>
                      </a:cxn>
                      <a:cxn ang="0">
                        <a:pos x="22" y="410"/>
                      </a:cxn>
                      <a:cxn ang="0">
                        <a:pos x="16" y="364"/>
                      </a:cxn>
                      <a:cxn ang="0">
                        <a:pos x="10" y="318"/>
                      </a:cxn>
                      <a:cxn ang="0">
                        <a:pos x="6" y="272"/>
                      </a:cxn>
                      <a:cxn ang="0">
                        <a:pos x="4" y="224"/>
                      </a:cxn>
                      <a:cxn ang="0">
                        <a:pos x="2" y="176"/>
                      </a:cxn>
                      <a:cxn ang="0">
                        <a:pos x="0" y="130"/>
                      </a:cxn>
                      <a:cxn ang="0">
                        <a:pos x="0" y="130"/>
                      </a:cxn>
                      <a:cxn ang="0">
                        <a:pos x="2" y="64"/>
                      </a:cxn>
                      <a:cxn ang="0">
                        <a:pos x="6" y="0"/>
                      </a:cxn>
                      <a:cxn ang="0">
                        <a:pos x="6" y="0"/>
                      </a:cxn>
                      <a:cxn ang="0">
                        <a:pos x="6" y="2"/>
                      </a:cxn>
                      <a:cxn ang="0">
                        <a:pos x="6" y="2"/>
                      </a:cxn>
                      <a:cxn ang="0">
                        <a:pos x="32" y="90"/>
                      </a:cxn>
                      <a:cxn ang="0">
                        <a:pos x="62" y="178"/>
                      </a:cxn>
                      <a:cxn ang="0">
                        <a:pos x="96" y="262"/>
                      </a:cxn>
                      <a:cxn ang="0">
                        <a:pos x="136" y="344"/>
                      </a:cxn>
                      <a:cxn ang="0">
                        <a:pos x="178" y="424"/>
                      </a:cxn>
                      <a:cxn ang="0">
                        <a:pos x="224" y="502"/>
                      </a:cxn>
                      <a:cxn ang="0">
                        <a:pos x="274" y="578"/>
                      </a:cxn>
                      <a:cxn ang="0">
                        <a:pos x="328" y="650"/>
                      </a:cxn>
                      <a:cxn ang="0">
                        <a:pos x="386" y="718"/>
                      </a:cxn>
                      <a:cxn ang="0">
                        <a:pos x="446" y="784"/>
                      </a:cxn>
                      <a:cxn ang="0">
                        <a:pos x="510" y="848"/>
                      </a:cxn>
                      <a:cxn ang="0">
                        <a:pos x="576" y="906"/>
                      </a:cxn>
                      <a:cxn ang="0">
                        <a:pos x="646" y="962"/>
                      </a:cxn>
                      <a:cxn ang="0">
                        <a:pos x="718" y="1016"/>
                      </a:cxn>
                      <a:cxn ang="0">
                        <a:pos x="794" y="1064"/>
                      </a:cxn>
                      <a:cxn ang="0">
                        <a:pos x="872" y="1110"/>
                      </a:cxn>
                      <a:cxn ang="0">
                        <a:pos x="564" y="1416"/>
                      </a:cxn>
                    </a:cxnLst>
                    <a:rect l="0" t="0" r="r" b="b"/>
                    <a:pathLst>
                      <a:path w="872" h="1416">
                        <a:moveTo>
                          <a:pt x="564" y="1416"/>
                        </a:moveTo>
                        <a:lnTo>
                          <a:pt x="564" y="1416"/>
                        </a:lnTo>
                        <a:lnTo>
                          <a:pt x="502" y="1354"/>
                        </a:lnTo>
                        <a:lnTo>
                          <a:pt x="440" y="1290"/>
                        </a:lnTo>
                        <a:lnTo>
                          <a:pt x="384" y="1224"/>
                        </a:lnTo>
                        <a:lnTo>
                          <a:pt x="330" y="1154"/>
                        </a:lnTo>
                        <a:lnTo>
                          <a:pt x="280" y="1080"/>
                        </a:lnTo>
                        <a:lnTo>
                          <a:pt x="234" y="1004"/>
                        </a:lnTo>
                        <a:lnTo>
                          <a:pt x="192" y="926"/>
                        </a:lnTo>
                        <a:lnTo>
                          <a:pt x="152" y="846"/>
                        </a:lnTo>
                        <a:lnTo>
                          <a:pt x="118" y="762"/>
                        </a:lnTo>
                        <a:lnTo>
                          <a:pt x="88" y="678"/>
                        </a:lnTo>
                        <a:lnTo>
                          <a:pt x="62" y="590"/>
                        </a:lnTo>
                        <a:lnTo>
                          <a:pt x="50" y="546"/>
                        </a:lnTo>
                        <a:lnTo>
                          <a:pt x="40" y="502"/>
                        </a:lnTo>
                        <a:lnTo>
                          <a:pt x="30" y="456"/>
                        </a:lnTo>
                        <a:lnTo>
                          <a:pt x="22" y="410"/>
                        </a:lnTo>
                        <a:lnTo>
                          <a:pt x="16" y="364"/>
                        </a:lnTo>
                        <a:lnTo>
                          <a:pt x="10" y="318"/>
                        </a:lnTo>
                        <a:lnTo>
                          <a:pt x="6" y="272"/>
                        </a:lnTo>
                        <a:lnTo>
                          <a:pt x="4" y="224"/>
                        </a:lnTo>
                        <a:lnTo>
                          <a:pt x="2" y="176"/>
                        </a:lnTo>
                        <a:lnTo>
                          <a:pt x="0" y="130"/>
                        </a:lnTo>
                        <a:lnTo>
                          <a:pt x="0" y="130"/>
                        </a:lnTo>
                        <a:lnTo>
                          <a:pt x="2" y="64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6" y="2"/>
                        </a:lnTo>
                        <a:lnTo>
                          <a:pt x="6" y="2"/>
                        </a:lnTo>
                        <a:lnTo>
                          <a:pt x="32" y="90"/>
                        </a:lnTo>
                        <a:lnTo>
                          <a:pt x="62" y="178"/>
                        </a:lnTo>
                        <a:lnTo>
                          <a:pt x="96" y="262"/>
                        </a:lnTo>
                        <a:lnTo>
                          <a:pt x="136" y="344"/>
                        </a:lnTo>
                        <a:lnTo>
                          <a:pt x="178" y="424"/>
                        </a:lnTo>
                        <a:lnTo>
                          <a:pt x="224" y="502"/>
                        </a:lnTo>
                        <a:lnTo>
                          <a:pt x="274" y="578"/>
                        </a:lnTo>
                        <a:lnTo>
                          <a:pt x="328" y="650"/>
                        </a:lnTo>
                        <a:lnTo>
                          <a:pt x="386" y="718"/>
                        </a:lnTo>
                        <a:lnTo>
                          <a:pt x="446" y="784"/>
                        </a:lnTo>
                        <a:lnTo>
                          <a:pt x="510" y="848"/>
                        </a:lnTo>
                        <a:lnTo>
                          <a:pt x="576" y="906"/>
                        </a:lnTo>
                        <a:lnTo>
                          <a:pt x="646" y="962"/>
                        </a:lnTo>
                        <a:lnTo>
                          <a:pt x="718" y="1016"/>
                        </a:lnTo>
                        <a:lnTo>
                          <a:pt x="794" y="1064"/>
                        </a:lnTo>
                        <a:lnTo>
                          <a:pt x="872" y="1110"/>
                        </a:lnTo>
                        <a:lnTo>
                          <a:pt x="564" y="1416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0070C0"/>
                      </a:gs>
                      <a:gs pos="100000">
                        <a:srgbClr val="00B0F0">
                          <a:alpha val="0"/>
                        </a:srgbClr>
                      </a:gs>
                    </a:gsLst>
                    <a:lin ang="4200000" scaled="0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ko-KR" altLang="en-US"/>
                  </a:p>
                </p:txBody>
              </p:sp>
            </p:grpSp>
            <p:sp>
              <p:nvSpPr>
                <p:cNvPr id="75" name="타원 74"/>
                <p:cNvSpPr/>
                <p:nvPr/>
              </p:nvSpPr>
              <p:spPr>
                <a:xfrm rot="10800000">
                  <a:off x="3735382" y="3913662"/>
                  <a:ext cx="1000022" cy="1008914"/>
                </a:xfrm>
                <a:prstGeom prst="ellipse">
                  <a:avLst/>
                </a:prstGeom>
                <a:solidFill>
                  <a:srgbClr val="0070C0"/>
                </a:solidFill>
                <a:ln>
                  <a:noFill/>
                </a:ln>
                <a:scene3d>
                  <a:camera prst="orthographicFront"/>
                  <a:lightRig rig="flat" dir="t"/>
                </a:scene3d>
                <a:sp3d contourW="12700" prstMaterial="clear">
                  <a:bevelT w="254000" prst="relaxedInset"/>
                  <a:contourClr>
                    <a:srgbClr val="0077D0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72" name="TextBox 71"/>
              <p:cNvSpPr txBox="1"/>
              <p:nvPr/>
            </p:nvSpPr>
            <p:spPr>
              <a:xfrm>
                <a:off x="911538" y="2519694"/>
                <a:ext cx="137495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광역자치</a:t>
                </a:r>
                <a:endParaRPr lang="en-US" altLang="ko-KR" sz="1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단체 심사진행</a:t>
                </a:r>
                <a:endParaRPr lang="en-US" altLang="ko-KR" sz="1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3" name="타원 72"/>
              <p:cNvSpPr/>
              <p:nvPr/>
            </p:nvSpPr>
            <p:spPr>
              <a:xfrm flipH="1">
                <a:off x="1053922" y="2183798"/>
                <a:ext cx="439049" cy="4390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000" spc="-300" dirty="0"/>
              <a:t>재정지원</a:t>
            </a:r>
            <a:r>
              <a:rPr lang="en-US" altLang="ko-KR" sz="3000" spc="-300" dirty="0"/>
              <a:t>-</a:t>
            </a:r>
            <a:r>
              <a:rPr lang="ko-KR" altLang="en-US" sz="3000" spc="-300" dirty="0"/>
              <a:t> 사업개발비지원</a:t>
            </a:r>
            <a:r>
              <a:rPr lang="en-US" altLang="ko-KR" sz="3000" spc="-300" dirty="0"/>
              <a:t>(</a:t>
            </a:r>
            <a:r>
              <a:rPr lang="ko-KR" altLang="en-US" sz="3000" spc="-300" dirty="0"/>
              <a:t>심사 및 약정</a:t>
            </a:r>
            <a:r>
              <a:rPr lang="en-US" altLang="ko-KR" sz="3000" spc="-300" dirty="0"/>
              <a:t>)</a:t>
            </a:r>
            <a:endParaRPr lang="ko-KR" altLang="en-US" sz="3000" spc="-300" dirty="0"/>
          </a:p>
        </p:txBody>
      </p:sp>
      <p:grpSp>
        <p:nvGrpSpPr>
          <p:cNvPr id="161" name="그룹 160"/>
          <p:cNvGrpSpPr/>
          <p:nvPr/>
        </p:nvGrpSpPr>
        <p:grpSpPr>
          <a:xfrm>
            <a:off x="1003520" y="2348880"/>
            <a:ext cx="7464928" cy="3311640"/>
            <a:chOff x="1003520" y="2348880"/>
            <a:chExt cx="7464928" cy="3311640"/>
          </a:xfrm>
        </p:grpSpPr>
        <p:grpSp>
          <p:nvGrpSpPr>
            <p:cNvPr id="83" name="그룹 54"/>
            <p:cNvGrpSpPr/>
            <p:nvPr/>
          </p:nvGrpSpPr>
          <p:grpSpPr>
            <a:xfrm>
              <a:off x="5004048" y="2348880"/>
              <a:ext cx="1714512" cy="1500198"/>
              <a:chOff x="4902417" y="1714488"/>
              <a:chExt cx="1955599" cy="1643074"/>
            </a:xfrm>
          </p:grpSpPr>
          <p:sp>
            <p:nvSpPr>
              <p:cNvPr id="84" name="Freeform 19"/>
              <p:cNvSpPr>
                <a:spLocks/>
              </p:cNvSpPr>
              <p:nvPr/>
            </p:nvSpPr>
            <p:spPr bwMode="auto">
              <a:xfrm>
                <a:off x="4902417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FFBC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85" name="Freeform 20"/>
              <p:cNvSpPr>
                <a:spLocks/>
              </p:cNvSpPr>
              <p:nvPr/>
            </p:nvSpPr>
            <p:spPr bwMode="auto">
              <a:xfrm>
                <a:off x="4940139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0">
                    <a:srgbClr val="FFE029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86" name="Freeform 21"/>
              <p:cNvSpPr>
                <a:spLocks/>
              </p:cNvSpPr>
              <p:nvPr/>
            </p:nvSpPr>
            <p:spPr bwMode="auto">
              <a:xfrm>
                <a:off x="5817676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87" name="Freeform 23"/>
              <p:cNvSpPr>
                <a:spLocks/>
              </p:cNvSpPr>
              <p:nvPr/>
            </p:nvSpPr>
            <p:spPr bwMode="auto">
              <a:xfrm>
                <a:off x="4956486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FFBC00">
                      <a:alpha val="50000"/>
                    </a:srgbClr>
                  </a:gs>
                  <a:gs pos="0">
                    <a:srgbClr val="FFE029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88" name="Freeform 25"/>
              <p:cNvSpPr>
                <a:spLocks/>
              </p:cNvSpPr>
              <p:nvPr/>
            </p:nvSpPr>
            <p:spPr bwMode="auto">
              <a:xfrm>
                <a:off x="5340194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89" name="타원 88"/>
              <p:cNvSpPr/>
              <p:nvPr/>
            </p:nvSpPr>
            <p:spPr>
              <a:xfrm rot="2248181">
                <a:off x="5771626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90" name="TextBox 89"/>
              <p:cNvSpPr txBox="1"/>
              <p:nvPr/>
            </p:nvSpPr>
            <p:spPr>
              <a:xfrm>
                <a:off x="5472800" y="2324393"/>
                <a:ext cx="1282162" cy="5056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사업지원 기업 선정</a:t>
                </a:r>
                <a:endParaRPr lang="ko-KR" altLang="en-US" sz="1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91" name="Freeform 5"/>
              <p:cNvSpPr>
                <a:spLocks/>
              </p:cNvSpPr>
              <p:nvPr/>
            </p:nvSpPr>
            <p:spPr bwMode="auto">
              <a:xfrm rot="15743835">
                <a:off x="5824873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92" name="그룹 56"/>
            <p:cNvGrpSpPr/>
            <p:nvPr/>
          </p:nvGrpSpPr>
          <p:grpSpPr>
            <a:xfrm>
              <a:off x="3646726" y="2348880"/>
              <a:ext cx="1857388" cy="1500198"/>
              <a:chOff x="1928794" y="1714488"/>
              <a:chExt cx="1955599" cy="1643074"/>
            </a:xfrm>
          </p:grpSpPr>
          <p:sp>
            <p:nvSpPr>
              <p:cNvPr id="93" name="Freeform 19"/>
              <p:cNvSpPr>
                <a:spLocks/>
              </p:cNvSpPr>
              <p:nvPr/>
            </p:nvSpPr>
            <p:spPr bwMode="auto">
              <a:xfrm>
                <a:off x="1928794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94" name="Freeform 20"/>
              <p:cNvSpPr>
                <a:spLocks/>
              </p:cNvSpPr>
              <p:nvPr/>
            </p:nvSpPr>
            <p:spPr bwMode="auto">
              <a:xfrm>
                <a:off x="1966516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95" name="Freeform 21"/>
              <p:cNvSpPr>
                <a:spLocks/>
              </p:cNvSpPr>
              <p:nvPr/>
            </p:nvSpPr>
            <p:spPr bwMode="auto">
              <a:xfrm>
                <a:off x="2844053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96" name="Freeform 23"/>
              <p:cNvSpPr>
                <a:spLocks/>
              </p:cNvSpPr>
              <p:nvPr/>
            </p:nvSpPr>
            <p:spPr bwMode="auto">
              <a:xfrm>
                <a:off x="1982862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70C0">
                      <a:alpha val="50000"/>
                    </a:srgbClr>
                  </a:gs>
                  <a:gs pos="0">
                    <a:srgbClr val="00B0F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97" name="Freeform 25"/>
              <p:cNvSpPr>
                <a:spLocks/>
              </p:cNvSpPr>
              <p:nvPr/>
            </p:nvSpPr>
            <p:spPr bwMode="auto">
              <a:xfrm>
                <a:off x="2366571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98" name="타원 97"/>
              <p:cNvSpPr/>
              <p:nvPr/>
            </p:nvSpPr>
            <p:spPr>
              <a:xfrm rot="2248181">
                <a:off x="2798004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99" name="TextBox 98"/>
              <p:cNvSpPr txBox="1"/>
              <p:nvPr/>
            </p:nvSpPr>
            <p:spPr>
              <a:xfrm>
                <a:off x="2229655" y="2399521"/>
                <a:ext cx="1330590" cy="3033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심사결과 입력</a:t>
                </a:r>
                <a:endParaRPr lang="ko-KR" altLang="en-US" sz="1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grpSp>
            <p:nvGrpSpPr>
              <p:cNvPr id="100" name="그룹 23"/>
              <p:cNvGrpSpPr/>
              <p:nvPr/>
            </p:nvGrpSpPr>
            <p:grpSpPr>
              <a:xfrm rot="16200000">
                <a:off x="1985686" y="1946559"/>
                <a:ext cx="220931" cy="215035"/>
                <a:chOff x="4658414" y="2642922"/>
                <a:chExt cx="319782" cy="319782"/>
              </a:xfrm>
            </p:grpSpPr>
            <p:sp>
              <p:nvSpPr>
                <p:cNvPr id="102" name="타원 101"/>
                <p:cNvSpPr/>
                <p:nvPr/>
              </p:nvSpPr>
              <p:spPr>
                <a:xfrm>
                  <a:off x="4658414" y="2642922"/>
                  <a:ext cx="319782" cy="319782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  <p:sp>
              <p:nvSpPr>
                <p:cNvPr id="103" name="타원 102"/>
                <p:cNvSpPr/>
                <p:nvPr/>
              </p:nvSpPr>
              <p:spPr>
                <a:xfrm>
                  <a:off x="4688403" y="2817011"/>
                  <a:ext cx="96588" cy="96588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</p:grpSp>
          <p:sp>
            <p:nvSpPr>
              <p:cNvPr id="101" name="Freeform 5"/>
              <p:cNvSpPr>
                <a:spLocks/>
              </p:cNvSpPr>
              <p:nvPr/>
            </p:nvSpPr>
            <p:spPr bwMode="auto">
              <a:xfrm rot="15743835">
                <a:off x="2846886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104" name="그룹 55"/>
            <p:cNvGrpSpPr/>
            <p:nvPr/>
          </p:nvGrpSpPr>
          <p:grpSpPr>
            <a:xfrm>
              <a:off x="2289404" y="2348880"/>
              <a:ext cx="1643074" cy="1428760"/>
              <a:chOff x="3274641" y="1714488"/>
              <a:chExt cx="1955599" cy="1643074"/>
            </a:xfrm>
          </p:grpSpPr>
          <p:sp>
            <p:nvSpPr>
              <p:cNvPr id="105" name="Freeform 19"/>
              <p:cNvSpPr>
                <a:spLocks/>
              </p:cNvSpPr>
              <p:nvPr/>
            </p:nvSpPr>
            <p:spPr bwMode="auto">
              <a:xfrm>
                <a:off x="3274641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06" name="Freeform 20"/>
              <p:cNvSpPr>
                <a:spLocks/>
              </p:cNvSpPr>
              <p:nvPr/>
            </p:nvSpPr>
            <p:spPr bwMode="auto">
              <a:xfrm>
                <a:off x="3312363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rgbClr val="96D20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07" name="Freeform 21"/>
              <p:cNvSpPr>
                <a:spLocks/>
              </p:cNvSpPr>
              <p:nvPr/>
            </p:nvSpPr>
            <p:spPr bwMode="auto">
              <a:xfrm>
                <a:off x="4189899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08" name="Freeform 23"/>
              <p:cNvSpPr>
                <a:spLocks/>
              </p:cNvSpPr>
              <p:nvPr/>
            </p:nvSpPr>
            <p:spPr bwMode="auto">
              <a:xfrm>
                <a:off x="3328709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719E00">
                      <a:alpha val="49804"/>
                    </a:srgbClr>
                  </a:gs>
                  <a:gs pos="0">
                    <a:srgbClr val="96D20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09" name="Freeform 25"/>
              <p:cNvSpPr>
                <a:spLocks/>
              </p:cNvSpPr>
              <p:nvPr/>
            </p:nvSpPr>
            <p:spPr bwMode="auto">
              <a:xfrm>
                <a:off x="3712418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10" name="타원 109"/>
              <p:cNvSpPr/>
              <p:nvPr/>
            </p:nvSpPr>
            <p:spPr>
              <a:xfrm rot="2248181">
                <a:off x="4143850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111" name="TextBox 110"/>
              <p:cNvSpPr txBox="1"/>
              <p:nvPr/>
            </p:nvSpPr>
            <p:spPr>
              <a:xfrm>
                <a:off x="3529719" y="2387910"/>
                <a:ext cx="1530469" cy="3185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재정 심사  진행</a:t>
                </a:r>
                <a:endParaRPr lang="ko-KR" altLang="en-US" sz="1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112" name="Freeform 5"/>
              <p:cNvSpPr>
                <a:spLocks/>
              </p:cNvSpPr>
              <p:nvPr/>
            </p:nvSpPr>
            <p:spPr bwMode="auto">
              <a:xfrm rot="15743835">
                <a:off x="4198875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113" name="그룹 33"/>
            <p:cNvGrpSpPr/>
            <p:nvPr/>
          </p:nvGrpSpPr>
          <p:grpSpPr>
            <a:xfrm>
              <a:off x="1003520" y="2491756"/>
              <a:ext cx="1148555" cy="1480605"/>
              <a:chOff x="573460" y="1954932"/>
              <a:chExt cx="2816224" cy="4138364"/>
            </a:xfrm>
          </p:grpSpPr>
          <p:sp>
            <p:nvSpPr>
              <p:cNvPr id="114" name="Freeform 5"/>
              <p:cNvSpPr>
                <a:spLocks/>
              </p:cNvSpPr>
              <p:nvPr/>
            </p:nvSpPr>
            <p:spPr bwMode="auto">
              <a:xfrm>
                <a:off x="573460" y="1954932"/>
                <a:ext cx="2816224" cy="3593540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57000">
                    <a:srgbClr val="96D200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5" name="Freeform 9"/>
              <p:cNvSpPr>
                <a:spLocks/>
              </p:cNvSpPr>
              <p:nvPr/>
            </p:nvSpPr>
            <p:spPr bwMode="auto">
              <a:xfrm>
                <a:off x="1008508" y="3929881"/>
                <a:ext cx="1946128" cy="1258712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6" name="Freeform 9"/>
              <p:cNvSpPr>
                <a:spLocks/>
              </p:cNvSpPr>
              <p:nvPr/>
            </p:nvSpPr>
            <p:spPr bwMode="auto">
              <a:xfrm>
                <a:off x="1231904" y="4034408"/>
                <a:ext cx="1499336" cy="1009254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7" name="Freeform 19"/>
              <p:cNvSpPr>
                <a:spLocks/>
              </p:cNvSpPr>
              <p:nvPr/>
            </p:nvSpPr>
            <p:spPr bwMode="auto">
              <a:xfrm rot="5400000">
                <a:off x="1788464" y="4283838"/>
                <a:ext cx="386216" cy="31583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8" name="Freeform 20"/>
              <p:cNvSpPr>
                <a:spLocks/>
              </p:cNvSpPr>
              <p:nvPr/>
            </p:nvSpPr>
            <p:spPr bwMode="auto">
              <a:xfrm>
                <a:off x="1451636" y="5554197"/>
                <a:ext cx="1056153" cy="539099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719E0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9" name="Oval 9"/>
              <p:cNvSpPr>
                <a:spLocks noChangeArrowheads="1"/>
              </p:cNvSpPr>
              <p:nvPr/>
            </p:nvSpPr>
            <p:spPr bwMode="auto">
              <a:xfrm>
                <a:off x="1145549" y="2105394"/>
                <a:ext cx="1671755" cy="1667184"/>
              </a:xfrm>
              <a:prstGeom prst="ellipse">
                <a:avLst/>
              </a:prstGeom>
              <a:solidFill>
                <a:srgbClr val="719E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0" name="Oval 10"/>
              <p:cNvSpPr>
                <a:spLocks noChangeArrowheads="1"/>
              </p:cNvSpPr>
              <p:nvPr/>
            </p:nvSpPr>
            <p:spPr bwMode="auto">
              <a:xfrm>
                <a:off x="1153548" y="2113394"/>
                <a:ext cx="1654614" cy="16511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1" name="Oval 11"/>
              <p:cNvSpPr>
                <a:spLocks noChangeArrowheads="1"/>
              </p:cNvSpPr>
              <p:nvPr/>
            </p:nvSpPr>
            <p:spPr bwMode="auto">
              <a:xfrm>
                <a:off x="1175259" y="2135104"/>
                <a:ext cx="1611192" cy="1607764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122" name="TextBox 121"/>
              <p:cNvSpPr txBox="1"/>
              <p:nvPr/>
            </p:nvSpPr>
            <p:spPr>
              <a:xfrm>
                <a:off x="923788" y="2439471"/>
                <a:ext cx="2101967" cy="11183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광역자치단체담당자</a:t>
                </a:r>
                <a:endParaRPr lang="en-US" altLang="ko-KR" sz="1000" b="1" dirty="0">
                  <a:solidFill>
                    <a:schemeClr val="bg1">
                      <a:lumMod val="6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23" name="그룹 55"/>
            <p:cNvGrpSpPr/>
            <p:nvPr/>
          </p:nvGrpSpPr>
          <p:grpSpPr>
            <a:xfrm>
              <a:off x="6932874" y="2348880"/>
              <a:ext cx="1535574" cy="1563134"/>
              <a:chOff x="819010" y="2032899"/>
              <a:chExt cx="1535574" cy="1563134"/>
            </a:xfrm>
          </p:grpSpPr>
          <p:grpSp>
            <p:nvGrpSpPr>
              <p:cNvPr id="124" name="그룹 186"/>
              <p:cNvGrpSpPr/>
              <p:nvPr/>
            </p:nvGrpSpPr>
            <p:grpSpPr>
              <a:xfrm>
                <a:off x="819010" y="2032899"/>
                <a:ext cx="1535574" cy="1563134"/>
                <a:chOff x="3653835" y="3826122"/>
                <a:chExt cx="1163114" cy="1183994"/>
              </a:xfrm>
            </p:grpSpPr>
            <p:grpSp>
              <p:nvGrpSpPr>
                <p:cNvPr id="127" name="그룹 188"/>
                <p:cNvGrpSpPr/>
                <p:nvPr/>
              </p:nvGrpSpPr>
              <p:grpSpPr>
                <a:xfrm>
                  <a:off x="3653835" y="3826122"/>
                  <a:ext cx="1163114" cy="1183994"/>
                  <a:chOff x="384550" y="4301722"/>
                  <a:chExt cx="1163114" cy="1183994"/>
                </a:xfrm>
              </p:grpSpPr>
              <p:sp>
                <p:nvSpPr>
                  <p:cNvPr id="129" name="타원 128"/>
                  <p:cNvSpPr/>
                  <p:nvPr/>
                </p:nvSpPr>
                <p:spPr>
                  <a:xfrm>
                    <a:off x="395536" y="4301722"/>
                    <a:ext cx="1152128" cy="1152128"/>
                  </a:xfrm>
                  <a:prstGeom prst="ellipse">
                    <a:avLst/>
                  </a:prstGeom>
                  <a:gradFill>
                    <a:gsLst>
                      <a:gs pos="36000">
                        <a:srgbClr val="B4B4B4"/>
                      </a:gs>
                      <a:gs pos="49000">
                        <a:srgbClr val="EAEAEA"/>
                      </a:gs>
                      <a:gs pos="49000">
                        <a:srgbClr val="B4B4B4"/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130" name="타원 129"/>
                  <p:cNvSpPr/>
                  <p:nvPr/>
                </p:nvSpPr>
                <p:spPr>
                  <a:xfrm rot="10800000">
                    <a:off x="401624" y="4335622"/>
                    <a:ext cx="1139954" cy="1150094"/>
                  </a:xfrm>
                  <a:prstGeom prst="ellipse">
                    <a:avLst/>
                  </a:prstGeom>
                  <a:gradFill flip="none" rotWithShape="1">
                    <a:gsLst>
                      <a:gs pos="78000">
                        <a:schemeClr val="bg1">
                          <a:alpha val="0"/>
                        </a:schemeClr>
                      </a:gs>
                      <a:gs pos="10000">
                        <a:schemeClr val="bg1">
                          <a:alpha val="32000"/>
                        </a:schemeClr>
                      </a:gs>
                      <a:gs pos="100000">
                        <a:schemeClr val="bg1"/>
                      </a:gs>
                    </a:gsLst>
                    <a:path path="circle">
                      <a:fillToRect l="100000" b="100000"/>
                    </a:path>
                    <a:tileRect t="-100000" r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 sz="2000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131" name="타원 130"/>
                  <p:cNvSpPr/>
                  <p:nvPr/>
                </p:nvSpPr>
                <p:spPr>
                  <a:xfrm>
                    <a:off x="467544" y="4377767"/>
                    <a:ext cx="1008112" cy="1008112"/>
                  </a:xfrm>
                  <a:prstGeom prst="ellipse">
                    <a:avLst/>
                  </a:prstGeom>
                  <a:solidFill>
                    <a:srgbClr val="2FB0FF"/>
                  </a:solidFill>
                  <a:ln w="635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132" name="자유형 131"/>
                  <p:cNvSpPr/>
                  <p:nvPr/>
                </p:nvSpPr>
                <p:spPr>
                  <a:xfrm>
                    <a:off x="467544" y="4378992"/>
                    <a:ext cx="921912" cy="948741"/>
                  </a:xfrm>
                  <a:custGeom>
                    <a:avLst/>
                    <a:gdLst>
                      <a:gd name="connsiteX0" fmla="*/ 0 w 1008112"/>
                      <a:gd name="connsiteY0" fmla="*/ 504056 h 1008112"/>
                      <a:gd name="connsiteX1" fmla="*/ 147635 w 1008112"/>
                      <a:gd name="connsiteY1" fmla="*/ 147635 h 1008112"/>
                      <a:gd name="connsiteX2" fmla="*/ 504057 w 1008112"/>
                      <a:gd name="connsiteY2" fmla="*/ 1 h 1008112"/>
                      <a:gd name="connsiteX3" fmla="*/ 860478 w 1008112"/>
                      <a:gd name="connsiteY3" fmla="*/ 147636 h 1008112"/>
                      <a:gd name="connsiteX4" fmla="*/ 1008112 w 1008112"/>
                      <a:gd name="connsiteY4" fmla="*/ 504058 h 1008112"/>
                      <a:gd name="connsiteX5" fmla="*/ 860477 w 1008112"/>
                      <a:gd name="connsiteY5" fmla="*/ 860480 h 1008112"/>
                      <a:gd name="connsiteX6" fmla="*/ 504055 w 1008112"/>
                      <a:gd name="connsiteY6" fmla="*/ 1008114 h 1008112"/>
                      <a:gd name="connsiteX7" fmla="*/ 147634 w 1008112"/>
                      <a:gd name="connsiteY7" fmla="*/ 860479 h 1008112"/>
                      <a:gd name="connsiteX8" fmla="*/ 0 w 1008112"/>
                      <a:gd name="connsiteY8" fmla="*/ 504057 h 1008112"/>
                      <a:gd name="connsiteX9" fmla="*/ 0 w 1008112"/>
                      <a:gd name="connsiteY9" fmla="*/ 504056 h 1008112"/>
                      <a:gd name="connsiteX0" fmla="*/ 0 w 920484"/>
                      <a:gd name="connsiteY0" fmla="*/ 504055 h 1008114"/>
                      <a:gd name="connsiteX1" fmla="*/ 147635 w 920484"/>
                      <a:gd name="connsiteY1" fmla="*/ 147634 h 1008114"/>
                      <a:gd name="connsiteX2" fmla="*/ 504057 w 920484"/>
                      <a:gd name="connsiteY2" fmla="*/ 0 h 1008114"/>
                      <a:gd name="connsiteX3" fmla="*/ 860478 w 920484"/>
                      <a:gd name="connsiteY3" fmla="*/ 147635 h 1008114"/>
                      <a:gd name="connsiteX4" fmla="*/ 864096 w 920484"/>
                      <a:gd name="connsiteY4" fmla="*/ 504055 h 1008114"/>
                      <a:gd name="connsiteX5" fmla="*/ 860477 w 920484"/>
                      <a:gd name="connsiteY5" fmla="*/ 860479 h 1008114"/>
                      <a:gd name="connsiteX6" fmla="*/ 504055 w 920484"/>
                      <a:gd name="connsiteY6" fmla="*/ 1008113 h 1008114"/>
                      <a:gd name="connsiteX7" fmla="*/ 147634 w 920484"/>
                      <a:gd name="connsiteY7" fmla="*/ 860478 h 1008114"/>
                      <a:gd name="connsiteX8" fmla="*/ 0 w 920484"/>
                      <a:gd name="connsiteY8" fmla="*/ 504056 h 1008114"/>
                      <a:gd name="connsiteX9" fmla="*/ 0 w 920484"/>
                      <a:gd name="connsiteY9" fmla="*/ 504055 h 1008114"/>
                      <a:gd name="connsiteX0" fmla="*/ 0 w 923500"/>
                      <a:gd name="connsiteY0" fmla="*/ 504055 h 1043514"/>
                      <a:gd name="connsiteX1" fmla="*/ 147635 w 923500"/>
                      <a:gd name="connsiteY1" fmla="*/ 147634 h 1043514"/>
                      <a:gd name="connsiteX2" fmla="*/ 504057 w 923500"/>
                      <a:gd name="connsiteY2" fmla="*/ 0 h 1043514"/>
                      <a:gd name="connsiteX3" fmla="*/ 860478 w 923500"/>
                      <a:gd name="connsiteY3" fmla="*/ 147635 h 1043514"/>
                      <a:gd name="connsiteX4" fmla="*/ 864096 w 923500"/>
                      <a:gd name="connsiteY4" fmla="*/ 504055 h 1043514"/>
                      <a:gd name="connsiteX5" fmla="*/ 504056 w 923500"/>
                      <a:gd name="connsiteY5" fmla="*/ 648070 h 1043514"/>
                      <a:gd name="connsiteX6" fmla="*/ 504055 w 923500"/>
                      <a:gd name="connsiteY6" fmla="*/ 1008113 h 1043514"/>
                      <a:gd name="connsiteX7" fmla="*/ 147634 w 923500"/>
                      <a:gd name="connsiteY7" fmla="*/ 860478 h 1043514"/>
                      <a:gd name="connsiteX8" fmla="*/ 0 w 923500"/>
                      <a:gd name="connsiteY8" fmla="*/ 504056 h 1043514"/>
                      <a:gd name="connsiteX9" fmla="*/ 0 w 923500"/>
                      <a:gd name="connsiteY9" fmla="*/ 504055 h 1043514"/>
                      <a:gd name="connsiteX0" fmla="*/ 0 w 923500"/>
                      <a:gd name="connsiteY0" fmla="*/ 504055 h 971503"/>
                      <a:gd name="connsiteX1" fmla="*/ 147635 w 923500"/>
                      <a:gd name="connsiteY1" fmla="*/ 147634 h 971503"/>
                      <a:gd name="connsiteX2" fmla="*/ 504057 w 923500"/>
                      <a:gd name="connsiteY2" fmla="*/ 0 h 971503"/>
                      <a:gd name="connsiteX3" fmla="*/ 860478 w 923500"/>
                      <a:gd name="connsiteY3" fmla="*/ 147635 h 971503"/>
                      <a:gd name="connsiteX4" fmla="*/ 864096 w 923500"/>
                      <a:gd name="connsiteY4" fmla="*/ 504055 h 971503"/>
                      <a:gd name="connsiteX5" fmla="*/ 504056 w 923500"/>
                      <a:gd name="connsiteY5" fmla="*/ 648070 h 971503"/>
                      <a:gd name="connsiteX6" fmla="*/ 432048 w 923500"/>
                      <a:gd name="connsiteY6" fmla="*/ 936102 h 971503"/>
                      <a:gd name="connsiteX7" fmla="*/ 147634 w 923500"/>
                      <a:gd name="connsiteY7" fmla="*/ 860478 h 971503"/>
                      <a:gd name="connsiteX8" fmla="*/ 0 w 923500"/>
                      <a:gd name="connsiteY8" fmla="*/ 504056 h 971503"/>
                      <a:gd name="connsiteX9" fmla="*/ 0 w 923500"/>
                      <a:gd name="connsiteY9" fmla="*/ 504055 h 971503"/>
                      <a:gd name="connsiteX0" fmla="*/ 0 w 923500"/>
                      <a:gd name="connsiteY0" fmla="*/ 504055 h 957219"/>
                      <a:gd name="connsiteX1" fmla="*/ 147635 w 923500"/>
                      <a:gd name="connsiteY1" fmla="*/ 147634 h 957219"/>
                      <a:gd name="connsiteX2" fmla="*/ 504057 w 923500"/>
                      <a:gd name="connsiteY2" fmla="*/ 0 h 957219"/>
                      <a:gd name="connsiteX3" fmla="*/ 860478 w 923500"/>
                      <a:gd name="connsiteY3" fmla="*/ 147635 h 957219"/>
                      <a:gd name="connsiteX4" fmla="*/ 864096 w 923500"/>
                      <a:gd name="connsiteY4" fmla="*/ 504055 h 957219"/>
                      <a:gd name="connsiteX5" fmla="*/ 504056 w 923500"/>
                      <a:gd name="connsiteY5" fmla="*/ 648070 h 957219"/>
                      <a:gd name="connsiteX6" fmla="*/ 360040 w 923500"/>
                      <a:gd name="connsiteY6" fmla="*/ 921818 h 957219"/>
                      <a:gd name="connsiteX7" fmla="*/ 147634 w 923500"/>
                      <a:gd name="connsiteY7" fmla="*/ 860478 h 957219"/>
                      <a:gd name="connsiteX8" fmla="*/ 0 w 923500"/>
                      <a:gd name="connsiteY8" fmla="*/ 504056 h 957219"/>
                      <a:gd name="connsiteX9" fmla="*/ 0 w 923500"/>
                      <a:gd name="connsiteY9" fmla="*/ 504055 h 957219"/>
                      <a:gd name="connsiteX0" fmla="*/ 0 w 923500"/>
                      <a:gd name="connsiteY0" fmla="*/ 504055 h 957219"/>
                      <a:gd name="connsiteX1" fmla="*/ 147635 w 923500"/>
                      <a:gd name="connsiteY1" fmla="*/ 147634 h 957219"/>
                      <a:gd name="connsiteX2" fmla="*/ 504057 w 923500"/>
                      <a:gd name="connsiteY2" fmla="*/ 0 h 957219"/>
                      <a:gd name="connsiteX3" fmla="*/ 860478 w 923500"/>
                      <a:gd name="connsiteY3" fmla="*/ 147635 h 957219"/>
                      <a:gd name="connsiteX4" fmla="*/ 864096 w 923500"/>
                      <a:gd name="connsiteY4" fmla="*/ 504055 h 957219"/>
                      <a:gd name="connsiteX5" fmla="*/ 504056 w 923500"/>
                      <a:gd name="connsiteY5" fmla="*/ 648070 h 957219"/>
                      <a:gd name="connsiteX6" fmla="*/ 360040 w 923500"/>
                      <a:gd name="connsiteY6" fmla="*/ 921818 h 957219"/>
                      <a:gd name="connsiteX7" fmla="*/ 147634 w 923500"/>
                      <a:gd name="connsiteY7" fmla="*/ 860478 h 957219"/>
                      <a:gd name="connsiteX8" fmla="*/ 0 w 923500"/>
                      <a:gd name="connsiteY8" fmla="*/ 504056 h 957219"/>
                      <a:gd name="connsiteX9" fmla="*/ 0 w 923500"/>
                      <a:gd name="connsiteY9" fmla="*/ 504055 h 957219"/>
                      <a:gd name="connsiteX0" fmla="*/ 0 w 923500"/>
                      <a:gd name="connsiteY0" fmla="*/ 504055 h 956033"/>
                      <a:gd name="connsiteX1" fmla="*/ 147635 w 923500"/>
                      <a:gd name="connsiteY1" fmla="*/ 147634 h 956033"/>
                      <a:gd name="connsiteX2" fmla="*/ 504057 w 923500"/>
                      <a:gd name="connsiteY2" fmla="*/ 0 h 956033"/>
                      <a:gd name="connsiteX3" fmla="*/ 860478 w 923500"/>
                      <a:gd name="connsiteY3" fmla="*/ 147635 h 956033"/>
                      <a:gd name="connsiteX4" fmla="*/ 864096 w 923500"/>
                      <a:gd name="connsiteY4" fmla="*/ 504055 h 956033"/>
                      <a:gd name="connsiteX5" fmla="*/ 504056 w 923500"/>
                      <a:gd name="connsiteY5" fmla="*/ 648070 h 956033"/>
                      <a:gd name="connsiteX6" fmla="*/ 360040 w 923500"/>
                      <a:gd name="connsiteY6" fmla="*/ 921818 h 956033"/>
                      <a:gd name="connsiteX7" fmla="*/ 150437 w 923500"/>
                      <a:gd name="connsiteY7" fmla="*/ 853359 h 956033"/>
                      <a:gd name="connsiteX8" fmla="*/ 0 w 923500"/>
                      <a:gd name="connsiteY8" fmla="*/ 504056 h 956033"/>
                      <a:gd name="connsiteX9" fmla="*/ 0 w 923500"/>
                      <a:gd name="connsiteY9" fmla="*/ 504055 h 956033"/>
                      <a:gd name="connsiteX0" fmla="*/ 0 w 923500"/>
                      <a:gd name="connsiteY0" fmla="*/ 504055 h 948344"/>
                      <a:gd name="connsiteX1" fmla="*/ 147635 w 923500"/>
                      <a:gd name="connsiteY1" fmla="*/ 147634 h 948344"/>
                      <a:gd name="connsiteX2" fmla="*/ 504057 w 923500"/>
                      <a:gd name="connsiteY2" fmla="*/ 0 h 948344"/>
                      <a:gd name="connsiteX3" fmla="*/ 860478 w 923500"/>
                      <a:gd name="connsiteY3" fmla="*/ 147635 h 948344"/>
                      <a:gd name="connsiteX4" fmla="*/ 864096 w 923500"/>
                      <a:gd name="connsiteY4" fmla="*/ 504055 h 948344"/>
                      <a:gd name="connsiteX5" fmla="*/ 504056 w 923500"/>
                      <a:gd name="connsiteY5" fmla="*/ 648070 h 948344"/>
                      <a:gd name="connsiteX6" fmla="*/ 346844 w 923500"/>
                      <a:gd name="connsiteY6" fmla="*/ 914129 h 948344"/>
                      <a:gd name="connsiteX7" fmla="*/ 150437 w 923500"/>
                      <a:gd name="connsiteY7" fmla="*/ 853359 h 948344"/>
                      <a:gd name="connsiteX8" fmla="*/ 0 w 923500"/>
                      <a:gd name="connsiteY8" fmla="*/ 504056 h 948344"/>
                      <a:gd name="connsiteX9" fmla="*/ 0 w 923500"/>
                      <a:gd name="connsiteY9" fmla="*/ 504055 h 948344"/>
                      <a:gd name="connsiteX0" fmla="*/ 0 w 921912"/>
                      <a:gd name="connsiteY0" fmla="*/ 504452 h 948741"/>
                      <a:gd name="connsiteX1" fmla="*/ 147635 w 921912"/>
                      <a:gd name="connsiteY1" fmla="*/ 148031 h 948741"/>
                      <a:gd name="connsiteX2" fmla="*/ 504057 w 921912"/>
                      <a:gd name="connsiteY2" fmla="*/ 397 h 948741"/>
                      <a:gd name="connsiteX3" fmla="*/ 850953 w 921912"/>
                      <a:gd name="connsiteY3" fmla="*/ 150413 h 948741"/>
                      <a:gd name="connsiteX4" fmla="*/ 864096 w 921912"/>
                      <a:gd name="connsiteY4" fmla="*/ 504452 h 948741"/>
                      <a:gd name="connsiteX5" fmla="*/ 504056 w 921912"/>
                      <a:gd name="connsiteY5" fmla="*/ 648467 h 948741"/>
                      <a:gd name="connsiteX6" fmla="*/ 346844 w 921912"/>
                      <a:gd name="connsiteY6" fmla="*/ 914526 h 948741"/>
                      <a:gd name="connsiteX7" fmla="*/ 150437 w 921912"/>
                      <a:gd name="connsiteY7" fmla="*/ 853756 h 948741"/>
                      <a:gd name="connsiteX8" fmla="*/ 0 w 921912"/>
                      <a:gd name="connsiteY8" fmla="*/ 504453 h 948741"/>
                      <a:gd name="connsiteX9" fmla="*/ 0 w 921912"/>
                      <a:gd name="connsiteY9" fmla="*/ 504452 h 94874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921912" h="948741">
                        <a:moveTo>
                          <a:pt x="0" y="504452"/>
                        </a:moveTo>
                        <a:cubicBezTo>
                          <a:pt x="0" y="370768"/>
                          <a:pt x="53106" y="242559"/>
                          <a:pt x="147635" y="148031"/>
                        </a:cubicBezTo>
                        <a:cubicBezTo>
                          <a:pt x="242164" y="53502"/>
                          <a:pt x="386837" y="0"/>
                          <a:pt x="504057" y="397"/>
                        </a:cubicBezTo>
                        <a:cubicBezTo>
                          <a:pt x="621277" y="794"/>
                          <a:pt x="790947" y="66404"/>
                          <a:pt x="850953" y="150413"/>
                        </a:cubicBezTo>
                        <a:cubicBezTo>
                          <a:pt x="910959" y="234422"/>
                          <a:pt x="921912" y="421443"/>
                          <a:pt x="864096" y="504452"/>
                        </a:cubicBezTo>
                        <a:cubicBezTo>
                          <a:pt x="806280" y="587461"/>
                          <a:pt x="590265" y="580121"/>
                          <a:pt x="504056" y="648467"/>
                        </a:cubicBezTo>
                        <a:cubicBezTo>
                          <a:pt x="417847" y="716813"/>
                          <a:pt x="405780" y="880311"/>
                          <a:pt x="346844" y="914526"/>
                        </a:cubicBezTo>
                        <a:cubicBezTo>
                          <a:pt x="287908" y="948741"/>
                          <a:pt x="210444" y="923383"/>
                          <a:pt x="150437" y="853756"/>
                        </a:cubicBezTo>
                        <a:cubicBezTo>
                          <a:pt x="89041" y="806156"/>
                          <a:pt x="0" y="638137"/>
                          <a:pt x="0" y="504453"/>
                        </a:cubicBezTo>
                        <a:lnTo>
                          <a:pt x="0" y="504452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0070C0"/>
                      </a:gs>
                      <a:gs pos="100000">
                        <a:srgbClr val="00B0F0"/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635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133" name="Freeform 5"/>
                  <p:cNvSpPr>
                    <a:spLocks/>
                  </p:cNvSpPr>
                  <p:nvPr/>
                </p:nvSpPr>
                <p:spPr bwMode="auto">
                  <a:xfrm>
                    <a:off x="464344" y="4860098"/>
                    <a:ext cx="1011311" cy="523908"/>
                  </a:xfrm>
                  <a:custGeom>
                    <a:avLst/>
                    <a:gdLst/>
                    <a:ahLst/>
                    <a:cxnLst>
                      <a:cxn ang="0">
                        <a:pos x="3372" y="72"/>
                      </a:cxn>
                      <a:cxn ang="0">
                        <a:pos x="3294" y="276"/>
                      </a:cxn>
                      <a:cxn ang="0">
                        <a:pos x="3194" y="468"/>
                      </a:cxn>
                      <a:cxn ang="0">
                        <a:pos x="3072" y="644"/>
                      </a:cxn>
                      <a:cxn ang="0">
                        <a:pos x="2932" y="804"/>
                      </a:cxn>
                      <a:cxn ang="0">
                        <a:pos x="2774" y="946"/>
                      </a:cxn>
                      <a:cxn ang="0">
                        <a:pos x="2598" y="1068"/>
                      </a:cxn>
                      <a:cxn ang="0">
                        <a:pos x="2410" y="1168"/>
                      </a:cxn>
                      <a:cxn ang="0">
                        <a:pos x="2208" y="1244"/>
                      </a:cxn>
                      <a:cxn ang="0">
                        <a:pos x="1996" y="1294"/>
                      </a:cxn>
                      <a:cxn ang="0">
                        <a:pos x="1774" y="1318"/>
                      </a:cxn>
                      <a:cxn ang="0">
                        <a:pos x="1624" y="1318"/>
                      </a:cxn>
                      <a:cxn ang="0">
                        <a:pos x="1402" y="1294"/>
                      </a:cxn>
                      <a:cxn ang="0">
                        <a:pos x="1190" y="1244"/>
                      </a:cxn>
                      <a:cxn ang="0">
                        <a:pos x="988" y="1168"/>
                      </a:cxn>
                      <a:cxn ang="0">
                        <a:pos x="800" y="1068"/>
                      </a:cxn>
                      <a:cxn ang="0">
                        <a:pos x="624" y="946"/>
                      </a:cxn>
                      <a:cxn ang="0">
                        <a:pos x="466" y="804"/>
                      </a:cxn>
                      <a:cxn ang="0">
                        <a:pos x="324" y="644"/>
                      </a:cxn>
                      <a:cxn ang="0">
                        <a:pos x="204" y="468"/>
                      </a:cxn>
                      <a:cxn ang="0">
                        <a:pos x="104" y="276"/>
                      </a:cxn>
                      <a:cxn ang="0">
                        <a:pos x="26" y="72"/>
                      </a:cxn>
                      <a:cxn ang="0">
                        <a:pos x="6" y="0"/>
                      </a:cxn>
                      <a:cxn ang="0">
                        <a:pos x="0" y="130"/>
                      </a:cxn>
                      <a:cxn ang="0">
                        <a:pos x="10" y="306"/>
                      </a:cxn>
                      <a:cxn ang="0">
                        <a:pos x="54" y="562"/>
                      </a:cxn>
                      <a:cxn ang="0">
                        <a:pos x="134" y="802"/>
                      </a:cxn>
                      <a:cxn ang="0">
                        <a:pos x="246" y="1026"/>
                      </a:cxn>
                      <a:cxn ang="0">
                        <a:pos x="388" y="1228"/>
                      </a:cxn>
                      <a:cxn ang="0">
                        <a:pos x="556" y="1408"/>
                      </a:cxn>
                      <a:cxn ang="0">
                        <a:pos x="750" y="1562"/>
                      </a:cxn>
                      <a:cxn ang="0">
                        <a:pos x="962" y="1688"/>
                      </a:cxn>
                      <a:cxn ang="0">
                        <a:pos x="1194" y="1780"/>
                      </a:cxn>
                      <a:cxn ang="0">
                        <a:pos x="1440" y="1838"/>
                      </a:cxn>
                      <a:cxn ang="0">
                        <a:pos x="1698" y="1858"/>
                      </a:cxn>
                      <a:cxn ang="0">
                        <a:pos x="1872" y="1850"/>
                      </a:cxn>
                      <a:cxn ang="0">
                        <a:pos x="2124" y="1804"/>
                      </a:cxn>
                      <a:cxn ang="0">
                        <a:pos x="2360" y="1722"/>
                      </a:cxn>
                      <a:cxn ang="0">
                        <a:pos x="2580" y="1608"/>
                      </a:cxn>
                      <a:cxn ang="0">
                        <a:pos x="2778" y="1464"/>
                      </a:cxn>
                      <a:cxn ang="0">
                        <a:pos x="2956" y="1292"/>
                      </a:cxn>
                      <a:cxn ang="0">
                        <a:pos x="3106" y="1096"/>
                      </a:cxn>
                      <a:cxn ang="0">
                        <a:pos x="3230" y="878"/>
                      </a:cxn>
                      <a:cxn ang="0">
                        <a:pos x="3320" y="644"/>
                      </a:cxn>
                      <a:cxn ang="0">
                        <a:pos x="3378" y="392"/>
                      </a:cxn>
                      <a:cxn ang="0">
                        <a:pos x="3396" y="130"/>
                      </a:cxn>
                      <a:cxn ang="0">
                        <a:pos x="3392" y="0"/>
                      </a:cxn>
                      <a:cxn ang="0">
                        <a:pos x="3392" y="2"/>
                      </a:cxn>
                    </a:cxnLst>
                    <a:rect l="0" t="0" r="r" b="b"/>
                    <a:pathLst>
                      <a:path w="3396" h="1858">
                        <a:moveTo>
                          <a:pt x="3392" y="2"/>
                        </a:moveTo>
                        <a:lnTo>
                          <a:pt x="3392" y="2"/>
                        </a:lnTo>
                        <a:lnTo>
                          <a:pt x="3372" y="72"/>
                        </a:lnTo>
                        <a:lnTo>
                          <a:pt x="3348" y="142"/>
                        </a:lnTo>
                        <a:lnTo>
                          <a:pt x="3322" y="210"/>
                        </a:lnTo>
                        <a:lnTo>
                          <a:pt x="3294" y="276"/>
                        </a:lnTo>
                        <a:lnTo>
                          <a:pt x="3264" y="342"/>
                        </a:lnTo>
                        <a:lnTo>
                          <a:pt x="3230" y="406"/>
                        </a:lnTo>
                        <a:lnTo>
                          <a:pt x="3194" y="468"/>
                        </a:lnTo>
                        <a:lnTo>
                          <a:pt x="3156" y="528"/>
                        </a:lnTo>
                        <a:lnTo>
                          <a:pt x="3116" y="588"/>
                        </a:lnTo>
                        <a:lnTo>
                          <a:pt x="3072" y="644"/>
                        </a:lnTo>
                        <a:lnTo>
                          <a:pt x="3028" y="700"/>
                        </a:lnTo>
                        <a:lnTo>
                          <a:pt x="2980" y="752"/>
                        </a:lnTo>
                        <a:lnTo>
                          <a:pt x="2932" y="804"/>
                        </a:lnTo>
                        <a:lnTo>
                          <a:pt x="2880" y="854"/>
                        </a:lnTo>
                        <a:lnTo>
                          <a:pt x="2828" y="900"/>
                        </a:lnTo>
                        <a:lnTo>
                          <a:pt x="2774" y="946"/>
                        </a:lnTo>
                        <a:lnTo>
                          <a:pt x="2716" y="988"/>
                        </a:lnTo>
                        <a:lnTo>
                          <a:pt x="2658" y="1030"/>
                        </a:lnTo>
                        <a:lnTo>
                          <a:pt x="2598" y="1068"/>
                        </a:lnTo>
                        <a:lnTo>
                          <a:pt x="2536" y="1102"/>
                        </a:lnTo>
                        <a:lnTo>
                          <a:pt x="2474" y="1136"/>
                        </a:lnTo>
                        <a:lnTo>
                          <a:pt x="2410" y="1168"/>
                        </a:lnTo>
                        <a:lnTo>
                          <a:pt x="2344" y="1196"/>
                        </a:lnTo>
                        <a:lnTo>
                          <a:pt x="2276" y="1220"/>
                        </a:lnTo>
                        <a:lnTo>
                          <a:pt x="2208" y="1244"/>
                        </a:lnTo>
                        <a:lnTo>
                          <a:pt x="2138" y="1264"/>
                        </a:lnTo>
                        <a:lnTo>
                          <a:pt x="2068" y="1280"/>
                        </a:lnTo>
                        <a:lnTo>
                          <a:pt x="1996" y="1294"/>
                        </a:lnTo>
                        <a:lnTo>
                          <a:pt x="1922" y="1306"/>
                        </a:lnTo>
                        <a:lnTo>
                          <a:pt x="1848" y="1314"/>
                        </a:lnTo>
                        <a:lnTo>
                          <a:pt x="1774" y="1318"/>
                        </a:lnTo>
                        <a:lnTo>
                          <a:pt x="1698" y="1320"/>
                        </a:lnTo>
                        <a:lnTo>
                          <a:pt x="1698" y="1320"/>
                        </a:lnTo>
                        <a:lnTo>
                          <a:pt x="1624" y="1318"/>
                        </a:lnTo>
                        <a:lnTo>
                          <a:pt x="1548" y="1314"/>
                        </a:lnTo>
                        <a:lnTo>
                          <a:pt x="1474" y="1306"/>
                        </a:lnTo>
                        <a:lnTo>
                          <a:pt x="1402" y="1294"/>
                        </a:lnTo>
                        <a:lnTo>
                          <a:pt x="1330" y="1280"/>
                        </a:lnTo>
                        <a:lnTo>
                          <a:pt x="1260" y="1264"/>
                        </a:lnTo>
                        <a:lnTo>
                          <a:pt x="1190" y="1244"/>
                        </a:lnTo>
                        <a:lnTo>
                          <a:pt x="1122" y="1220"/>
                        </a:lnTo>
                        <a:lnTo>
                          <a:pt x="1054" y="1196"/>
                        </a:lnTo>
                        <a:lnTo>
                          <a:pt x="988" y="1168"/>
                        </a:lnTo>
                        <a:lnTo>
                          <a:pt x="924" y="1136"/>
                        </a:lnTo>
                        <a:lnTo>
                          <a:pt x="860" y="1102"/>
                        </a:lnTo>
                        <a:lnTo>
                          <a:pt x="800" y="1068"/>
                        </a:lnTo>
                        <a:lnTo>
                          <a:pt x="740" y="1030"/>
                        </a:lnTo>
                        <a:lnTo>
                          <a:pt x="680" y="988"/>
                        </a:lnTo>
                        <a:lnTo>
                          <a:pt x="624" y="946"/>
                        </a:lnTo>
                        <a:lnTo>
                          <a:pt x="570" y="900"/>
                        </a:lnTo>
                        <a:lnTo>
                          <a:pt x="516" y="854"/>
                        </a:lnTo>
                        <a:lnTo>
                          <a:pt x="466" y="804"/>
                        </a:lnTo>
                        <a:lnTo>
                          <a:pt x="416" y="752"/>
                        </a:lnTo>
                        <a:lnTo>
                          <a:pt x="370" y="700"/>
                        </a:lnTo>
                        <a:lnTo>
                          <a:pt x="324" y="644"/>
                        </a:lnTo>
                        <a:lnTo>
                          <a:pt x="282" y="588"/>
                        </a:lnTo>
                        <a:lnTo>
                          <a:pt x="242" y="528"/>
                        </a:lnTo>
                        <a:lnTo>
                          <a:pt x="204" y="468"/>
                        </a:lnTo>
                        <a:lnTo>
                          <a:pt x="168" y="406"/>
                        </a:lnTo>
                        <a:lnTo>
                          <a:pt x="134" y="342"/>
                        </a:lnTo>
                        <a:lnTo>
                          <a:pt x="104" y="276"/>
                        </a:lnTo>
                        <a:lnTo>
                          <a:pt x="74" y="210"/>
                        </a:lnTo>
                        <a:lnTo>
                          <a:pt x="50" y="142"/>
                        </a:lnTo>
                        <a:lnTo>
                          <a:pt x="26" y="72"/>
                        </a:lnTo>
                        <a:lnTo>
                          <a:pt x="6" y="2"/>
                        </a:lnTo>
                        <a:lnTo>
                          <a:pt x="6" y="2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2" y="64"/>
                        </a:lnTo>
                        <a:lnTo>
                          <a:pt x="0" y="130"/>
                        </a:lnTo>
                        <a:lnTo>
                          <a:pt x="0" y="130"/>
                        </a:lnTo>
                        <a:lnTo>
                          <a:pt x="2" y="218"/>
                        </a:lnTo>
                        <a:lnTo>
                          <a:pt x="10" y="306"/>
                        </a:lnTo>
                        <a:lnTo>
                          <a:pt x="20" y="392"/>
                        </a:lnTo>
                        <a:lnTo>
                          <a:pt x="36" y="478"/>
                        </a:lnTo>
                        <a:lnTo>
                          <a:pt x="54" y="562"/>
                        </a:lnTo>
                        <a:lnTo>
                          <a:pt x="76" y="644"/>
                        </a:lnTo>
                        <a:lnTo>
                          <a:pt x="104" y="724"/>
                        </a:lnTo>
                        <a:lnTo>
                          <a:pt x="134" y="802"/>
                        </a:lnTo>
                        <a:lnTo>
                          <a:pt x="168" y="878"/>
                        </a:lnTo>
                        <a:lnTo>
                          <a:pt x="206" y="954"/>
                        </a:lnTo>
                        <a:lnTo>
                          <a:pt x="246" y="1026"/>
                        </a:lnTo>
                        <a:lnTo>
                          <a:pt x="290" y="1096"/>
                        </a:lnTo>
                        <a:lnTo>
                          <a:pt x="338" y="1164"/>
                        </a:lnTo>
                        <a:lnTo>
                          <a:pt x="388" y="1228"/>
                        </a:lnTo>
                        <a:lnTo>
                          <a:pt x="442" y="1292"/>
                        </a:lnTo>
                        <a:lnTo>
                          <a:pt x="498" y="1352"/>
                        </a:lnTo>
                        <a:lnTo>
                          <a:pt x="556" y="1408"/>
                        </a:lnTo>
                        <a:lnTo>
                          <a:pt x="618" y="1464"/>
                        </a:lnTo>
                        <a:lnTo>
                          <a:pt x="682" y="1514"/>
                        </a:lnTo>
                        <a:lnTo>
                          <a:pt x="750" y="1562"/>
                        </a:lnTo>
                        <a:lnTo>
                          <a:pt x="818" y="1608"/>
                        </a:lnTo>
                        <a:lnTo>
                          <a:pt x="890" y="1650"/>
                        </a:lnTo>
                        <a:lnTo>
                          <a:pt x="962" y="1688"/>
                        </a:lnTo>
                        <a:lnTo>
                          <a:pt x="1038" y="1722"/>
                        </a:lnTo>
                        <a:lnTo>
                          <a:pt x="1114" y="1754"/>
                        </a:lnTo>
                        <a:lnTo>
                          <a:pt x="1194" y="1780"/>
                        </a:lnTo>
                        <a:lnTo>
                          <a:pt x="1274" y="1804"/>
                        </a:lnTo>
                        <a:lnTo>
                          <a:pt x="1356" y="1822"/>
                        </a:lnTo>
                        <a:lnTo>
                          <a:pt x="1440" y="1838"/>
                        </a:lnTo>
                        <a:lnTo>
                          <a:pt x="1526" y="1850"/>
                        </a:lnTo>
                        <a:lnTo>
                          <a:pt x="1612" y="1856"/>
                        </a:lnTo>
                        <a:lnTo>
                          <a:pt x="1698" y="1858"/>
                        </a:lnTo>
                        <a:lnTo>
                          <a:pt x="1698" y="1858"/>
                        </a:lnTo>
                        <a:lnTo>
                          <a:pt x="1786" y="1856"/>
                        </a:lnTo>
                        <a:lnTo>
                          <a:pt x="1872" y="1850"/>
                        </a:lnTo>
                        <a:lnTo>
                          <a:pt x="1958" y="1838"/>
                        </a:lnTo>
                        <a:lnTo>
                          <a:pt x="2040" y="1822"/>
                        </a:lnTo>
                        <a:lnTo>
                          <a:pt x="2124" y="1804"/>
                        </a:lnTo>
                        <a:lnTo>
                          <a:pt x="2204" y="1780"/>
                        </a:lnTo>
                        <a:lnTo>
                          <a:pt x="2282" y="1754"/>
                        </a:lnTo>
                        <a:lnTo>
                          <a:pt x="2360" y="1722"/>
                        </a:lnTo>
                        <a:lnTo>
                          <a:pt x="2434" y="1688"/>
                        </a:lnTo>
                        <a:lnTo>
                          <a:pt x="2508" y="1650"/>
                        </a:lnTo>
                        <a:lnTo>
                          <a:pt x="2580" y="1608"/>
                        </a:lnTo>
                        <a:lnTo>
                          <a:pt x="2648" y="1562"/>
                        </a:lnTo>
                        <a:lnTo>
                          <a:pt x="2714" y="1514"/>
                        </a:lnTo>
                        <a:lnTo>
                          <a:pt x="2778" y="1464"/>
                        </a:lnTo>
                        <a:lnTo>
                          <a:pt x="2840" y="1408"/>
                        </a:lnTo>
                        <a:lnTo>
                          <a:pt x="2900" y="1352"/>
                        </a:lnTo>
                        <a:lnTo>
                          <a:pt x="2956" y="1292"/>
                        </a:lnTo>
                        <a:lnTo>
                          <a:pt x="3010" y="1228"/>
                        </a:lnTo>
                        <a:lnTo>
                          <a:pt x="3060" y="1164"/>
                        </a:lnTo>
                        <a:lnTo>
                          <a:pt x="3106" y="1096"/>
                        </a:lnTo>
                        <a:lnTo>
                          <a:pt x="3152" y="1026"/>
                        </a:lnTo>
                        <a:lnTo>
                          <a:pt x="3192" y="954"/>
                        </a:lnTo>
                        <a:lnTo>
                          <a:pt x="3230" y="878"/>
                        </a:lnTo>
                        <a:lnTo>
                          <a:pt x="3264" y="802"/>
                        </a:lnTo>
                        <a:lnTo>
                          <a:pt x="3294" y="724"/>
                        </a:lnTo>
                        <a:lnTo>
                          <a:pt x="3320" y="644"/>
                        </a:lnTo>
                        <a:lnTo>
                          <a:pt x="3344" y="562"/>
                        </a:lnTo>
                        <a:lnTo>
                          <a:pt x="3362" y="478"/>
                        </a:lnTo>
                        <a:lnTo>
                          <a:pt x="3378" y="392"/>
                        </a:lnTo>
                        <a:lnTo>
                          <a:pt x="3388" y="306"/>
                        </a:lnTo>
                        <a:lnTo>
                          <a:pt x="3394" y="218"/>
                        </a:lnTo>
                        <a:lnTo>
                          <a:pt x="3396" y="130"/>
                        </a:lnTo>
                        <a:lnTo>
                          <a:pt x="3396" y="130"/>
                        </a:lnTo>
                        <a:lnTo>
                          <a:pt x="3396" y="64"/>
                        </a:lnTo>
                        <a:lnTo>
                          <a:pt x="3392" y="0"/>
                        </a:lnTo>
                        <a:lnTo>
                          <a:pt x="3392" y="0"/>
                        </a:lnTo>
                        <a:lnTo>
                          <a:pt x="3392" y="2"/>
                        </a:lnTo>
                        <a:lnTo>
                          <a:pt x="3392" y="2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20000"/>
                    </a:srgbClr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ko-KR" altLang="en-US"/>
                  </a:p>
                </p:txBody>
              </p:sp>
              <p:sp>
                <p:nvSpPr>
                  <p:cNvPr id="134" name="Freeform 9"/>
                  <p:cNvSpPr>
                    <a:spLocks/>
                  </p:cNvSpPr>
                  <p:nvPr/>
                </p:nvSpPr>
                <p:spPr bwMode="auto">
                  <a:xfrm rot="182993">
                    <a:off x="459688" y="4813962"/>
                    <a:ext cx="367896" cy="487245"/>
                  </a:xfrm>
                  <a:custGeom>
                    <a:avLst/>
                    <a:gdLst/>
                    <a:ahLst/>
                    <a:cxnLst>
                      <a:cxn ang="0">
                        <a:pos x="564" y="1416"/>
                      </a:cxn>
                      <a:cxn ang="0">
                        <a:pos x="564" y="1416"/>
                      </a:cxn>
                      <a:cxn ang="0">
                        <a:pos x="502" y="1354"/>
                      </a:cxn>
                      <a:cxn ang="0">
                        <a:pos x="440" y="1290"/>
                      </a:cxn>
                      <a:cxn ang="0">
                        <a:pos x="384" y="1224"/>
                      </a:cxn>
                      <a:cxn ang="0">
                        <a:pos x="330" y="1154"/>
                      </a:cxn>
                      <a:cxn ang="0">
                        <a:pos x="280" y="1080"/>
                      </a:cxn>
                      <a:cxn ang="0">
                        <a:pos x="234" y="1004"/>
                      </a:cxn>
                      <a:cxn ang="0">
                        <a:pos x="192" y="926"/>
                      </a:cxn>
                      <a:cxn ang="0">
                        <a:pos x="152" y="846"/>
                      </a:cxn>
                      <a:cxn ang="0">
                        <a:pos x="118" y="762"/>
                      </a:cxn>
                      <a:cxn ang="0">
                        <a:pos x="88" y="678"/>
                      </a:cxn>
                      <a:cxn ang="0">
                        <a:pos x="62" y="590"/>
                      </a:cxn>
                      <a:cxn ang="0">
                        <a:pos x="50" y="546"/>
                      </a:cxn>
                      <a:cxn ang="0">
                        <a:pos x="40" y="502"/>
                      </a:cxn>
                      <a:cxn ang="0">
                        <a:pos x="30" y="456"/>
                      </a:cxn>
                      <a:cxn ang="0">
                        <a:pos x="22" y="410"/>
                      </a:cxn>
                      <a:cxn ang="0">
                        <a:pos x="16" y="364"/>
                      </a:cxn>
                      <a:cxn ang="0">
                        <a:pos x="10" y="318"/>
                      </a:cxn>
                      <a:cxn ang="0">
                        <a:pos x="6" y="272"/>
                      </a:cxn>
                      <a:cxn ang="0">
                        <a:pos x="4" y="224"/>
                      </a:cxn>
                      <a:cxn ang="0">
                        <a:pos x="2" y="176"/>
                      </a:cxn>
                      <a:cxn ang="0">
                        <a:pos x="0" y="130"/>
                      </a:cxn>
                      <a:cxn ang="0">
                        <a:pos x="0" y="130"/>
                      </a:cxn>
                      <a:cxn ang="0">
                        <a:pos x="2" y="64"/>
                      </a:cxn>
                      <a:cxn ang="0">
                        <a:pos x="6" y="0"/>
                      </a:cxn>
                      <a:cxn ang="0">
                        <a:pos x="6" y="0"/>
                      </a:cxn>
                      <a:cxn ang="0">
                        <a:pos x="6" y="2"/>
                      </a:cxn>
                      <a:cxn ang="0">
                        <a:pos x="6" y="2"/>
                      </a:cxn>
                      <a:cxn ang="0">
                        <a:pos x="32" y="90"/>
                      </a:cxn>
                      <a:cxn ang="0">
                        <a:pos x="62" y="178"/>
                      </a:cxn>
                      <a:cxn ang="0">
                        <a:pos x="96" y="262"/>
                      </a:cxn>
                      <a:cxn ang="0">
                        <a:pos x="136" y="344"/>
                      </a:cxn>
                      <a:cxn ang="0">
                        <a:pos x="178" y="424"/>
                      </a:cxn>
                      <a:cxn ang="0">
                        <a:pos x="224" y="502"/>
                      </a:cxn>
                      <a:cxn ang="0">
                        <a:pos x="274" y="578"/>
                      </a:cxn>
                      <a:cxn ang="0">
                        <a:pos x="328" y="650"/>
                      </a:cxn>
                      <a:cxn ang="0">
                        <a:pos x="386" y="718"/>
                      </a:cxn>
                      <a:cxn ang="0">
                        <a:pos x="446" y="784"/>
                      </a:cxn>
                      <a:cxn ang="0">
                        <a:pos x="510" y="848"/>
                      </a:cxn>
                      <a:cxn ang="0">
                        <a:pos x="576" y="906"/>
                      </a:cxn>
                      <a:cxn ang="0">
                        <a:pos x="646" y="962"/>
                      </a:cxn>
                      <a:cxn ang="0">
                        <a:pos x="718" y="1016"/>
                      </a:cxn>
                      <a:cxn ang="0">
                        <a:pos x="794" y="1064"/>
                      </a:cxn>
                      <a:cxn ang="0">
                        <a:pos x="872" y="1110"/>
                      </a:cxn>
                      <a:cxn ang="0">
                        <a:pos x="564" y="1416"/>
                      </a:cxn>
                    </a:cxnLst>
                    <a:rect l="0" t="0" r="r" b="b"/>
                    <a:pathLst>
                      <a:path w="872" h="1416">
                        <a:moveTo>
                          <a:pt x="564" y="1416"/>
                        </a:moveTo>
                        <a:lnTo>
                          <a:pt x="564" y="1416"/>
                        </a:lnTo>
                        <a:lnTo>
                          <a:pt x="502" y="1354"/>
                        </a:lnTo>
                        <a:lnTo>
                          <a:pt x="440" y="1290"/>
                        </a:lnTo>
                        <a:lnTo>
                          <a:pt x="384" y="1224"/>
                        </a:lnTo>
                        <a:lnTo>
                          <a:pt x="330" y="1154"/>
                        </a:lnTo>
                        <a:lnTo>
                          <a:pt x="280" y="1080"/>
                        </a:lnTo>
                        <a:lnTo>
                          <a:pt x="234" y="1004"/>
                        </a:lnTo>
                        <a:lnTo>
                          <a:pt x="192" y="926"/>
                        </a:lnTo>
                        <a:lnTo>
                          <a:pt x="152" y="846"/>
                        </a:lnTo>
                        <a:lnTo>
                          <a:pt x="118" y="762"/>
                        </a:lnTo>
                        <a:lnTo>
                          <a:pt x="88" y="678"/>
                        </a:lnTo>
                        <a:lnTo>
                          <a:pt x="62" y="590"/>
                        </a:lnTo>
                        <a:lnTo>
                          <a:pt x="50" y="546"/>
                        </a:lnTo>
                        <a:lnTo>
                          <a:pt x="40" y="502"/>
                        </a:lnTo>
                        <a:lnTo>
                          <a:pt x="30" y="456"/>
                        </a:lnTo>
                        <a:lnTo>
                          <a:pt x="22" y="410"/>
                        </a:lnTo>
                        <a:lnTo>
                          <a:pt x="16" y="364"/>
                        </a:lnTo>
                        <a:lnTo>
                          <a:pt x="10" y="318"/>
                        </a:lnTo>
                        <a:lnTo>
                          <a:pt x="6" y="272"/>
                        </a:lnTo>
                        <a:lnTo>
                          <a:pt x="4" y="224"/>
                        </a:lnTo>
                        <a:lnTo>
                          <a:pt x="2" y="176"/>
                        </a:lnTo>
                        <a:lnTo>
                          <a:pt x="0" y="130"/>
                        </a:lnTo>
                        <a:lnTo>
                          <a:pt x="0" y="130"/>
                        </a:lnTo>
                        <a:lnTo>
                          <a:pt x="2" y="64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6" y="2"/>
                        </a:lnTo>
                        <a:lnTo>
                          <a:pt x="6" y="2"/>
                        </a:lnTo>
                        <a:lnTo>
                          <a:pt x="32" y="90"/>
                        </a:lnTo>
                        <a:lnTo>
                          <a:pt x="62" y="178"/>
                        </a:lnTo>
                        <a:lnTo>
                          <a:pt x="96" y="262"/>
                        </a:lnTo>
                        <a:lnTo>
                          <a:pt x="136" y="344"/>
                        </a:lnTo>
                        <a:lnTo>
                          <a:pt x="178" y="424"/>
                        </a:lnTo>
                        <a:lnTo>
                          <a:pt x="224" y="502"/>
                        </a:lnTo>
                        <a:lnTo>
                          <a:pt x="274" y="578"/>
                        </a:lnTo>
                        <a:lnTo>
                          <a:pt x="328" y="650"/>
                        </a:lnTo>
                        <a:lnTo>
                          <a:pt x="386" y="718"/>
                        </a:lnTo>
                        <a:lnTo>
                          <a:pt x="446" y="784"/>
                        </a:lnTo>
                        <a:lnTo>
                          <a:pt x="510" y="848"/>
                        </a:lnTo>
                        <a:lnTo>
                          <a:pt x="576" y="906"/>
                        </a:lnTo>
                        <a:lnTo>
                          <a:pt x="646" y="962"/>
                        </a:lnTo>
                        <a:lnTo>
                          <a:pt x="718" y="1016"/>
                        </a:lnTo>
                        <a:lnTo>
                          <a:pt x="794" y="1064"/>
                        </a:lnTo>
                        <a:lnTo>
                          <a:pt x="872" y="1110"/>
                        </a:lnTo>
                        <a:lnTo>
                          <a:pt x="564" y="1416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0070C0"/>
                      </a:gs>
                      <a:gs pos="100000">
                        <a:srgbClr val="00B0F0">
                          <a:alpha val="0"/>
                        </a:srgbClr>
                      </a:gs>
                    </a:gsLst>
                    <a:lin ang="4200000" scaled="0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ko-KR" altLang="en-US"/>
                  </a:p>
                </p:txBody>
              </p:sp>
              <p:sp>
                <p:nvSpPr>
                  <p:cNvPr id="135" name="Freeform 9"/>
                  <p:cNvSpPr>
                    <a:spLocks/>
                  </p:cNvSpPr>
                  <p:nvPr/>
                </p:nvSpPr>
                <p:spPr bwMode="auto">
                  <a:xfrm rot="3320087">
                    <a:off x="334587" y="4626987"/>
                    <a:ext cx="660321" cy="560396"/>
                  </a:xfrm>
                  <a:custGeom>
                    <a:avLst/>
                    <a:gdLst/>
                    <a:ahLst/>
                    <a:cxnLst>
                      <a:cxn ang="0">
                        <a:pos x="564" y="1416"/>
                      </a:cxn>
                      <a:cxn ang="0">
                        <a:pos x="564" y="1416"/>
                      </a:cxn>
                      <a:cxn ang="0">
                        <a:pos x="502" y="1354"/>
                      </a:cxn>
                      <a:cxn ang="0">
                        <a:pos x="440" y="1290"/>
                      </a:cxn>
                      <a:cxn ang="0">
                        <a:pos x="384" y="1224"/>
                      </a:cxn>
                      <a:cxn ang="0">
                        <a:pos x="330" y="1154"/>
                      </a:cxn>
                      <a:cxn ang="0">
                        <a:pos x="280" y="1080"/>
                      </a:cxn>
                      <a:cxn ang="0">
                        <a:pos x="234" y="1004"/>
                      </a:cxn>
                      <a:cxn ang="0">
                        <a:pos x="192" y="926"/>
                      </a:cxn>
                      <a:cxn ang="0">
                        <a:pos x="152" y="846"/>
                      </a:cxn>
                      <a:cxn ang="0">
                        <a:pos x="118" y="762"/>
                      </a:cxn>
                      <a:cxn ang="0">
                        <a:pos x="88" y="678"/>
                      </a:cxn>
                      <a:cxn ang="0">
                        <a:pos x="62" y="590"/>
                      </a:cxn>
                      <a:cxn ang="0">
                        <a:pos x="50" y="546"/>
                      </a:cxn>
                      <a:cxn ang="0">
                        <a:pos x="40" y="502"/>
                      </a:cxn>
                      <a:cxn ang="0">
                        <a:pos x="30" y="456"/>
                      </a:cxn>
                      <a:cxn ang="0">
                        <a:pos x="22" y="410"/>
                      </a:cxn>
                      <a:cxn ang="0">
                        <a:pos x="16" y="364"/>
                      </a:cxn>
                      <a:cxn ang="0">
                        <a:pos x="10" y="318"/>
                      </a:cxn>
                      <a:cxn ang="0">
                        <a:pos x="6" y="272"/>
                      </a:cxn>
                      <a:cxn ang="0">
                        <a:pos x="4" y="224"/>
                      </a:cxn>
                      <a:cxn ang="0">
                        <a:pos x="2" y="176"/>
                      </a:cxn>
                      <a:cxn ang="0">
                        <a:pos x="0" y="130"/>
                      </a:cxn>
                      <a:cxn ang="0">
                        <a:pos x="0" y="130"/>
                      </a:cxn>
                      <a:cxn ang="0">
                        <a:pos x="2" y="64"/>
                      </a:cxn>
                      <a:cxn ang="0">
                        <a:pos x="6" y="0"/>
                      </a:cxn>
                      <a:cxn ang="0">
                        <a:pos x="6" y="0"/>
                      </a:cxn>
                      <a:cxn ang="0">
                        <a:pos x="6" y="2"/>
                      </a:cxn>
                      <a:cxn ang="0">
                        <a:pos x="6" y="2"/>
                      </a:cxn>
                      <a:cxn ang="0">
                        <a:pos x="32" y="90"/>
                      </a:cxn>
                      <a:cxn ang="0">
                        <a:pos x="62" y="178"/>
                      </a:cxn>
                      <a:cxn ang="0">
                        <a:pos x="96" y="262"/>
                      </a:cxn>
                      <a:cxn ang="0">
                        <a:pos x="136" y="344"/>
                      </a:cxn>
                      <a:cxn ang="0">
                        <a:pos x="178" y="424"/>
                      </a:cxn>
                      <a:cxn ang="0">
                        <a:pos x="224" y="502"/>
                      </a:cxn>
                      <a:cxn ang="0">
                        <a:pos x="274" y="578"/>
                      </a:cxn>
                      <a:cxn ang="0">
                        <a:pos x="328" y="650"/>
                      </a:cxn>
                      <a:cxn ang="0">
                        <a:pos x="386" y="718"/>
                      </a:cxn>
                      <a:cxn ang="0">
                        <a:pos x="446" y="784"/>
                      </a:cxn>
                      <a:cxn ang="0">
                        <a:pos x="510" y="848"/>
                      </a:cxn>
                      <a:cxn ang="0">
                        <a:pos x="576" y="906"/>
                      </a:cxn>
                      <a:cxn ang="0">
                        <a:pos x="646" y="962"/>
                      </a:cxn>
                      <a:cxn ang="0">
                        <a:pos x="718" y="1016"/>
                      </a:cxn>
                      <a:cxn ang="0">
                        <a:pos x="794" y="1064"/>
                      </a:cxn>
                      <a:cxn ang="0">
                        <a:pos x="872" y="1110"/>
                      </a:cxn>
                      <a:cxn ang="0">
                        <a:pos x="564" y="1416"/>
                      </a:cxn>
                    </a:cxnLst>
                    <a:rect l="0" t="0" r="r" b="b"/>
                    <a:pathLst>
                      <a:path w="872" h="1416">
                        <a:moveTo>
                          <a:pt x="564" y="1416"/>
                        </a:moveTo>
                        <a:lnTo>
                          <a:pt x="564" y="1416"/>
                        </a:lnTo>
                        <a:lnTo>
                          <a:pt x="502" y="1354"/>
                        </a:lnTo>
                        <a:lnTo>
                          <a:pt x="440" y="1290"/>
                        </a:lnTo>
                        <a:lnTo>
                          <a:pt x="384" y="1224"/>
                        </a:lnTo>
                        <a:lnTo>
                          <a:pt x="330" y="1154"/>
                        </a:lnTo>
                        <a:lnTo>
                          <a:pt x="280" y="1080"/>
                        </a:lnTo>
                        <a:lnTo>
                          <a:pt x="234" y="1004"/>
                        </a:lnTo>
                        <a:lnTo>
                          <a:pt x="192" y="926"/>
                        </a:lnTo>
                        <a:lnTo>
                          <a:pt x="152" y="846"/>
                        </a:lnTo>
                        <a:lnTo>
                          <a:pt x="118" y="762"/>
                        </a:lnTo>
                        <a:lnTo>
                          <a:pt x="88" y="678"/>
                        </a:lnTo>
                        <a:lnTo>
                          <a:pt x="62" y="590"/>
                        </a:lnTo>
                        <a:lnTo>
                          <a:pt x="50" y="546"/>
                        </a:lnTo>
                        <a:lnTo>
                          <a:pt x="40" y="502"/>
                        </a:lnTo>
                        <a:lnTo>
                          <a:pt x="30" y="456"/>
                        </a:lnTo>
                        <a:lnTo>
                          <a:pt x="22" y="410"/>
                        </a:lnTo>
                        <a:lnTo>
                          <a:pt x="16" y="364"/>
                        </a:lnTo>
                        <a:lnTo>
                          <a:pt x="10" y="318"/>
                        </a:lnTo>
                        <a:lnTo>
                          <a:pt x="6" y="272"/>
                        </a:lnTo>
                        <a:lnTo>
                          <a:pt x="4" y="224"/>
                        </a:lnTo>
                        <a:lnTo>
                          <a:pt x="2" y="176"/>
                        </a:lnTo>
                        <a:lnTo>
                          <a:pt x="0" y="130"/>
                        </a:lnTo>
                        <a:lnTo>
                          <a:pt x="0" y="130"/>
                        </a:lnTo>
                        <a:lnTo>
                          <a:pt x="2" y="64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6" y="2"/>
                        </a:lnTo>
                        <a:lnTo>
                          <a:pt x="6" y="2"/>
                        </a:lnTo>
                        <a:lnTo>
                          <a:pt x="32" y="90"/>
                        </a:lnTo>
                        <a:lnTo>
                          <a:pt x="62" y="178"/>
                        </a:lnTo>
                        <a:lnTo>
                          <a:pt x="96" y="262"/>
                        </a:lnTo>
                        <a:lnTo>
                          <a:pt x="136" y="344"/>
                        </a:lnTo>
                        <a:lnTo>
                          <a:pt x="178" y="424"/>
                        </a:lnTo>
                        <a:lnTo>
                          <a:pt x="224" y="502"/>
                        </a:lnTo>
                        <a:lnTo>
                          <a:pt x="274" y="578"/>
                        </a:lnTo>
                        <a:lnTo>
                          <a:pt x="328" y="650"/>
                        </a:lnTo>
                        <a:lnTo>
                          <a:pt x="386" y="718"/>
                        </a:lnTo>
                        <a:lnTo>
                          <a:pt x="446" y="784"/>
                        </a:lnTo>
                        <a:lnTo>
                          <a:pt x="510" y="848"/>
                        </a:lnTo>
                        <a:lnTo>
                          <a:pt x="576" y="906"/>
                        </a:lnTo>
                        <a:lnTo>
                          <a:pt x="646" y="962"/>
                        </a:lnTo>
                        <a:lnTo>
                          <a:pt x="718" y="1016"/>
                        </a:lnTo>
                        <a:lnTo>
                          <a:pt x="794" y="1064"/>
                        </a:lnTo>
                        <a:lnTo>
                          <a:pt x="872" y="1110"/>
                        </a:lnTo>
                        <a:lnTo>
                          <a:pt x="564" y="1416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0070C0"/>
                      </a:gs>
                      <a:gs pos="100000">
                        <a:srgbClr val="00B0F0">
                          <a:alpha val="0"/>
                        </a:srgbClr>
                      </a:gs>
                    </a:gsLst>
                    <a:lin ang="4200000" scaled="0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ko-KR" altLang="en-US"/>
                  </a:p>
                </p:txBody>
              </p:sp>
            </p:grpSp>
            <p:sp>
              <p:nvSpPr>
                <p:cNvPr id="128" name="타원 127"/>
                <p:cNvSpPr/>
                <p:nvPr/>
              </p:nvSpPr>
              <p:spPr>
                <a:xfrm rot="10800000">
                  <a:off x="3735382" y="3913662"/>
                  <a:ext cx="1000022" cy="1008914"/>
                </a:xfrm>
                <a:prstGeom prst="ellipse">
                  <a:avLst/>
                </a:prstGeom>
                <a:solidFill>
                  <a:srgbClr val="0070C0"/>
                </a:solidFill>
                <a:ln>
                  <a:noFill/>
                </a:ln>
                <a:scene3d>
                  <a:camera prst="orthographicFront"/>
                  <a:lightRig rig="flat" dir="t"/>
                </a:scene3d>
                <a:sp3d contourW="12700" prstMaterial="clear">
                  <a:bevelT w="254000" prst="relaxedInset"/>
                  <a:contourClr>
                    <a:srgbClr val="0077D0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125" name="TextBox 124"/>
              <p:cNvSpPr txBox="1"/>
              <p:nvPr/>
            </p:nvSpPr>
            <p:spPr>
              <a:xfrm>
                <a:off x="939018" y="2483997"/>
                <a:ext cx="128791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6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사업지원 및 약정체결</a:t>
                </a:r>
                <a:endParaRPr lang="en-US" altLang="ko-KR" sz="16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26" name="타원 125"/>
              <p:cNvSpPr/>
              <p:nvPr/>
            </p:nvSpPr>
            <p:spPr>
              <a:xfrm flipH="1">
                <a:off x="1053922" y="2183798"/>
                <a:ext cx="439049" cy="4390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36" name="그룹 77"/>
            <p:cNvGrpSpPr/>
            <p:nvPr/>
          </p:nvGrpSpPr>
          <p:grpSpPr>
            <a:xfrm>
              <a:off x="2003652" y="4134830"/>
              <a:ext cx="1071539" cy="1525690"/>
              <a:chOff x="285750" y="2258059"/>
              <a:chExt cx="2126791" cy="3125260"/>
            </a:xfrm>
          </p:grpSpPr>
          <p:sp>
            <p:nvSpPr>
              <p:cNvPr id="137" name="Freeform 5"/>
              <p:cNvSpPr>
                <a:spLocks/>
              </p:cNvSpPr>
              <p:nvPr/>
            </p:nvSpPr>
            <p:spPr bwMode="auto">
              <a:xfrm>
                <a:off x="285750" y="2258059"/>
                <a:ext cx="2126791" cy="2713813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57000">
                    <a:srgbClr val="00B0F0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38" name="Freeform 9"/>
              <p:cNvSpPr>
                <a:spLocks/>
              </p:cNvSpPr>
              <p:nvPr/>
            </p:nvSpPr>
            <p:spPr bwMode="auto">
              <a:xfrm>
                <a:off x="614295" y="3749525"/>
                <a:ext cx="1469701" cy="950569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39" name="Freeform 9"/>
              <p:cNvSpPr>
                <a:spLocks/>
              </p:cNvSpPr>
              <p:nvPr/>
            </p:nvSpPr>
            <p:spPr bwMode="auto">
              <a:xfrm>
                <a:off x="783002" y="3828463"/>
                <a:ext cx="1132287" cy="762181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40" name="Freeform 19"/>
              <p:cNvSpPr>
                <a:spLocks/>
              </p:cNvSpPr>
              <p:nvPr/>
            </p:nvSpPr>
            <p:spPr bwMode="auto">
              <a:xfrm rot="5400000">
                <a:off x="1203312" y="4016830"/>
                <a:ext cx="291667" cy="238515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41" name="Freeform 20"/>
              <p:cNvSpPr>
                <a:spLocks/>
              </p:cNvSpPr>
              <p:nvPr/>
            </p:nvSpPr>
            <p:spPr bwMode="auto">
              <a:xfrm>
                <a:off x="948942" y="4976196"/>
                <a:ext cx="797599" cy="407123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0070C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42" name="Oval 9"/>
              <p:cNvSpPr>
                <a:spLocks noChangeArrowheads="1"/>
              </p:cNvSpPr>
              <p:nvPr/>
            </p:nvSpPr>
            <p:spPr bwMode="auto">
              <a:xfrm>
                <a:off x="717787" y="2371687"/>
                <a:ext cx="1262497" cy="1259044"/>
              </a:xfrm>
              <a:prstGeom prst="ellipse">
                <a:avLst/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43" name="Oval 10"/>
              <p:cNvSpPr>
                <a:spLocks noChangeArrowheads="1"/>
              </p:cNvSpPr>
              <p:nvPr/>
            </p:nvSpPr>
            <p:spPr bwMode="auto">
              <a:xfrm>
                <a:off x="723828" y="2377728"/>
                <a:ext cx="1249552" cy="1246963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44" name="Oval 11"/>
              <p:cNvSpPr>
                <a:spLocks noChangeArrowheads="1"/>
              </p:cNvSpPr>
              <p:nvPr/>
            </p:nvSpPr>
            <p:spPr bwMode="auto">
              <a:xfrm>
                <a:off x="740224" y="2394123"/>
                <a:ext cx="1216760" cy="1214171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800">
                  <a:solidFill>
                    <a:schemeClr val="lt1"/>
                  </a:solidFill>
                </a:endParaRPr>
              </a:p>
            </p:txBody>
          </p:sp>
          <p:sp>
            <p:nvSpPr>
              <p:cNvPr id="145" name="TextBox 144"/>
              <p:cNvSpPr txBox="1"/>
              <p:nvPr/>
            </p:nvSpPr>
            <p:spPr>
              <a:xfrm>
                <a:off x="569330" y="2746823"/>
                <a:ext cx="1559692" cy="5043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000" b="1" dirty="0">
                    <a:solidFill>
                      <a:srgbClr val="0E5494"/>
                    </a:solidFill>
                    <a:latin typeface="Arial" pitchFamily="34" charset="0"/>
                    <a:cs typeface="Arial" pitchFamily="34" charset="0"/>
                  </a:rPr>
                  <a:t>심사위원</a:t>
                </a:r>
                <a:endParaRPr lang="en-US" altLang="ko-KR" sz="1000" b="1" dirty="0">
                  <a:solidFill>
                    <a:srgbClr val="0E5494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46" name="그룹 151"/>
              <p:cNvGrpSpPr/>
              <p:nvPr/>
            </p:nvGrpSpPr>
            <p:grpSpPr>
              <a:xfrm>
                <a:off x="2004724" y="3454016"/>
                <a:ext cx="407036" cy="407032"/>
                <a:chOff x="4396665" y="2137416"/>
                <a:chExt cx="250239" cy="250239"/>
              </a:xfrm>
            </p:grpSpPr>
            <p:sp>
              <p:nvSpPr>
                <p:cNvPr id="147" name="타원 146"/>
                <p:cNvSpPr/>
                <p:nvPr/>
              </p:nvSpPr>
              <p:spPr>
                <a:xfrm>
                  <a:off x="4396665" y="2137416"/>
                  <a:ext cx="250239" cy="250239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800"/>
                </a:p>
              </p:txBody>
            </p:sp>
            <p:sp>
              <p:nvSpPr>
                <p:cNvPr id="148" name="타원 147"/>
                <p:cNvSpPr/>
                <p:nvPr/>
              </p:nvSpPr>
              <p:spPr>
                <a:xfrm>
                  <a:off x="4420132" y="2273646"/>
                  <a:ext cx="75583" cy="7558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800"/>
                </a:p>
              </p:txBody>
            </p:sp>
          </p:grpSp>
        </p:grpSp>
        <p:grpSp>
          <p:nvGrpSpPr>
            <p:cNvPr id="149" name="그룹 56"/>
            <p:cNvGrpSpPr/>
            <p:nvPr/>
          </p:nvGrpSpPr>
          <p:grpSpPr>
            <a:xfrm rot="19722908">
              <a:off x="3043956" y="3650771"/>
              <a:ext cx="1857388" cy="1500198"/>
              <a:chOff x="1928794" y="1714488"/>
              <a:chExt cx="1955599" cy="1643074"/>
            </a:xfrm>
          </p:grpSpPr>
          <p:sp>
            <p:nvSpPr>
              <p:cNvPr id="150" name="Freeform 19"/>
              <p:cNvSpPr>
                <a:spLocks/>
              </p:cNvSpPr>
              <p:nvPr/>
            </p:nvSpPr>
            <p:spPr bwMode="auto">
              <a:xfrm>
                <a:off x="1928794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51" name="Freeform 20"/>
              <p:cNvSpPr>
                <a:spLocks/>
              </p:cNvSpPr>
              <p:nvPr/>
            </p:nvSpPr>
            <p:spPr bwMode="auto">
              <a:xfrm>
                <a:off x="1966516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52" name="Freeform 21"/>
              <p:cNvSpPr>
                <a:spLocks/>
              </p:cNvSpPr>
              <p:nvPr/>
            </p:nvSpPr>
            <p:spPr bwMode="auto">
              <a:xfrm>
                <a:off x="2844053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53" name="Freeform 23"/>
              <p:cNvSpPr>
                <a:spLocks/>
              </p:cNvSpPr>
              <p:nvPr/>
            </p:nvSpPr>
            <p:spPr bwMode="auto">
              <a:xfrm>
                <a:off x="1982862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70C0">
                      <a:alpha val="50000"/>
                    </a:srgbClr>
                  </a:gs>
                  <a:gs pos="0">
                    <a:srgbClr val="00B0F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54" name="Freeform 25"/>
              <p:cNvSpPr>
                <a:spLocks/>
              </p:cNvSpPr>
              <p:nvPr/>
            </p:nvSpPr>
            <p:spPr bwMode="auto">
              <a:xfrm>
                <a:off x="2366571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55" name="타원 154"/>
              <p:cNvSpPr/>
              <p:nvPr/>
            </p:nvSpPr>
            <p:spPr>
              <a:xfrm rot="2248181">
                <a:off x="2798004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156" name="TextBox 155"/>
              <p:cNvSpPr txBox="1"/>
              <p:nvPr/>
            </p:nvSpPr>
            <p:spPr>
              <a:xfrm>
                <a:off x="2229655" y="2298395"/>
                <a:ext cx="1330590" cy="5056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심사결과 </a:t>
                </a:r>
                <a:r>
                  <a:rPr lang="en-US" altLang="ko-KR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(OffLine)</a:t>
                </a:r>
                <a:endParaRPr lang="ko-KR" altLang="en-US" sz="1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grpSp>
            <p:nvGrpSpPr>
              <p:cNvPr id="157" name="그룹 23"/>
              <p:cNvGrpSpPr/>
              <p:nvPr/>
            </p:nvGrpSpPr>
            <p:grpSpPr>
              <a:xfrm rot="16200000">
                <a:off x="1985686" y="1946559"/>
                <a:ext cx="220931" cy="215035"/>
                <a:chOff x="4658414" y="2642922"/>
                <a:chExt cx="319782" cy="319782"/>
              </a:xfrm>
            </p:grpSpPr>
            <p:sp>
              <p:nvSpPr>
                <p:cNvPr id="159" name="타원 158"/>
                <p:cNvSpPr/>
                <p:nvPr/>
              </p:nvSpPr>
              <p:spPr>
                <a:xfrm>
                  <a:off x="4658414" y="2642922"/>
                  <a:ext cx="319782" cy="319782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  <p:sp>
              <p:nvSpPr>
                <p:cNvPr id="160" name="타원 159"/>
                <p:cNvSpPr/>
                <p:nvPr/>
              </p:nvSpPr>
              <p:spPr>
                <a:xfrm>
                  <a:off x="4688403" y="2817011"/>
                  <a:ext cx="96588" cy="96588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</p:grpSp>
          <p:sp>
            <p:nvSpPr>
              <p:cNvPr id="158" name="Freeform 5"/>
              <p:cNvSpPr>
                <a:spLocks/>
              </p:cNvSpPr>
              <p:nvPr/>
            </p:nvSpPr>
            <p:spPr bwMode="auto">
              <a:xfrm rot="15743835">
                <a:off x="2846886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</p:grpSp>
      <p:sp>
        <p:nvSpPr>
          <p:cNvPr id="82" name="Freeform 5"/>
          <p:cNvSpPr>
            <a:spLocks/>
          </p:cNvSpPr>
          <p:nvPr/>
        </p:nvSpPr>
        <p:spPr bwMode="auto">
          <a:xfrm>
            <a:off x="7172869" y="1111222"/>
            <a:ext cx="1071539" cy="1324830"/>
          </a:xfrm>
          <a:custGeom>
            <a:avLst/>
            <a:gdLst/>
            <a:ahLst/>
            <a:cxnLst>
              <a:cxn ang="0">
                <a:pos x="1266" y="869"/>
              </a:cxn>
              <a:cxn ang="0">
                <a:pos x="1061" y="869"/>
              </a:cxn>
              <a:cxn ang="0">
                <a:pos x="1221" y="502"/>
              </a:cxn>
              <a:cxn ang="0">
                <a:pos x="720" y="0"/>
              </a:cxn>
              <a:cxn ang="0">
                <a:pos x="219" y="502"/>
              </a:cxn>
              <a:cxn ang="0">
                <a:pos x="379" y="870"/>
              </a:cxn>
              <a:cxn ang="0">
                <a:pos x="172" y="870"/>
              </a:cxn>
              <a:cxn ang="0">
                <a:pos x="67" y="1044"/>
              </a:cxn>
              <a:cxn ang="0">
                <a:pos x="577" y="1737"/>
              </a:cxn>
              <a:cxn ang="0">
                <a:pos x="842" y="1735"/>
              </a:cxn>
              <a:cxn ang="0">
                <a:pos x="1372" y="1045"/>
              </a:cxn>
              <a:cxn ang="0">
                <a:pos x="1266" y="869"/>
              </a:cxn>
            </a:cxnLst>
            <a:rect l="0" t="0" r="r" b="b"/>
            <a:pathLst>
              <a:path w="1437" h="1835">
                <a:moveTo>
                  <a:pt x="1266" y="869"/>
                </a:moveTo>
                <a:cubicBezTo>
                  <a:pt x="1243" y="869"/>
                  <a:pt x="1165" y="869"/>
                  <a:pt x="1061" y="869"/>
                </a:cubicBezTo>
                <a:cubicBezTo>
                  <a:pt x="1160" y="777"/>
                  <a:pt x="1221" y="647"/>
                  <a:pt x="1221" y="502"/>
                </a:cubicBezTo>
                <a:cubicBezTo>
                  <a:pt x="1221" y="225"/>
                  <a:pt x="997" y="0"/>
                  <a:pt x="720" y="0"/>
                </a:cubicBezTo>
                <a:cubicBezTo>
                  <a:pt x="443" y="0"/>
                  <a:pt x="219" y="225"/>
                  <a:pt x="219" y="502"/>
                </a:cubicBezTo>
                <a:cubicBezTo>
                  <a:pt x="219" y="647"/>
                  <a:pt x="281" y="778"/>
                  <a:pt x="379" y="870"/>
                </a:cubicBezTo>
                <a:cubicBezTo>
                  <a:pt x="271" y="870"/>
                  <a:pt x="191" y="870"/>
                  <a:pt x="172" y="870"/>
                </a:cubicBezTo>
                <a:cubicBezTo>
                  <a:pt x="60" y="870"/>
                  <a:pt x="0" y="954"/>
                  <a:pt x="67" y="1044"/>
                </a:cubicBezTo>
                <a:cubicBezTo>
                  <a:pt x="107" y="1096"/>
                  <a:pt x="528" y="1667"/>
                  <a:pt x="577" y="1737"/>
                </a:cubicBezTo>
                <a:cubicBezTo>
                  <a:pt x="626" y="1806"/>
                  <a:pt x="769" y="1835"/>
                  <a:pt x="842" y="1735"/>
                </a:cubicBezTo>
                <a:cubicBezTo>
                  <a:pt x="914" y="1634"/>
                  <a:pt x="1340" y="1089"/>
                  <a:pt x="1372" y="1045"/>
                </a:cubicBezTo>
                <a:cubicBezTo>
                  <a:pt x="1437" y="955"/>
                  <a:pt x="1389" y="869"/>
                  <a:pt x="1266" y="869"/>
                </a:cubicBezTo>
                <a:close/>
              </a:path>
            </a:pathLst>
          </a:custGeom>
          <a:gradFill>
            <a:gsLst>
              <a:gs pos="100000">
                <a:srgbClr val="0070C0"/>
              </a:gs>
              <a:gs pos="57000">
                <a:srgbClr val="00B0F0"/>
              </a:gs>
            </a:gsLst>
            <a:lin ang="5400000" scaled="0"/>
          </a:gradFill>
          <a:ln w="9525">
            <a:noFill/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27000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800"/>
          </a:p>
        </p:txBody>
      </p:sp>
      <p:sp>
        <p:nvSpPr>
          <p:cNvPr id="162" name="Freeform 9"/>
          <p:cNvSpPr>
            <a:spLocks/>
          </p:cNvSpPr>
          <p:nvPr/>
        </p:nvSpPr>
        <p:spPr bwMode="auto">
          <a:xfrm>
            <a:off x="7338400" y="1839326"/>
            <a:ext cx="740478" cy="464049"/>
          </a:xfrm>
          <a:custGeom>
            <a:avLst/>
            <a:gdLst/>
            <a:ahLst/>
            <a:cxnLst>
              <a:cxn ang="0">
                <a:pos x="67" y="175"/>
              </a:cxn>
              <a:cxn ang="0">
                <a:pos x="577" y="868"/>
              </a:cxn>
              <a:cxn ang="0">
                <a:pos x="842" y="866"/>
              </a:cxn>
              <a:cxn ang="0">
                <a:pos x="1372" y="176"/>
              </a:cxn>
              <a:cxn ang="0">
                <a:pos x="1266" y="0"/>
              </a:cxn>
              <a:cxn ang="0">
                <a:pos x="172" y="1"/>
              </a:cxn>
              <a:cxn ang="0">
                <a:pos x="67" y="175"/>
              </a:cxn>
            </a:cxnLst>
            <a:rect l="0" t="0" r="r" b="b"/>
            <a:pathLst>
              <a:path w="1437" h="966">
                <a:moveTo>
                  <a:pt x="67" y="175"/>
                </a:moveTo>
                <a:cubicBezTo>
                  <a:pt x="107" y="227"/>
                  <a:pt x="528" y="798"/>
                  <a:pt x="577" y="868"/>
                </a:cubicBezTo>
                <a:cubicBezTo>
                  <a:pt x="626" y="937"/>
                  <a:pt x="769" y="966"/>
                  <a:pt x="842" y="866"/>
                </a:cubicBezTo>
                <a:cubicBezTo>
                  <a:pt x="914" y="765"/>
                  <a:pt x="1340" y="220"/>
                  <a:pt x="1372" y="176"/>
                </a:cubicBezTo>
                <a:cubicBezTo>
                  <a:pt x="1437" y="86"/>
                  <a:pt x="1389" y="0"/>
                  <a:pt x="1266" y="0"/>
                </a:cubicBezTo>
                <a:cubicBezTo>
                  <a:pt x="1175" y="0"/>
                  <a:pt x="243" y="1"/>
                  <a:pt x="172" y="1"/>
                </a:cubicBezTo>
                <a:cubicBezTo>
                  <a:pt x="60" y="1"/>
                  <a:pt x="0" y="85"/>
                  <a:pt x="67" y="175"/>
                </a:cubicBezTo>
                <a:close/>
              </a:path>
            </a:pathLst>
          </a:custGeom>
          <a:gradFill>
            <a:gsLst>
              <a:gs pos="58000">
                <a:schemeClr val="bg1">
                  <a:alpha val="0"/>
                </a:schemeClr>
              </a:gs>
              <a:gs pos="0">
                <a:schemeClr val="bg1"/>
              </a:gs>
            </a:gsLst>
            <a:lin ang="5400000" scaled="0"/>
          </a:gradFill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800"/>
          </a:p>
        </p:txBody>
      </p:sp>
      <p:sp>
        <p:nvSpPr>
          <p:cNvPr id="163" name="Freeform 19"/>
          <p:cNvSpPr>
            <a:spLocks/>
          </p:cNvSpPr>
          <p:nvPr/>
        </p:nvSpPr>
        <p:spPr bwMode="auto">
          <a:xfrm rot="5400000">
            <a:off x="7637445" y="1967953"/>
            <a:ext cx="142386" cy="120171"/>
          </a:xfrm>
          <a:custGeom>
            <a:avLst/>
            <a:gdLst/>
            <a:ahLst/>
            <a:cxnLst>
              <a:cxn ang="0">
                <a:pos x="438" y="656"/>
              </a:cxn>
              <a:cxn ang="0">
                <a:pos x="800" y="383"/>
              </a:cxn>
              <a:cxn ang="0">
                <a:pos x="800" y="297"/>
              </a:cxn>
              <a:cxn ang="0">
                <a:pos x="438" y="24"/>
              </a:cxn>
              <a:cxn ang="0">
                <a:pos x="381" y="52"/>
              </a:cxn>
              <a:cxn ang="0">
                <a:pos x="381" y="158"/>
              </a:cxn>
              <a:cxn ang="0">
                <a:pos x="57" y="158"/>
              </a:cxn>
              <a:cxn ang="0">
                <a:pos x="0" y="215"/>
              </a:cxn>
              <a:cxn ang="0">
                <a:pos x="0" y="453"/>
              </a:cxn>
              <a:cxn ang="0">
                <a:pos x="57" y="510"/>
              </a:cxn>
              <a:cxn ang="0">
                <a:pos x="381" y="510"/>
              </a:cxn>
              <a:cxn ang="0">
                <a:pos x="381" y="627"/>
              </a:cxn>
              <a:cxn ang="0">
                <a:pos x="438" y="656"/>
              </a:cxn>
            </a:cxnLst>
            <a:rect l="0" t="0" r="r" b="b"/>
            <a:pathLst>
              <a:path w="831" h="679">
                <a:moveTo>
                  <a:pt x="438" y="656"/>
                </a:moveTo>
                <a:cubicBezTo>
                  <a:pt x="800" y="383"/>
                  <a:pt x="800" y="383"/>
                  <a:pt x="800" y="383"/>
                </a:cubicBezTo>
                <a:cubicBezTo>
                  <a:pt x="831" y="359"/>
                  <a:pt x="831" y="321"/>
                  <a:pt x="800" y="297"/>
                </a:cubicBezTo>
                <a:cubicBezTo>
                  <a:pt x="438" y="24"/>
                  <a:pt x="438" y="24"/>
                  <a:pt x="438" y="24"/>
                </a:cubicBezTo>
                <a:cubicBezTo>
                  <a:pt x="407" y="0"/>
                  <a:pt x="381" y="13"/>
                  <a:pt x="381" y="52"/>
                </a:cubicBezTo>
                <a:cubicBezTo>
                  <a:pt x="381" y="158"/>
                  <a:pt x="381" y="158"/>
                  <a:pt x="381" y="158"/>
                </a:cubicBezTo>
                <a:cubicBezTo>
                  <a:pt x="57" y="158"/>
                  <a:pt x="57" y="158"/>
                  <a:pt x="57" y="158"/>
                </a:cubicBezTo>
                <a:cubicBezTo>
                  <a:pt x="26" y="158"/>
                  <a:pt x="0" y="184"/>
                  <a:pt x="0" y="215"/>
                </a:cubicBezTo>
                <a:cubicBezTo>
                  <a:pt x="0" y="453"/>
                  <a:pt x="0" y="453"/>
                  <a:pt x="0" y="453"/>
                </a:cubicBezTo>
                <a:cubicBezTo>
                  <a:pt x="0" y="484"/>
                  <a:pt x="26" y="510"/>
                  <a:pt x="57" y="510"/>
                </a:cubicBezTo>
                <a:cubicBezTo>
                  <a:pt x="381" y="510"/>
                  <a:pt x="381" y="510"/>
                  <a:pt x="381" y="510"/>
                </a:cubicBezTo>
                <a:cubicBezTo>
                  <a:pt x="381" y="627"/>
                  <a:pt x="381" y="627"/>
                  <a:pt x="381" y="627"/>
                </a:cubicBezTo>
                <a:cubicBezTo>
                  <a:pt x="381" y="667"/>
                  <a:pt x="407" y="679"/>
                  <a:pt x="438" y="656"/>
                </a:cubicBezTo>
                <a:close/>
              </a:path>
            </a:pathLst>
          </a:custGeom>
          <a:gradFill>
            <a:gsLst>
              <a:gs pos="31000">
                <a:srgbClr val="0070C0"/>
              </a:gs>
              <a:gs pos="0">
                <a:schemeClr val="bg1"/>
              </a:gs>
            </a:gsLst>
            <a:lin ang="9600000" scaled="0"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800"/>
          </a:p>
        </p:txBody>
      </p:sp>
      <p:sp>
        <p:nvSpPr>
          <p:cNvPr id="164" name="Freeform 20"/>
          <p:cNvSpPr>
            <a:spLocks/>
          </p:cNvSpPr>
          <p:nvPr/>
        </p:nvSpPr>
        <p:spPr bwMode="auto">
          <a:xfrm>
            <a:off x="7507004" y="2438163"/>
            <a:ext cx="401854" cy="198749"/>
          </a:xfrm>
          <a:custGeom>
            <a:avLst/>
            <a:gdLst/>
            <a:ahLst/>
            <a:cxnLst>
              <a:cxn ang="0">
                <a:pos x="708" y="360"/>
              </a:cxn>
              <a:cxn ang="0">
                <a:pos x="421" y="42"/>
              </a:cxn>
              <a:cxn ang="0">
                <a:pos x="283" y="42"/>
              </a:cxn>
              <a:cxn ang="0">
                <a:pos x="0" y="360"/>
              </a:cxn>
              <a:cxn ang="0">
                <a:pos x="708" y="360"/>
              </a:cxn>
            </a:cxnLst>
            <a:rect l="0" t="0" r="r" b="b"/>
            <a:pathLst>
              <a:path w="708" h="360">
                <a:moveTo>
                  <a:pt x="708" y="360"/>
                </a:moveTo>
                <a:cubicBezTo>
                  <a:pt x="421" y="42"/>
                  <a:pt x="421" y="42"/>
                  <a:pt x="421" y="42"/>
                </a:cubicBezTo>
                <a:cubicBezTo>
                  <a:pt x="383" y="0"/>
                  <a:pt x="321" y="0"/>
                  <a:pt x="283" y="42"/>
                </a:cubicBezTo>
                <a:cubicBezTo>
                  <a:pt x="0" y="360"/>
                  <a:pt x="0" y="360"/>
                  <a:pt x="0" y="360"/>
                </a:cubicBezTo>
                <a:lnTo>
                  <a:pt x="708" y="360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alpha val="0"/>
                </a:schemeClr>
              </a:gs>
              <a:gs pos="0">
                <a:srgbClr val="0070C0"/>
              </a:gs>
            </a:gsLst>
            <a:lin ang="5400000" scaled="0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800"/>
          </a:p>
        </p:txBody>
      </p:sp>
      <p:sp>
        <p:nvSpPr>
          <p:cNvPr id="165" name="Oval 11"/>
          <p:cNvSpPr>
            <a:spLocks noChangeArrowheads="1"/>
          </p:cNvSpPr>
          <p:nvPr/>
        </p:nvSpPr>
        <p:spPr bwMode="auto">
          <a:xfrm>
            <a:off x="7401846" y="1177646"/>
            <a:ext cx="613039" cy="592734"/>
          </a:xfrm>
          <a:prstGeom prst="ellipse">
            <a:avLst/>
          </a:prstGeom>
          <a:gradFill>
            <a:gsLst>
              <a:gs pos="100000">
                <a:schemeClr val="bg1">
                  <a:lumMod val="85000"/>
                </a:schemeClr>
              </a:gs>
              <a:gs pos="57000">
                <a:schemeClr val="bg1"/>
              </a:gs>
            </a:gsLst>
            <a:lin ang="36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800">
              <a:solidFill>
                <a:schemeClr val="lt1"/>
              </a:solidFill>
            </a:endParaRPr>
          </a:p>
        </p:txBody>
      </p:sp>
      <p:sp>
        <p:nvSpPr>
          <p:cNvPr id="166" name="TextBox 165"/>
          <p:cNvSpPr txBox="1"/>
          <p:nvPr/>
        </p:nvSpPr>
        <p:spPr>
          <a:xfrm>
            <a:off x="7315745" y="1349827"/>
            <a:ext cx="7858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000" b="1" dirty="0" smtClean="0">
                <a:solidFill>
                  <a:srgbClr val="0E5494"/>
                </a:solidFill>
                <a:latin typeface="Arial" pitchFamily="34" charset="0"/>
                <a:cs typeface="Arial" pitchFamily="34" charset="0"/>
              </a:rPr>
              <a:t>기초자치단체</a:t>
            </a:r>
            <a:endParaRPr lang="en-US" altLang="ko-KR" sz="1000" b="1" dirty="0">
              <a:solidFill>
                <a:srgbClr val="0E5494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7" name="타원 166"/>
          <p:cNvSpPr/>
          <p:nvPr/>
        </p:nvSpPr>
        <p:spPr>
          <a:xfrm>
            <a:off x="8038938" y="1695065"/>
            <a:ext cx="205077" cy="198705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000" spc="-300" dirty="0"/>
              <a:t>재정지원</a:t>
            </a:r>
            <a:r>
              <a:rPr lang="en-US" altLang="ko-KR" sz="3000" spc="-300" dirty="0"/>
              <a:t>-</a:t>
            </a:r>
            <a:r>
              <a:rPr lang="ko-KR" altLang="en-US" sz="3000" spc="-300" dirty="0"/>
              <a:t> 사업개발비지원</a:t>
            </a:r>
            <a:r>
              <a:rPr lang="en-US" altLang="ko-KR" sz="3000" spc="-300" dirty="0"/>
              <a:t>(</a:t>
            </a:r>
            <a:r>
              <a:rPr lang="ko-KR" altLang="en-US" sz="3000" spc="-300" dirty="0"/>
              <a:t>지원금신청</a:t>
            </a:r>
            <a:r>
              <a:rPr lang="en-US" altLang="ko-KR" sz="3000" spc="-300" dirty="0"/>
              <a:t>)</a:t>
            </a:r>
            <a:endParaRPr lang="ko-KR" altLang="en-US" sz="3000" spc="-300" dirty="0"/>
          </a:p>
        </p:txBody>
      </p:sp>
      <p:grpSp>
        <p:nvGrpSpPr>
          <p:cNvPr id="189" name="그룹 188"/>
          <p:cNvGrpSpPr/>
          <p:nvPr/>
        </p:nvGrpSpPr>
        <p:grpSpPr>
          <a:xfrm>
            <a:off x="1907704" y="2132856"/>
            <a:ext cx="5757067" cy="2998116"/>
            <a:chOff x="1403648" y="1643050"/>
            <a:chExt cx="5757067" cy="2998116"/>
          </a:xfrm>
        </p:grpSpPr>
        <p:grpSp>
          <p:nvGrpSpPr>
            <p:cNvPr id="82" name="그룹 30"/>
            <p:cNvGrpSpPr/>
            <p:nvPr/>
          </p:nvGrpSpPr>
          <p:grpSpPr>
            <a:xfrm>
              <a:off x="1403648" y="2564904"/>
              <a:ext cx="1116031" cy="1525691"/>
              <a:chOff x="573460" y="1954932"/>
              <a:chExt cx="2816224" cy="4138364"/>
            </a:xfrm>
          </p:grpSpPr>
          <p:sp>
            <p:nvSpPr>
              <p:cNvPr id="83" name="Freeform 5"/>
              <p:cNvSpPr>
                <a:spLocks/>
              </p:cNvSpPr>
              <p:nvPr/>
            </p:nvSpPr>
            <p:spPr bwMode="auto">
              <a:xfrm>
                <a:off x="573460" y="1954932"/>
                <a:ext cx="2816224" cy="3593540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57000">
                    <a:srgbClr val="FFE029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92" name="Freeform 9"/>
              <p:cNvSpPr>
                <a:spLocks/>
              </p:cNvSpPr>
              <p:nvPr/>
            </p:nvSpPr>
            <p:spPr bwMode="auto">
              <a:xfrm>
                <a:off x="1008508" y="3929881"/>
                <a:ext cx="1946128" cy="1258712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00" name="Freeform 9"/>
              <p:cNvSpPr>
                <a:spLocks/>
              </p:cNvSpPr>
              <p:nvPr/>
            </p:nvSpPr>
            <p:spPr bwMode="auto">
              <a:xfrm>
                <a:off x="1231904" y="4034408"/>
                <a:ext cx="1499336" cy="1009254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04" name="Freeform 19"/>
              <p:cNvSpPr>
                <a:spLocks/>
              </p:cNvSpPr>
              <p:nvPr/>
            </p:nvSpPr>
            <p:spPr bwMode="auto">
              <a:xfrm rot="5400000">
                <a:off x="1788464" y="4283838"/>
                <a:ext cx="386216" cy="31583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FFBC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13" name="Freeform 20"/>
              <p:cNvSpPr>
                <a:spLocks/>
              </p:cNvSpPr>
              <p:nvPr/>
            </p:nvSpPr>
            <p:spPr bwMode="auto">
              <a:xfrm>
                <a:off x="1451636" y="5554197"/>
                <a:ext cx="1056153" cy="539099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FFBC0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23" name="Oval 9"/>
              <p:cNvSpPr>
                <a:spLocks noChangeArrowheads="1"/>
              </p:cNvSpPr>
              <p:nvPr/>
            </p:nvSpPr>
            <p:spPr bwMode="auto">
              <a:xfrm>
                <a:off x="1145549" y="2105394"/>
                <a:ext cx="1671755" cy="1667184"/>
              </a:xfrm>
              <a:prstGeom prst="ellipse">
                <a:avLst/>
              </a:prstGeom>
              <a:solidFill>
                <a:srgbClr val="FFBC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24" name="Oval 10"/>
              <p:cNvSpPr>
                <a:spLocks noChangeArrowheads="1"/>
              </p:cNvSpPr>
              <p:nvPr/>
            </p:nvSpPr>
            <p:spPr bwMode="auto">
              <a:xfrm>
                <a:off x="1153548" y="2113394"/>
                <a:ext cx="1654614" cy="16511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27" name="Oval 11"/>
              <p:cNvSpPr>
                <a:spLocks noChangeArrowheads="1"/>
              </p:cNvSpPr>
              <p:nvPr/>
            </p:nvSpPr>
            <p:spPr bwMode="auto">
              <a:xfrm>
                <a:off x="1175259" y="2135104"/>
                <a:ext cx="1611192" cy="1607764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800">
                  <a:solidFill>
                    <a:schemeClr val="lt1"/>
                  </a:solidFill>
                </a:endParaRPr>
              </a:p>
            </p:txBody>
          </p:sp>
          <p:sp>
            <p:nvSpPr>
              <p:cNvPr id="136" name="TextBox 135"/>
              <p:cNvSpPr txBox="1"/>
              <p:nvPr/>
            </p:nvSpPr>
            <p:spPr>
              <a:xfrm>
                <a:off x="933997" y="2577586"/>
                <a:ext cx="1982955" cy="6678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00" b="1">
                    <a:solidFill>
                      <a:srgbClr val="FFBC00"/>
                    </a:solidFill>
                    <a:latin typeface="Arial" pitchFamily="34" charset="0"/>
                    <a:cs typeface="Arial" pitchFamily="34" charset="0"/>
                  </a:rPr>
                  <a:t>신청기업</a:t>
                </a:r>
                <a:endParaRPr lang="en-US" altLang="ko-KR" sz="1000" b="1">
                  <a:solidFill>
                    <a:srgbClr val="FFBC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46" name="그룹 55"/>
            <p:cNvGrpSpPr/>
            <p:nvPr/>
          </p:nvGrpSpPr>
          <p:grpSpPr>
            <a:xfrm>
              <a:off x="3491880" y="1643050"/>
              <a:ext cx="1643074" cy="1428760"/>
              <a:chOff x="3274641" y="1714488"/>
              <a:chExt cx="1955599" cy="1643074"/>
            </a:xfrm>
          </p:grpSpPr>
          <p:sp>
            <p:nvSpPr>
              <p:cNvPr id="149" name="Freeform 19"/>
              <p:cNvSpPr>
                <a:spLocks/>
              </p:cNvSpPr>
              <p:nvPr/>
            </p:nvSpPr>
            <p:spPr bwMode="auto">
              <a:xfrm>
                <a:off x="3274641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57" name="Freeform 20"/>
              <p:cNvSpPr>
                <a:spLocks/>
              </p:cNvSpPr>
              <p:nvPr/>
            </p:nvSpPr>
            <p:spPr bwMode="auto">
              <a:xfrm>
                <a:off x="3312363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rgbClr val="96D20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61" name="Freeform 21"/>
              <p:cNvSpPr>
                <a:spLocks/>
              </p:cNvSpPr>
              <p:nvPr/>
            </p:nvSpPr>
            <p:spPr bwMode="auto">
              <a:xfrm>
                <a:off x="4189899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62" name="Freeform 23"/>
              <p:cNvSpPr>
                <a:spLocks/>
              </p:cNvSpPr>
              <p:nvPr/>
            </p:nvSpPr>
            <p:spPr bwMode="auto">
              <a:xfrm>
                <a:off x="3328709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719E00">
                      <a:alpha val="49804"/>
                    </a:srgbClr>
                  </a:gs>
                  <a:gs pos="0">
                    <a:srgbClr val="96D20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63" name="Freeform 25"/>
              <p:cNvSpPr>
                <a:spLocks/>
              </p:cNvSpPr>
              <p:nvPr/>
            </p:nvSpPr>
            <p:spPr bwMode="auto">
              <a:xfrm>
                <a:off x="3712418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64" name="타원 163"/>
              <p:cNvSpPr/>
              <p:nvPr/>
            </p:nvSpPr>
            <p:spPr>
              <a:xfrm rot="2248181">
                <a:off x="4143850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165" name="TextBox 164"/>
              <p:cNvSpPr txBox="1"/>
              <p:nvPr/>
            </p:nvSpPr>
            <p:spPr>
              <a:xfrm>
                <a:off x="3529719" y="2277765"/>
                <a:ext cx="1530469" cy="5309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지원금 </a:t>
                </a:r>
                <a:endParaRPr lang="en-US" altLang="ko-KR" sz="1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신청</a:t>
                </a:r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166" name="Freeform 5"/>
              <p:cNvSpPr>
                <a:spLocks/>
              </p:cNvSpPr>
              <p:nvPr/>
            </p:nvSpPr>
            <p:spPr bwMode="auto">
              <a:xfrm rot="15743835">
                <a:off x="4198875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167" name="그룹 56"/>
            <p:cNvGrpSpPr/>
            <p:nvPr/>
          </p:nvGrpSpPr>
          <p:grpSpPr>
            <a:xfrm rot="10800000">
              <a:off x="3419873" y="3140968"/>
              <a:ext cx="1857388" cy="1500198"/>
              <a:chOff x="1928794" y="1714488"/>
              <a:chExt cx="1955599" cy="1643074"/>
            </a:xfrm>
          </p:grpSpPr>
          <p:sp>
            <p:nvSpPr>
              <p:cNvPr id="168" name="Freeform 19"/>
              <p:cNvSpPr>
                <a:spLocks/>
              </p:cNvSpPr>
              <p:nvPr/>
            </p:nvSpPr>
            <p:spPr bwMode="auto">
              <a:xfrm>
                <a:off x="1928794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69" name="Freeform 20"/>
              <p:cNvSpPr>
                <a:spLocks/>
              </p:cNvSpPr>
              <p:nvPr/>
            </p:nvSpPr>
            <p:spPr bwMode="auto">
              <a:xfrm>
                <a:off x="1966516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70" name="Freeform 21"/>
              <p:cNvSpPr>
                <a:spLocks/>
              </p:cNvSpPr>
              <p:nvPr/>
            </p:nvSpPr>
            <p:spPr bwMode="auto">
              <a:xfrm>
                <a:off x="2844053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71" name="Freeform 23"/>
              <p:cNvSpPr>
                <a:spLocks/>
              </p:cNvSpPr>
              <p:nvPr/>
            </p:nvSpPr>
            <p:spPr bwMode="auto">
              <a:xfrm>
                <a:off x="1982862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70C0">
                      <a:alpha val="50000"/>
                    </a:srgbClr>
                  </a:gs>
                  <a:gs pos="0">
                    <a:srgbClr val="00B0F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72" name="Freeform 25"/>
              <p:cNvSpPr>
                <a:spLocks/>
              </p:cNvSpPr>
              <p:nvPr/>
            </p:nvSpPr>
            <p:spPr bwMode="auto">
              <a:xfrm>
                <a:off x="2366571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73" name="타원 172"/>
              <p:cNvSpPr/>
              <p:nvPr/>
            </p:nvSpPr>
            <p:spPr>
              <a:xfrm rot="2248181">
                <a:off x="2798004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174" name="TextBox 173"/>
              <p:cNvSpPr txBox="1"/>
              <p:nvPr/>
            </p:nvSpPr>
            <p:spPr>
              <a:xfrm rot="10800000">
                <a:off x="2229655" y="2298393"/>
                <a:ext cx="1330590" cy="5056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지원금  승인  및 지급</a:t>
                </a:r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grpSp>
            <p:nvGrpSpPr>
              <p:cNvPr id="175" name="그룹 23"/>
              <p:cNvGrpSpPr/>
              <p:nvPr/>
            </p:nvGrpSpPr>
            <p:grpSpPr>
              <a:xfrm rot="16200000">
                <a:off x="1985686" y="1946559"/>
                <a:ext cx="220931" cy="215035"/>
                <a:chOff x="4658414" y="2642922"/>
                <a:chExt cx="319782" cy="319782"/>
              </a:xfrm>
            </p:grpSpPr>
            <p:sp>
              <p:nvSpPr>
                <p:cNvPr id="177" name="타원 176"/>
                <p:cNvSpPr/>
                <p:nvPr/>
              </p:nvSpPr>
              <p:spPr>
                <a:xfrm>
                  <a:off x="4658414" y="2642922"/>
                  <a:ext cx="319782" cy="319782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  <p:sp>
              <p:nvSpPr>
                <p:cNvPr id="178" name="타원 177"/>
                <p:cNvSpPr/>
                <p:nvPr/>
              </p:nvSpPr>
              <p:spPr>
                <a:xfrm>
                  <a:off x="4688403" y="2817011"/>
                  <a:ext cx="96588" cy="96588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</p:grpSp>
          <p:sp>
            <p:nvSpPr>
              <p:cNvPr id="176" name="Freeform 5"/>
              <p:cNvSpPr>
                <a:spLocks/>
              </p:cNvSpPr>
              <p:nvPr/>
            </p:nvSpPr>
            <p:spPr bwMode="auto">
              <a:xfrm rot="15743835">
                <a:off x="2846886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179" name="그룹 33"/>
            <p:cNvGrpSpPr/>
            <p:nvPr/>
          </p:nvGrpSpPr>
          <p:grpSpPr>
            <a:xfrm>
              <a:off x="6012160" y="2492896"/>
              <a:ext cx="1148555" cy="1480605"/>
              <a:chOff x="573460" y="1954932"/>
              <a:chExt cx="2816224" cy="4138364"/>
            </a:xfrm>
          </p:grpSpPr>
          <p:sp>
            <p:nvSpPr>
              <p:cNvPr id="180" name="Freeform 5"/>
              <p:cNvSpPr>
                <a:spLocks/>
              </p:cNvSpPr>
              <p:nvPr/>
            </p:nvSpPr>
            <p:spPr bwMode="auto">
              <a:xfrm>
                <a:off x="573460" y="1954932"/>
                <a:ext cx="2816224" cy="3593540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57000">
                    <a:srgbClr val="96D200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1" name="Freeform 9"/>
              <p:cNvSpPr>
                <a:spLocks/>
              </p:cNvSpPr>
              <p:nvPr/>
            </p:nvSpPr>
            <p:spPr bwMode="auto">
              <a:xfrm>
                <a:off x="1008508" y="3929881"/>
                <a:ext cx="1946128" cy="1258712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2" name="Freeform 9"/>
              <p:cNvSpPr>
                <a:spLocks/>
              </p:cNvSpPr>
              <p:nvPr/>
            </p:nvSpPr>
            <p:spPr bwMode="auto">
              <a:xfrm>
                <a:off x="1231904" y="4034408"/>
                <a:ext cx="1499336" cy="1009254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3" name="Freeform 19"/>
              <p:cNvSpPr>
                <a:spLocks/>
              </p:cNvSpPr>
              <p:nvPr/>
            </p:nvSpPr>
            <p:spPr bwMode="auto">
              <a:xfrm rot="5400000">
                <a:off x="1788464" y="4283838"/>
                <a:ext cx="386216" cy="31583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4" name="Freeform 20"/>
              <p:cNvSpPr>
                <a:spLocks/>
              </p:cNvSpPr>
              <p:nvPr/>
            </p:nvSpPr>
            <p:spPr bwMode="auto">
              <a:xfrm>
                <a:off x="1451636" y="5554197"/>
                <a:ext cx="1056153" cy="539099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719E0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5" name="Oval 9"/>
              <p:cNvSpPr>
                <a:spLocks noChangeArrowheads="1"/>
              </p:cNvSpPr>
              <p:nvPr/>
            </p:nvSpPr>
            <p:spPr bwMode="auto">
              <a:xfrm>
                <a:off x="1145549" y="2105394"/>
                <a:ext cx="1671755" cy="1667184"/>
              </a:xfrm>
              <a:prstGeom prst="ellipse">
                <a:avLst/>
              </a:prstGeom>
              <a:solidFill>
                <a:srgbClr val="719E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6" name="Oval 10"/>
              <p:cNvSpPr>
                <a:spLocks noChangeArrowheads="1"/>
              </p:cNvSpPr>
              <p:nvPr/>
            </p:nvSpPr>
            <p:spPr bwMode="auto">
              <a:xfrm>
                <a:off x="1153548" y="2113394"/>
                <a:ext cx="1654614" cy="16511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7" name="Oval 11"/>
              <p:cNvSpPr>
                <a:spLocks noChangeArrowheads="1"/>
              </p:cNvSpPr>
              <p:nvPr/>
            </p:nvSpPr>
            <p:spPr bwMode="auto">
              <a:xfrm>
                <a:off x="1175259" y="2135104"/>
                <a:ext cx="1611192" cy="1607764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188" name="TextBox 187"/>
              <p:cNvSpPr txBox="1"/>
              <p:nvPr/>
            </p:nvSpPr>
            <p:spPr>
              <a:xfrm>
                <a:off x="923788" y="2439471"/>
                <a:ext cx="2101967" cy="11183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기초자치</a:t>
                </a:r>
                <a:endParaRPr lang="en-US" altLang="ko-KR" sz="1000" b="1" dirty="0">
                  <a:solidFill>
                    <a:schemeClr val="bg1">
                      <a:lumMod val="6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ctr"/>
                <a:r>
                  <a:rPr lang="ko-KR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단체</a:t>
                </a:r>
                <a:endParaRPr lang="en-US" altLang="ko-KR" sz="1000" b="1" dirty="0">
                  <a:solidFill>
                    <a:schemeClr val="bg1">
                      <a:lumMod val="6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00" y="1125538"/>
            <a:ext cx="6725056" cy="5471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600" spc="-300" dirty="0"/>
              <a:t>재정지원</a:t>
            </a:r>
            <a:r>
              <a:rPr lang="en-US" altLang="ko-KR" sz="3600" spc="-300" dirty="0"/>
              <a:t>-</a:t>
            </a:r>
            <a:r>
              <a:rPr lang="ko-KR" altLang="en-US" sz="3600" spc="-300" dirty="0"/>
              <a:t> 사업개발비지원</a:t>
            </a:r>
            <a:endParaRPr lang="ko-KR" altLang="en-US" spc="300" dirty="0"/>
          </a:p>
        </p:txBody>
      </p:sp>
      <p:sp>
        <p:nvSpPr>
          <p:cNvPr id="45" name="텍스트 개체 틀 4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약정이 체결된 </a:t>
            </a:r>
            <a:r>
              <a:rPr lang="en-US" altLang="ko-KR" dirty="0"/>
              <a:t>(</a:t>
            </a:r>
            <a:r>
              <a:rPr lang="ko-KR" altLang="en-US" dirty="0"/>
              <a:t>예비</a:t>
            </a:r>
            <a:r>
              <a:rPr lang="en-US" altLang="ko-KR" dirty="0"/>
              <a:t>)</a:t>
            </a:r>
            <a:r>
              <a:rPr lang="ko-KR" altLang="en-US" dirty="0"/>
              <a:t>사회적 </a:t>
            </a:r>
            <a:r>
              <a:rPr lang="ko-KR" altLang="en-US" dirty="0" smtClean="0"/>
              <a:t>기업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마을기업</a:t>
            </a:r>
            <a:r>
              <a:rPr lang="en-US" altLang="ko-KR" dirty="0" smtClean="0"/>
              <a:t>,</a:t>
            </a:r>
            <a:r>
              <a:rPr lang="ko-KR" altLang="en-US" dirty="0" smtClean="0"/>
              <a:t>자활</a:t>
            </a:r>
            <a:r>
              <a:rPr lang="en-US" altLang="ko-KR" dirty="0" smtClean="0"/>
              <a:t>,</a:t>
            </a:r>
            <a:r>
              <a:rPr lang="ko-KR" altLang="en-US" dirty="0" err="1" smtClean="0"/>
              <a:t>사회적협동조합</a:t>
            </a:r>
            <a:r>
              <a:rPr lang="en-US" altLang="ko-KR" dirty="0" smtClean="0"/>
              <a:t>)</a:t>
            </a:r>
            <a:r>
              <a:rPr lang="ko-KR" altLang="en-US" dirty="0" smtClean="0"/>
              <a:t>은 </a:t>
            </a:r>
            <a:r>
              <a:rPr lang="ko-KR" altLang="en-US" dirty="0"/>
              <a:t>사업개발비 지원금 관리에서 신청된 지원금 목록을 확인 할 수 있습니다</a:t>
            </a:r>
            <a:r>
              <a:rPr lang="en-US" altLang="ko-KR" dirty="0"/>
              <a:t>.</a:t>
            </a:r>
          </a:p>
          <a:p>
            <a:r>
              <a:rPr lang="ko-KR" altLang="en-US" dirty="0" err="1"/>
              <a:t>사업명을</a:t>
            </a:r>
            <a:r>
              <a:rPr lang="ko-KR" altLang="en-US" dirty="0"/>
              <a:t> 클릭하면 신청 상세화면으로 이동합니다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sp>
        <p:nvSpPr>
          <p:cNvPr id="46" name="내용 개체 틀 45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사업개발비지원</a:t>
            </a:r>
            <a:r>
              <a:rPr lang="en-US" altLang="ko-KR" dirty="0"/>
              <a:t>(</a:t>
            </a:r>
            <a:r>
              <a:rPr lang="ko-KR" altLang="en-US" dirty="0"/>
              <a:t>보조금신청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1" name="순서도: 대체 처리 50"/>
          <p:cNvSpPr/>
          <p:nvPr/>
        </p:nvSpPr>
        <p:spPr>
          <a:xfrm>
            <a:off x="3707904" y="4533504"/>
            <a:ext cx="1213364" cy="151936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2" name="순서도: 대체 처리 51"/>
          <p:cNvSpPr/>
          <p:nvPr/>
        </p:nvSpPr>
        <p:spPr>
          <a:xfrm>
            <a:off x="898173" y="6093296"/>
            <a:ext cx="950506" cy="216024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36" y="1125538"/>
            <a:ext cx="6768052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600" spc="-300" dirty="0"/>
              <a:t>재정지원</a:t>
            </a:r>
            <a:r>
              <a:rPr lang="en-US" altLang="ko-KR" sz="3600" spc="-300" dirty="0"/>
              <a:t>-</a:t>
            </a:r>
            <a:r>
              <a:rPr lang="ko-KR" altLang="en-US" sz="3600" spc="-300" dirty="0"/>
              <a:t> 사업개발비지원</a:t>
            </a:r>
            <a:endParaRPr lang="ko-KR" altLang="en-US" spc="300" dirty="0"/>
          </a:p>
        </p:txBody>
      </p:sp>
      <p:sp>
        <p:nvSpPr>
          <p:cNvPr id="45" name="텍스트 개체 틀 4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지원금 신청 내역을 입력하고 신청서를 제출 할 수 있습니다</a:t>
            </a:r>
            <a:r>
              <a:rPr lang="en-US" altLang="ko-KR" dirty="0" smtClean="0"/>
              <a:t>.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sz="900" dirty="0" smtClean="0"/>
              <a:t>(</a:t>
            </a:r>
            <a:r>
              <a:rPr lang="ko-KR" altLang="en-US" sz="900" dirty="0" smtClean="0"/>
              <a:t>참고</a:t>
            </a:r>
            <a:r>
              <a:rPr lang="en-US" altLang="ko-KR" sz="900" dirty="0" smtClean="0"/>
              <a:t>) </a:t>
            </a:r>
            <a:br>
              <a:rPr lang="en-US" altLang="ko-KR" sz="900" dirty="0" smtClean="0"/>
            </a:br>
            <a:r>
              <a:rPr lang="en-US" altLang="ko-KR" sz="900" dirty="0" smtClean="0"/>
              <a:t>1</a:t>
            </a:r>
            <a:r>
              <a:rPr lang="ko-KR" altLang="en-US" sz="900" dirty="0" err="1" smtClean="0"/>
              <a:t>회차</a:t>
            </a:r>
            <a:r>
              <a:rPr lang="ko-KR" altLang="en-US" sz="900" dirty="0" smtClean="0"/>
              <a:t> 지원금 </a:t>
            </a:r>
            <a:r>
              <a:rPr lang="ko-KR" altLang="en-US" sz="900" dirty="0" err="1" smtClean="0"/>
              <a:t>신청액</a:t>
            </a:r>
            <a:r>
              <a:rPr lang="ko-KR" altLang="en-US" sz="900" dirty="0" smtClean="0"/>
              <a:t> </a:t>
            </a:r>
            <a:r>
              <a:rPr lang="ko-KR" altLang="en-US" sz="900" dirty="0" err="1" smtClean="0"/>
              <a:t>지급후</a:t>
            </a:r>
            <a:r>
              <a:rPr lang="ko-KR" altLang="en-US" sz="900" dirty="0" smtClean="0"/>
              <a:t> </a:t>
            </a:r>
            <a:r>
              <a:rPr lang="en-US" altLang="ko-KR" sz="900" dirty="0" smtClean="0"/>
              <a:t/>
            </a:r>
            <a:br>
              <a:rPr lang="en-US" altLang="ko-KR" sz="900" dirty="0" smtClean="0"/>
            </a:br>
            <a:r>
              <a:rPr lang="en-US" altLang="ko-KR" sz="900" dirty="0" smtClean="0"/>
              <a:t>2</a:t>
            </a:r>
            <a:r>
              <a:rPr lang="ko-KR" altLang="en-US" sz="900" dirty="0" err="1" smtClean="0"/>
              <a:t>회차</a:t>
            </a:r>
            <a:r>
              <a:rPr lang="ko-KR" altLang="en-US" sz="900" dirty="0" smtClean="0"/>
              <a:t> 지원금 신청 가능함</a:t>
            </a:r>
            <a:r>
              <a:rPr lang="en-US" altLang="ko-KR" sz="900" dirty="0" smtClean="0"/>
              <a:t>.</a:t>
            </a:r>
            <a:endParaRPr lang="en-US" altLang="ko-KR" sz="900" dirty="0"/>
          </a:p>
          <a:p>
            <a:endParaRPr lang="ko-KR" altLang="en-US" dirty="0"/>
          </a:p>
        </p:txBody>
      </p:sp>
      <p:sp>
        <p:nvSpPr>
          <p:cNvPr id="46" name="내용 개체 틀 45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사업개발비지원</a:t>
            </a:r>
            <a:r>
              <a:rPr lang="en-US" altLang="ko-KR" dirty="0"/>
              <a:t>(</a:t>
            </a:r>
            <a:r>
              <a:rPr lang="ko-KR" altLang="en-US" dirty="0"/>
              <a:t>보조금신청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2" name="순서도: 대체 처리 51"/>
          <p:cNvSpPr/>
          <p:nvPr/>
        </p:nvSpPr>
        <p:spPr>
          <a:xfrm>
            <a:off x="903946" y="5445224"/>
            <a:ext cx="950506" cy="216024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순서도: 대체 처리 13"/>
          <p:cNvSpPr/>
          <p:nvPr/>
        </p:nvSpPr>
        <p:spPr>
          <a:xfrm>
            <a:off x="1979712" y="3861048"/>
            <a:ext cx="4392488" cy="2019911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사회보험료지원</a:t>
            </a:r>
          </a:p>
        </p:txBody>
      </p:sp>
      <p:grpSp>
        <p:nvGrpSpPr>
          <p:cNvPr id="3" name="그룹 13"/>
          <p:cNvGrpSpPr/>
          <p:nvPr/>
        </p:nvGrpSpPr>
        <p:grpSpPr>
          <a:xfrm>
            <a:off x="6572264" y="2996952"/>
            <a:ext cx="1355414" cy="559121"/>
            <a:chOff x="466095" y="3195171"/>
            <a:chExt cx="2161689" cy="593869"/>
          </a:xfrm>
        </p:grpSpPr>
        <p:grpSp>
          <p:nvGrpSpPr>
            <p:cNvPr id="4" name="그룹 43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6" name="모서리가 둥근 직사각형 5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7" name="모서리가 둥근 직사각형 6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8" name="모서리가 둥근 직사각형 7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9" name="타원 8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525416" y="3327681"/>
                <a:ext cx="2017800" cy="3432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5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접수</a:t>
                </a:r>
                <a:endParaRPr lang="ko-KR" altLang="en-US" sz="1500"/>
              </a:p>
            </p:txBody>
          </p:sp>
          <p:sp>
            <p:nvSpPr>
              <p:cNvPr id="13" name="타원 12"/>
              <p:cNvSpPr/>
              <p:nvPr/>
            </p:nvSpPr>
            <p:spPr>
              <a:xfrm>
                <a:off x="579810" y="3410025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5" name="타원 4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14" name="그룹 38"/>
          <p:cNvGrpSpPr/>
          <p:nvPr/>
        </p:nvGrpSpPr>
        <p:grpSpPr>
          <a:xfrm>
            <a:off x="642147" y="2140890"/>
            <a:ext cx="1714512" cy="593869"/>
            <a:chOff x="466095" y="3195171"/>
            <a:chExt cx="2161689" cy="593869"/>
          </a:xfrm>
        </p:grpSpPr>
        <p:grpSp>
          <p:nvGrpSpPr>
            <p:cNvPr id="15" name="그룹 152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17" name="모서리가 둥근 직사각형 16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8" name="모서리가 둥근 직사각형 17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719E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19" name="모서리가 둥근 직사각형 18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20" name="타원 19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525415" y="3313162"/>
                <a:ext cx="201780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6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재정공모등록</a:t>
                </a:r>
                <a:endParaRPr lang="ko-KR" altLang="en-US" sz="1600" dirty="0"/>
              </a:p>
            </p:txBody>
          </p:sp>
          <p:sp>
            <p:nvSpPr>
              <p:cNvPr id="24" name="타원 23"/>
              <p:cNvSpPr/>
              <p:nvPr/>
            </p:nvSpPr>
            <p:spPr>
              <a:xfrm>
                <a:off x="579808" y="3410024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6" name="타원 15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25" name="그룹 50"/>
          <p:cNvGrpSpPr/>
          <p:nvPr/>
        </p:nvGrpSpPr>
        <p:grpSpPr>
          <a:xfrm>
            <a:off x="3643306" y="2564904"/>
            <a:ext cx="1357322" cy="495458"/>
            <a:chOff x="466095" y="3195171"/>
            <a:chExt cx="2161689" cy="593869"/>
          </a:xfrm>
        </p:grpSpPr>
        <p:grpSp>
          <p:nvGrpSpPr>
            <p:cNvPr id="26" name="그룹 174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28" name="모서리가 둥근 직사각형 27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9" name="모서리가 둥근 직사각형 28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FFB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30" name="모서리가 둥근 직사각형 29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31" name="타원 30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525415" y="3327683"/>
                <a:ext cx="2017800" cy="3873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5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지원신청</a:t>
                </a:r>
                <a:endParaRPr lang="ko-KR" altLang="en-US" sz="1500"/>
              </a:p>
            </p:txBody>
          </p:sp>
          <p:sp>
            <p:nvSpPr>
              <p:cNvPr id="35" name="타원 34"/>
              <p:cNvSpPr/>
              <p:nvPr/>
            </p:nvSpPr>
            <p:spPr>
              <a:xfrm>
                <a:off x="579809" y="3410024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7" name="타원 26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36" name="그룹 84"/>
          <p:cNvGrpSpPr/>
          <p:nvPr/>
        </p:nvGrpSpPr>
        <p:grpSpPr>
          <a:xfrm>
            <a:off x="6572264" y="3645024"/>
            <a:ext cx="1355414" cy="559121"/>
            <a:chOff x="466095" y="3195171"/>
            <a:chExt cx="2161689" cy="593869"/>
          </a:xfrm>
        </p:grpSpPr>
        <p:grpSp>
          <p:nvGrpSpPr>
            <p:cNvPr id="37" name="그룹 43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39" name="모서리가 둥근 직사각형 38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40" name="모서리가 둥근 직사각형 39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41" name="모서리가 둥근 직사각형 40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42" name="타원 41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43" name="TextBox 42"/>
              <p:cNvSpPr txBox="1"/>
              <p:nvPr/>
            </p:nvSpPr>
            <p:spPr>
              <a:xfrm>
                <a:off x="525416" y="3327679"/>
                <a:ext cx="2017800" cy="3432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5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심사</a:t>
                </a:r>
                <a:endParaRPr lang="ko-KR" altLang="en-US" sz="1500" dirty="0"/>
              </a:p>
            </p:txBody>
          </p:sp>
          <p:sp>
            <p:nvSpPr>
              <p:cNvPr id="46" name="타원 45"/>
              <p:cNvSpPr/>
              <p:nvPr/>
            </p:nvSpPr>
            <p:spPr>
              <a:xfrm>
                <a:off x="579810" y="3410025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8" name="타원 37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47" name="그룹 95"/>
          <p:cNvGrpSpPr/>
          <p:nvPr/>
        </p:nvGrpSpPr>
        <p:grpSpPr>
          <a:xfrm>
            <a:off x="6572264" y="4337726"/>
            <a:ext cx="1355414" cy="559121"/>
            <a:chOff x="466095" y="3195171"/>
            <a:chExt cx="2161689" cy="593869"/>
          </a:xfrm>
        </p:grpSpPr>
        <p:grpSp>
          <p:nvGrpSpPr>
            <p:cNvPr id="48" name="그룹 43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50" name="모서리가 둥근 직사각형 49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51" name="모서리가 둥근 직사각형 50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52" name="모서리가 둥근 직사각형 51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53" name="타원 52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525416" y="3327678"/>
                <a:ext cx="2017800" cy="3269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승인 및 지급 </a:t>
                </a:r>
                <a:endParaRPr lang="ko-KR" altLang="en-US" sz="1400" dirty="0"/>
              </a:p>
            </p:txBody>
          </p:sp>
          <p:sp>
            <p:nvSpPr>
              <p:cNvPr id="57" name="타원 56"/>
              <p:cNvSpPr/>
              <p:nvPr/>
            </p:nvSpPr>
            <p:spPr>
              <a:xfrm>
                <a:off x="579810" y="3410025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49" name="타원 48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58" name="그룹 177"/>
          <p:cNvGrpSpPr/>
          <p:nvPr/>
        </p:nvGrpSpPr>
        <p:grpSpPr>
          <a:xfrm>
            <a:off x="642115" y="1214422"/>
            <a:ext cx="1643074" cy="785818"/>
            <a:chOff x="745900" y="4729320"/>
            <a:chExt cx="3705224" cy="78581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9" name="직사각형 58"/>
            <p:cNvSpPr/>
            <p:nvPr/>
          </p:nvSpPr>
          <p:spPr>
            <a:xfrm>
              <a:off x="745900" y="4729320"/>
              <a:ext cx="3705224" cy="785818"/>
            </a:xfrm>
            <a:prstGeom prst="rect">
              <a:avLst/>
            </a:prstGeom>
            <a:solidFill>
              <a:srgbClr val="719E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788545" y="4768945"/>
              <a:ext cx="3624127" cy="396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rgbClr val="96D200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61" name="직사각형 60"/>
            <p:cNvSpPr/>
            <p:nvPr/>
          </p:nvSpPr>
          <p:spPr>
            <a:xfrm>
              <a:off x="838513" y="4977659"/>
              <a:ext cx="3456383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2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광역자치단체</a:t>
              </a:r>
              <a:endParaRPr lang="en-US" altLang="ko-KR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62" name="직선 연결선 61"/>
          <p:cNvCxnSpPr/>
          <p:nvPr/>
        </p:nvCxnSpPr>
        <p:spPr>
          <a:xfrm rot="5400000">
            <a:off x="177768" y="3893347"/>
            <a:ext cx="535785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3" name="직선 연결선 62"/>
          <p:cNvCxnSpPr/>
          <p:nvPr/>
        </p:nvCxnSpPr>
        <p:spPr>
          <a:xfrm rot="5400000">
            <a:off x="3106727" y="3893347"/>
            <a:ext cx="535785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4" name="Shape 185"/>
          <p:cNvCxnSpPr>
            <a:endCxn id="29" idx="0"/>
          </p:cNvCxnSpPr>
          <p:nvPr/>
        </p:nvCxnSpPr>
        <p:spPr>
          <a:xfrm>
            <a:off x="2356659" y="2437825"/>
            <a:ext cx="1959542" cy="155690"/>
          </a:xfrm>
          <a:prstGeom prst="bentConnector2">
            <a:avLst/>
          </a:prstGeom>
          <a:ln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hape 186"/>
          <p:cNvCxnSpPr>
            <a:endCxn id="6" idx="0"/>
          </p:cNvCxnSpPr>
          <p:nvPr/>
        </p:nvCxnSpPr>
        <p:spPr>
          <a:xfrm>
            <a:off x="5004048" y="2780928"/>
            <a:ext cx="2245923" cy="216024"/>
          </a:xfrm>
          <a:prstGeom prst="bentConnector2">
            <a:avLst/>
          </a:prstGeom>
          <a:ln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hape 189"/>
          <p:cNvCxnSpPr/>
          <p:nvPr/>
        </p:nvCxnSpPr>
        <p:spPr>
          <a:xfrm rot="5400000">
            <a:off x="7159511" y="3585711"/>
            <a:ext cx="175163" cy="5758"/>
          </a:xfrm>
          <a:prstGeom prst="bentConnector3">
            <a:avLst>
              <a:gd name="adj1" fmla="val 50000"/>
            </a:avLst>
          </a:prstGeom>
          <a:ln w="38100"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headEnd type="none"/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hape 193"/>
          <p:cNvCxnSpPr/>
          <p:nvPr/>
        </p:nvCxnSpPr>
        <p:spPr>
          <a:xfrm rot="5400000">
            <a:off x="7172342" y="4281774"/>
            <a:ext cx="155259" cy="1588"/>
          </a:xfrm>
          <a:prstGeom prst="bentConnector3">
            <a:avLst>
              <a:gd name="adj1" fmla="val 50000"/>
            </a:avLst>
          </a:prstGeom>
          <a:ln w="38100"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headEnd type="none"/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8" name="그룹 217"/>
          <p:cNvGrpSpPr/>
          <p:nvPr/>
        </p:nvGrpSpPr>
        <p:grpSpPr>
          <a:xfrm>
            <a:off x="3500430" y="1214422"/>
            <a:ext cx="1500198" cy="785818"/>
            <a:chOff x="4689661" y="3861049"/>
            <a:chExt cx="3699825" cy="78581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9" name="직사각형 68"/>
            <p:cNvSpPr/>
            <p:nvPr/>
          </p:nvSpPr>
          <p:spPr>
            <a:xfrm>
              <a:off x="4689661" y="3861049"/>
              <a:ext cx="3699825" cy="785818"/>
            </a:xfrm>
            <a:prstGeom prst="rect">
              <a:avLst/>
            </a:prstGeom>
            <a:solidFill>
              <a:srgbClr val="FFBC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70" name="직사각형 69"/>
            <p:cNvSpPr/>
            <p:nvPr/>
          </p:nvSpPr>
          <p:spPr>
            <a:xfrm>
              <a:off x="4726908" y="3900674"/>
              <a:ext cx="3624127" cy="396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rgbClr val="FFE029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71" name="직사각형 70"/>
            <p:cNvSpPr/>
            <p:nvPr/>
          </p:nvSpPr>
          <p:spPr>
            <a:xfrm>
              <a:off x="4812444" y="4109388"/>
              <a:ext cx="3456384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500" b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신청기업</a:t>
              </a:r>
              <a:endParaRPr lang="en-US" altLang="ko-KR" sz="1500" b="1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72" name="그룹 221"/>
          <p:cNvGrpSpPr/>
          <p:nvPr/>
        </p:nvGrpSpPr>
        <p:grpSpPr>
          <a:xfrm>
            <a:off x="6500826" y="1214422"/>
            <a:ext cx="1643074" cy="785818"/>
            <a:chOff x="2857488" y="2000240"/>
            <a:chExt cx="3702836" cy="78581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3" name="직사각형 72"/>
            <p:cNvSpPr/>
            <p:nvPr/>
          </p:nvSpPr>
          <p:spPr>
            <a:xfrm>
              <a:off x="2857488" y="2000240"/>
              <a:ext cx="3702836" cy="785818"/>
            </a:xfrm>
            <a:prstGeom prst="rect">
              <a:avLst/>
            </a:prstGeom>
            <a:solidFill>
              <a:srgbClr val="0070C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74" name="직사각형 73"/>
            <p:cNvSpPr/>
            <p:nvPr/>
          </p:nvSpPr>
          <p:spPr>
            <a:xfrm>
              <a:off x="2900126" y="2039865"/>
              <a:ext cx="3624127" cy="396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rgbClr val="00B0F0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75" name="직사각형 74"/>
            <p:cNvSpPr/>
            <p:nvPr/>
          </p:nvSpPr>
          <p:spPr>
            <a:xfrm>
              <a:off x="2950093" y="2159985"/>
              <a:ext cx="3456384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5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기초자치단체</a:t>
              </a:r>
              <a:endParaRPr lang="en-US" altLang="ko-KR" sz="15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pc="-150" dirty="0"/>
              <a:t>재정지원</a:t>
            </a:r>
            <a:r>
              <a:rPr lang="en-US" altLang="ko-KR" spc="-150" dirty="0"/>
              <a:t>-</a:t>
            </a:r>
            <a:r>
              <a:rPr lang="ko-KR" altLang="en-US" spc="-150" dirty="0"/>
              <a:t>공모 등록</a:t>
            </a:r>
            <a:r>
              <a:rPr lang="en-US" altLang="ko-KR" spc="-150" dirty="0"/>
              <a:t>(</a:t>
            </a:r>
            <a:r>
              <a:rPr lang="ko-KR" altLang="en-US" spc="-150" dirty="0"/>
              <a:t>사회보험료</a:t>
            </a:r>
            <a:r>
              <a:rPr lang="en-US" altLang="ko-KR" spc="-150" dirty="0"/>
              <a:t>)</a:t>
            </a:r>
            <a:endParaRPr lang="ko-KR" altLang="en-US" spc="-150" dirty="0"/>
          </a:p>
        </p:txBody>
      </p:sp>
      <p:grpSp>
        <p:nvGrpSpPr>
          <p:cNvPr id="108" name="그룹 107"/>
          <p:cNvGrpSpPr/>
          <p:nvPr/>
        </p:nvGrpSpPr>
        <p:grpSpPr>
          <a:xfrm>
            <a:off x="2508309" y="2276872"/>
            <a:ext cx="4607381" cy="1654886"/>
            <a:chOff x="2508309" y="2276872"/>
            <a:chExt cx="4607381" cy="1654886"/>
          </a:xfrm>
        </p:grpSpPr>
        <p:grpSp>
          <p:nvGrpSpPr>
            <p:cNvPr id="68" name="그룹 34"/>
            <p:cNvGrpSpPr/>
            <p:nvPr/>
          </p:nvGrpSpPr>
          <p:grpSpPr>
            <a:xfrm>
              <a:off x="5580112" y="2276872"/>
              <a:ext cx="1535578" cy="1563134"/>
              <a:chOff x="6804248" y="2060848"/>
              <a:chExt cx="1535578" cy="1563134"/>
            </a:xfrm>
          </p:grpSpPr>
          <p:grpSp>
            <p:nvGrpSpPr>
              <p:cNvPr id="72" name="그룹 187"/>
              <p:cNvGrpSpPr/>
              <p:nvPr/>
            </p:nvGrpSpPr>
            <p:grpSpPr>
              <a:xfrm>
                <a:off x="6804248" y="2060848"/>
                <a:ext cx="1535578" cy="1563134"/>
                <a:chOff x="2915816" y="1628800"/>
                <a:chExt cx="965491" cy="982822"/>
              </a:xfrm>
            </p:grpSpPr>
            <p:sp>
              <p:nvSpPr>
                <p:cNvPr id="78" name="타원 77"/>
                <p:cNvSpPr/>
                <p:nvPr/>
              </p:nvSpPr>
              <p:spPr>
                <a:xfrm>
                  <a:off x="2924936" y="1628800"/>
                  <a:ext cx="956371" cy="956370"/>
                </a:xfrm>
                <a:prstGeom prst="ellipse">
                  <a:avLst/>
                </a:prstGeom>
                <a:gradFill>
                  <a:gsLst>
                    <a:gs pos="36000">
                      <a:srgbClr val="C7C2BD"/>
                    </a:gs>
                    <a:gs pos="49000">
                      <a:srgbClr val="F6F5F4"/>
                    </a:gs>
                    <a:gs pos="49000">
                      <a:srgbClr val="C7C2BD"/>
                    </a:gs>
                  </a:gsLst>
                  <a:lin ang="2700000" scaled="1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79" name="타원 78"/>
                <p:cNvSpPr/>
                <p:nvPr/>
              </p:nvSpPr>
              <p:spPr>
                <a:xfrm rot="10800000">
                  <a:off x="2929990" y="1656940"/>
                  <a:ext cx="946265" cy="954682"/>
                </a:xfrm>
                <a:prstGeom prst="ellipse">
                  <a:avLst/>
                </a:prstGeom>
                <a:gradFill flip="none" rotWithShape="1">
                  <a:gsLst>
                    <a:gs pos="78000">
                      <a:schemeClr val="bg1">
                        <a:alpha val="0"/>
                      </a:schemeClr>
                    </a:gs>
                    <a:gs pos="10000">
                      <a:schemeClr val="bg1">
                        <a:alpha val="32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0" name="타원 79"/>
                <p:cNvSpPr/>
                <p:nvPr/>
              </p:nvSpPr>
              <p:spPr>
                <a:xfrm>
                  <a:off x="2984710" y="1691924"/>
                  <a:ext cx="836824" cy="836824"/>
                </a:xfrm>
                <a:prstGeom prst="ellipse">
                  <a:avLst/>
                </a:prstGeom>
                <a:solidFill>
                  <a:srgbClr val="FFE029"/>
                </a:solidFill>
                <a:ln w="63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81" name="자유형 80"/>
                <p:cNvSpPr/>
                <p:nvPr/>
              </p:nvSpPr>
              <p:spPr>
                <a:xfrm>
                  <a:off x="2984709" y="1747526"/>
                  <a:ext cx="780509" cy="732956"/>
                </a:xfrm>
                <a:custGeom>
                  <a:avLst/>
                  <a:gdLst>
                    <a:gd name="connsiteX0" fmla="*/ 0 w 1008112"/>
                    <a:gd name="connsiteY0" fmla="*/ 504056 h 1008112"/>
                    <a:gd name="connsiteX1" fmla="*/ 147635 w 1008112"/>
                    <a:gd name="connsiteY1" fmla="*/ 147635 h 1008112"/>
                    <a:gd name="connsiteX2" fmla="*/ 504057 w 1008112"/>
                    <a:gd name="connsiteY2" fmla="*/ 1 h 1008112"/>
                    <a:gd name="connsiteX3" fmla="*/ 860478 w 1008112"/>
                    <a:gd name="connsiteY3" fmla="*/ 147636 h 1008112"/>
                    <a:gd name="connsiteX4" fmla="*/ 1008112 w 1008112"/>
                    <a:gd name="connsiteY4" fmla="*/ 504058 h 1008112"/>
                    <a:gd name="connsiteX5" fmla="*/ 860477 w 1008112"/>
                    <a:gd name="connsiteY5" fmla="*/ 860480 h 1008112"/>
                    <a:gd name="connsiteX6" fmla="*/ 504055 w 1008112"/>
                    <a:gd name="connsiteY6" fmla="*/ 1008114 h 1008112"/>
                    <a:gd name="connsiteX7" fmla="*/ 147634 w 1008112"/>
                    <a:gd name="connsiteY7" fmla="*/ 860479 h 1008112"/>
                    <a:gd name="connsiteX8" fmla="*/ 0 w 1008112"/>
                    <a:gd name="connsiteY8" fmla="*/ 504057 h 1008112"/>
                    <a:gd name="connsiteX9" fmla="*/ 0 w 1008112"/>
                    <a:gd name="connsiteY9" fmla="*/ 504056 h 1008112"/>
                    <a:gd name="connsiteX0" fmla="*/ 0 w 920484"/>
                    <a:gd name="connsiteY0" fmla="*/ 504055 h 1008114"/>
                    <a:gd name="connsiteX1" fmla="*/ 147635 w 920484"/>
                    <a:gd name="connsiteY1" fmla="*/ 147634 h 1008114"/>
                    <a:gd name="connsiteX2" fmla="*/ 504057 w 920484"/>
                    <a:gd name="connsiteY2" fmla="*/ 0 h 1008114"/>
                    <a:gd name="connsiteX3" fmla="*/ 860478 w 920484"/>
                    <a:gd name="connsiteY3" fmla="*/ 147635 h 1008114"/>
                    <a:gd name="connsiteX4" fmla="*/ 864096 w 920484"/>
                    <a:gd name="connsiteY4" fmla="*/ 504055 h 1008114"/>
                    <a:gd name="connsiteX5" fmla="*/ 860477 w 920484"/>
                    <a:gd name="connsiteY5" fmla="*/ 860479 h 1008114"/>
                    <a:gd name="connsiteX6" fmla="*/ 504055 w 920484"/>
                    <a:gd name="connsiteY6" fmla="*/ 1008113 h 1008114"/>
                    <a:gd name="connsiteX7" fmla="*/ 147634 w 920484"/>
                    <a:gd name="connsiteY7" fmla="*/ 860478 h 1008114"/>
                    <a:gd name="connsiteX8" fmla="*/ 0 w 920484"/>
                    <a:gd name="connsiteY8" fmla="*/ 504056 h 1008114"/>
                    <a:gd name="connsiteX9" fmla="*/ 0 w 920484"/>
                    <a:gd name="connsiteY9" fmla="*/ 504055 h 1008114"/>
                    <a:gd name="connsiteX0" fmla="*/ 0 w 923500"/>
                    <a:gd name="connsiteY0" fmla="*/ 504055 h 1043514"/>
                    <a:gd name="connsiteX1" fmla="*/ 147635 w 923500"/>
                    <a:gd name="connsiteY1" fmla="*/ 147634 h 1043514"/>
                    <a:gd name="connsiteX2" fmla="*/ 504057 w 923500"/>
                    <a:gd name="connsiteY2" fmla="*/ 0 h 1043514"/>
                    <a:gd name="connsiteX3" fmla="*/ 860478 w 923500"/>
                    <a:gd name="connsiteY3" fmla="*/ 147635 h 1043514"/>
                    <a:gd name="connsiteX4" fmla="*/ 864096 w 923500"/>
                    <a:gd name="connsiteY4" fmla="*/ 504055 h 1043514"/>
                    <a:gd name="connsiteX5" fmla="*/ 504056 w 923500"/>
                    <a:gd name="connsiteY5" fmla="*/ 648070 h 1043514"/>
                    <a:gd name="connsiteX6" fmla="*/ 504055 w 923500"/>
                    <a:gd name="connsiteY6" fmla="*/ 1008113 h 1043514"/>
                    <a:gd name="connsiteX7" fmla="*/ 147634 w 923500"/>
                    <a:gd name="connsiteY7" fmla="*/ 860478 h 1043514"/>
                    <a:gd name="connsiteX8" fmla="*/ 0 w 923500"/>
                    <a:gd name="connsiteY8" fmla="*/ 504056 h 1043514"/>
                    <a:gd name="connsiteX9" fmla="*/ 0 w 923500"/>
                    <a:gd name="connsiteY9" fmla="*/ 504055 h 1043514"/>
                    <a:gd name="connsiteX0" fmla="*/ 0 w 923500"/>
                    <a:gd name="connsiteY0" fmla="*/ 504055 h 971503"/>
                    <a:gd name="connsiteX1" fmla="*/ 147635 w 923500"/>
                    <a:gd name="connsiteY1" fmla="*/ 147634 h 971503"/>
                    <a:gd name="connsiteX2" fmla="*/ 504057 w 923500"/>
                    <a:gd name="connsiteY2" fmla="*/ 0 h 971503"/>
                    <a:gd name="connsiteX3" fmla="*/ 860478 w 923500"/>
                    <a:gd name="connsiteY3" fmla="*/ 147635 h 971503"/>
                    <a:gd name="connsiteX4" fmla="*/ 864096 w 923500"/>
                    <a:gd name="connsiteY4" fmla="*/ 504055 h 971503"/>
                    <a:gd name="connsiteX5" fmla="*/ 504056 w 923500"/>
                    <a:gd name="connsiteY5" fmla="*/ 648070 h 971503"/>
                    <a:gd name="connsiteX6" fmla="*/ 432048 w 923500"/>
                    <a:gd name="connsiteY6" fmla="*/ 936102 h 971503"/>
                    <a:gd name="connsiteX7" fmla="*/ 147634 w 923500"/>
                    <a:gd name="connsiteY7" fmla="*/ 860478 h 971503"/>
                    <a:gd name="connsiteX8" fmla="*/ 0 w 923500"/>
                    <a:gd name="connsiteY8" fmla="*/ 504056 h 971503"/>
                    <a:gd name="connsiteX9" fmla="*/ 0 w 923500"/>
                    <a:gd name="connsiteY9" fmla="*/ 504055 h 971503"/>
                    <a:gd name="connsiteX0" fmla="*/ 0 w 923500"/>
                    <a:gd name="connsiteY0" fmla="*/ 504055 h 957219"/>
                    <a:gd name="connsiteX1" fmla="*/ 147635 w 923500"/>
                    <a:gd name="connsiteY1" fmla="*/ 147634 h 957219"/>
                    <a:gd name="connsiteX2" fmla="*/ 504057 w 923500"/>
                    <a:gd name="connsiteY2" fmla="*/ 0 h 957219"/>
                    <a:gd name="connsiteX3" fmla="*/ 860478 w 923500"/>
                    <a:gd name="connsiteY3" fmla="*/ 147635 h 957219"/>
                    <a:gd name="connsiteX4" fmla="*/ 864096 w 923500"/>
                    <a:gd name="connsiteY4" fmla="*/ 504055 h 957219"/>
                    <a:gd name="connsiteX5" fmla="*/ 504056 w 923500"/>
                    <a:gd name="connsiteY5" fmla="*/ 648070 h 957219"/>
                    <a:gd name="connsiteX6" fmla="*/ 360040 w 923500"/>
                    <a:gd name="connsiteY6" fmla="*/ 921818 h 957219"/>
                    <a:gd name="connsiteX7" fmla="*/ 147634 w 923500"/>
                    <a:gd name="connsiteY7" fmla="*/ 860478 h 957219"/>
                    <a:gd name="connsiteX8" fmla="*/ 0 w 923500"/>
                    <a:gd name="connsiteY8" fmla="*/ 504056 h 957219"/>
                    <a:gd name="connsiteX9" fmla="*/ 0 w 923500"/>
                    <a:gd name="connsiteY9" fmla="*/ 504055 h 957219"/>
                    <a:gd name="connsiteX0" fmla="*/ 0 w 923500"/>
                    <a:gd name="connsiteY0" fmla="*/ 504055 h 957219"/>
                    <a:gd name="connsiteX1" fmla="*/ 147635 w 923500"/>
                    <a:gd name="connsiteY1" fmla="*/ 147634 h 957219"/>
                    <a:gd name="connsiteX2" fmla="*/ 504057 w 923500"/>
                    <a:gd name="connsiteY2" fmla="*/ 0 h 957219"/>
                    <a:gd name="connsiteX3" fmla="*/ 860478 w 923500"/>
                    <a:gd name="connsiteY3" fmla="*/ 147635 h 957219"/>
                    <a:gd name="connsiteX4" fmla="*/ 864096 w 923500"/>
                    <a:gd name="connsiteY4" fmla="*/ 504055 h 957219"/>
                    <a:gd name="connsiteX5" fmla="*/ 504056 w 923500"/>
                    <a:gd name="connsiteY5" fmla="*/ 648070 h 957219"/>
                    <a:gd name="connsiteX6" fmla="*/ 360040 w 923500"/>
                    <a:gd name="connsiteY6" fmla="*/ 921818 h 957219"/>
                    <a:gd name="connsiteX7" fmla="*/ 147634 w 923500"/>
                    <a:gd name="connsiteY7" fmla="*/ 860478 h 957219"/>
                    <a:gd name="connsiteX8" fmla="*/ 0 w 923500"/>
                    <a:gd name="connsiteY8" fmla="*/ 504056 h 957219"/>
                    <a:gd name="connsiteX9" fmla="*/ 0 w 923500"/>
                    <a:gd name="connsiteY9" fmla="*/ 504055 h 957219"/>
                    <a:gd name="connsiteX0" fmla="*/ 0 w 923500"/>
                    <a:gd name="connsiteY0" fmla="*/ 504055 h 956033"/>
                    <a:gd name="connsiteX1" fmla="*/ 147635 w 923500"/>
                    <a:gd name="connsiteY1" fmla="*/ 147634 h 956033"/>
                    <a:gd name="connsiteX2" fmla="*/ 504057 w 923500"/>
                    <a:gd name="connsiteY2" fmla="*/ 0 h 956033"/>
                    <a:gd name="connsiteX3" fmla="*/ 860478 w 923500"/>
                    <a:gd name="connsiteY3" fmla="*/ 147635 h 956033"/>
                    <a:gd name="connsiteX4" fmla="*/ 864096 w 923500"/>
                    <a:gd name="connsiteY4" fmla="*/ 504055 h 956033"/>
                    <a:gd name="connsiteX5" fmla="*/ 504056 w 923500"/>
                    <a:gd name="connsiteY5" fmla="*/ 648070 h 956033"/>
                    <a:gd name="connsiteX6" fmla="*/ 360040 w 923500"/>
                    <a:gd name="connsiteY6" fmla="*/ 921818 h 956033"/>
                    <a:gd name="connsiteX7" fmla="*/ 150437 w 923500"/>
                    <a:gd name="connsiteY7" fmla="*/ 853359 h 956033"/>
                    <a:gd name="connsiteX8" fmla="*/ 0 w 923500"/>
                    <a:gd name="connsiteY8" fmla="*/ 504056 h 956033"/>
                    <a:gd name="connsiteX9" fmla="*/ 0 w 923500"/>
                    <a:gd name="connsiteY9" fmla="*/ 504055 h 956033"/>
                    <a:gd name="connsiteX0" fmla="*/ 0 w 923500"/>
                    <a:gd name="connsiteY0" fmla="*/ 504055 h 948344"/>
                    <a:gd name="connsiteX1" fmla="*/ 147635 w 923500"/>
                    <a:gd name="connsiteY1" fmla="*/ 147634 h 948344"/>
                    <a:gd name="connsiteX2" fmla="*/ 504057 w 923500"/>
                    <a:gd name="connsiteY2" fmla="*/ 0 h 948344"/>
                    <a:gd name="connsiteX3" fmla="*/ 860478 w 923500"/>
                    <a:gd name="connsiteY3" fmla="*/ 147635 h 948344"/>
                    <a:gd name="connsiteX4" fmla="*/ 864096 w 923500"/>
                    <a:gd name="connsiteY4" fmla="*/ 504055 h 948344"/>
                    <a:gd name="connsiteX5" fmla="*/ 504056 w 923500"/>
                    <a:gd name="connsiteY5" fmla="*/ 648070 h 948344"/>
                    <a:gd name="connsiteX6" fmla="*/ 346844 w 923500"/>
                    <a:gd name="connsiteY6" fmla="*/ 914129 h 948344"/>
                    <a:gd name="connsiteX7" fmla="*/ 150437 w 923500"/>
                    <a:gd name="connsiteY7" fmla="*/ 853359 h 948344"/>
                    <a:gd name="connsiteX8" fmla="*/ 0 w 923500"/>
                    <a:gd name="connsiteY8" fmla="*/ 504056 h 948344"/>
                    <a:gd name="connsiteX9" fmla="*/ 0 w 923500"/>
                    <a:gd name="connsiteY9" fmla="*/ 504055 h 948344"/>
                    <a:gd name="connsiteX0" fmla="*/ 0 w 921912"/>
                    <a:gd name="connsiteY0" fmla="*/ 504452 h 948741"/>
                    <a:gd name="connsiteX1" fmla="*/ 147635 w 921912"/>
                    <a:gd name="connsiteY1" fmla="*/ 148031 h 948741"/>
                    <a:gd name="connsiteX2" fmla="*/ 504057 w 921912"/>
                    <a:gd name="connsiteY2" fmla="*/ 397 h 948741"/>
                    <a:gd name="connsiteX3" fmla="*/ 850953 w 921912"/>
                    <a:gd name="connsiteY3" fmla="*/ 150413 h 948741"/>
                    <a:gd name="connsiteX4" fmla="*/ 864096 w 921912"/>
                    <a:gd name="connsiteY4" fmla="*/ 504452 h 948741"/>
                    <a:gd name="connsiteX5" fmla="*/ 504056 w 921912"/>
                    <a:gd name="connsiteY5" fmla="*/ 648467 h 948741"/>
                    <a:gd name="connsiteX6" fmla="*/ 346844 w 921912"/>
                    <a:gd name="connsiteY6" fmla="*/ 914526 h 948741"/>
                    <a:gd name="connsiteX7" fmla="*/ 150437 w 921912"/>
                    <a:gd name="connsiteY7" fmla="*/ 853756 h 948741"/>
                    <a:gd name="connsiteX8" fmla="*/ 0 w 921912"/>
                    <a:gd name="connsiteY8" fmla="*/ 504453 h 948741"/>
                    <a:gd name="connsiteX9" fmla="*/ 0 w 921912"/>
                    <a:gd name="connsiteY9" fmla="*/ 504452 h 94874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921912" h="948741">
                      <a:moveTo>
                        <a:pt x="0" y="504452"/>
                      </a:moveTo>
                      <a:cubicBezTo>
                        <a:pt x="0" y="370768"/>
                        <a:pt x="53106" y="242559"/>
                        <a:pt x="147635" y="148031"/>
                      </a:cubicBezTo>
                      <a:cubicBezTo>
                        <a:pt x="242164" y="53502"/>
                        <a:pt x="386837" y="0"/>
                        <a:pt x="504057" y="397"/>
                      </a:cubicBezTo>
                      <a:cubicBezTo>
                        <a:pt x="621277" y="794"/>
                        <a:pt x="790947" y="66404"/>
                        <a:pt x="850953" y="150413"/>
                      </a:cubicBezTo>
                      <a:cubicBezTo>
                        <a:pt x="910959" y="234422"/>
                        <a:pt x="921912" y="421443"/>
                        <a:pt x="864096" y="504452"/>
                      </a:cubicBezTo>
                      <a:cubicBezTo>
                        <a:pt x="806280" y="587461"/>
                        <a:pt x="590265" y="580121"/>
                        <a:pt x="504056" y="648467"/>
                      </a:cubicBezTo>
                      <a:cubicBezTo>
                        <a:pt x="417847" y="716813"/>
                        <a:pt x="405780" y="880311"/>
                        <a:pt x="346844" y="914526"/>
                      </a:cubicBezTo>
                      <a:cubicBezTo>
                        <a:pt x="287908" y="948741"/>
                        <a:pt x="210444" y="923383"/>
                        <a:pt x="150437" y="853756"/>
                      </a:cubicBezTo>
                      <a:cubicBezTo>
                        <a:pt x="89041" y="806156"/>
                        <a:pt x="0" y="638137"/>
                        <a:pt x="0" y="504453"/>
                      </a:cubicBezTo>
                      <a:lnTo>
                        <a:pt x="0" y="504452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BC00"/>
                    </a:gs>
                    <a:gs pos="100000">
                      <a:srgbClr val="FFE029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82" name="Freeform 5"/>
                <p:cNvSpPr>
                  <a:spLocks/>
                </p:cNvSpPr>
                <p:nvPr/>
              </p:nvSpPr>
              <p:spPr bwMode="auto">
                <a:xfrm>
                  <a:off x="2982053" y="2092303"/>
                  <a:ext cx="839480" cy="434891"/>
                </a:xfrm>
                <a:custGeom>
                  <a:avLst/>
                  <a:gdLst/>
                  <a:ahLst/>
                  <a:cxnLst>
                    <a:cxn ang="0">
                      <a:pos x="3372" y="72"/>
                    </a:cxn>
                    <a:cxn ang="0">
                      <a:pos x="3294" y="276"/>
                    </a:cxn>
                    <a:cxn ang="0">
                      <a:pos x="3194" y="468"/>
                    </a:cxn>
                    <a:cxn ang="0">
                      <a:pos x="3072" y="644"/>
                    </a:cxn>
                    <a:cxn ang="0">
                      <a:pos x="2932" y="804"/>
                    </a:cxn>
                    <a:cxn ang="0">
                      <a:pos x="2774" y="946"/>
                    </a:cxn>
                    <a:cxn ang="0">
                      <a:pos x="2598" y="1068"/>
                    </a:cxn>
                    <a:cxn ang="0">
                      <a:pos x="2410" y="1168"/>
                    </a:cxn>
                    <a:cxn ang="0">
                      <a:pos x="2208" y="1244"/>
                    </a:cxn>
                    <a:cxn ang="0">
                      <a:pos x="1996" y="1294"/>
                    </a:cxn>
                    <a:cxn ang="0">
                      <a:pos x="1774" y="1318"/>
                    </a:cxn>
                    <a:cxn ang="0">
                      <a:pos x="1624" y="1318"/>
                    </a:cxn>
                    <a:cxn ang="0">
                      <a:pos x="1402" y="1294"/>
                    </a:cxn>
                    <a:cxn ang="0">
                      <a:pos x="1190" y="1244"/>
                    </a:cxn>
                    <a:cxn ang="0">
                      <a:pos x="988" y="1168"/>
                    </a:cxn>
                    <a:cxn ang="0">
                      <a:pos x="800" y="1068"/>
                    </a:cxn>
                    <a:cxn ang="0">
                      <a:pos x="624" y="946"/>
                    </a:cxn>
                    <a:cxn ang="0">
                      <a:pos x="466" y="804"/>
                    </a:cxn>
                    <a:cxn ang="0">
                      <a:pos x="324" y="644"/>
                    </a:cxn>
                    <a:cxn ang="0">
                      <a:pos x="204" y="468"/>
                    </a:cxn>
                    <a:cxn ang="0">
                      <a:pos x="104" y="276"/>
                    </a:cxn>
                    <a:cxn ang="0">
                      <a:pos x="26" y="72"/>
                    </a:cxn>
                    <a:cxn ang="0">
                      <a:pos x="6" y="0"/>
                    </a:cxn>
                    <a:cxn ang="0">
                      <a:pos x="0" y="130"/>
                    </a:cxn>
                    <a:cxn ang="0">
                      <a:pos x="10" y="306"/>
                    </a:cxn>
                    <a:cxn ang="0">
                      <a:pos x="54" y="562"/>
                    </a:cxn>
                    <a:cxn ang="0">
                      <a:pos x="134" y="802"/>
                    </a:cxn>
                    <a:cxn ang="0">
                      <a:pos x="246" y="1026"/>
                    </a:cxn>
                    <a:cxn ang="0">
                      <a:pos x="388" y="1228"/>
                    </a:cxn>
                    <a:cxn ang="0">
                      <a:pos x="556" y="1408"/>
                    </a:cxn>
                    <a:cxn ang="0">
                      <a:pos x="750" y="1562"/>
                    </a:cxn>
                    <a:cxn ang="0">
                      <a:pos x="962" y="1688"/>
                    </a:cxn>
                    <a:cxn ang="0">
                      <a:pos x="1194" y="1780"/>
                    </a:cxn>
                    <a:cxn ang="0">
                      <a:pos x="1440" y="1838"/>
                    </a:cxn>
                    <a:cxn ang="0">
                      <a:pos x="1698" y="1858"/>
                    </a:cxn>
                    <a:cxn ang="0">
                      <a:pos x="1872" y="1850"/>
                    </a:cxn>
                    <a:cxn ang="0">
                      <a:pos x="2124" y="1804"/>
                    </a:cxn>
                    <a:cxn ang="0">
                      <a:pos x="2360" y="1722"/>
                    </a:cxn>
                    <a:cxn ang="0">
                      <a:pos x="2580" y="1608"/>
                    </a:cxn>
                    <a:cxn ang="0">
                      <a:pos x="2778" y="1464"/>
                    </a:cxn>
                    <a:cxn ang="0">
                      <a:pos x="2956" y="1292"/>
                    </a:cxn>
                    <a:cxn ang="0">
                      <a:pos x="3106" y="1096"/>
                    </a:cxn>
                    <a:cxn ang="0">
                      <a:pos x="3230" y="878"/>
                    </a:cxn>
                    <a:cxn ang="0">
                      <a:pos x="3320" y="644"/>
                    </a:cxn>
                    <a:cxn ang="0">
                      <a:pos x="3378" y="392"/>
                    </a:cxn>
                    <a:cxn ang="0">
                      <a:pos x="3396" y="130"/>
                    </a:cxn>
                    <a:cxn ang="0">
                      <a:pos x="3392" y="0"/>
                    </a:cxn>
                    <a:cxn ang="0">
                      <a:pos x="3392" y="2"/>
                    </a:cxn>
                  </a:cxnLst>
                  <a:rect l="0" t="0" r="r" b="b"/>
                  <a:pathLst>
                    <a:path w="3396" h="1858">
                      <a:moveTo>
                        <a:pt x="3392" y="2"/>
                      </a:moveTo>
                      <a:lnTo>
                        <a:pt x="3392" y="2"/>
                      </a:lnTo>
                      <a:lnTo>
                        <a:pt x="3372" y="72"/>
                      </a:lnTo>
                      <a:lnTo>
                        <a:pt x="3348" y="142"/>
                      </a:lnTo>
                      <a:lnTo>
                        <a:pt x="3322" y="210"/>
                      </a:lnTo>
                      <a:lnTo>
                        <a:pt x="3294" y="276"/>
                      </a:lnTo>
                      <a:lnTo>
                        <a:pt x="3264" y="342"/>
                      </a:lnTo>
                      <a:lnTo>
                        <a:pt x="3230" y="406"/>
                      </a:lnTo>
                      <a:lnTo>
                        <a:pt x="3194" y="468"/>
                      </a:lnTo>
                      <a:lnTo>
                        <a:pt x="3156" y="528"/>
                      </a:lnTo>
                      <a:lnTo>
                        <a:pt x="3116" y="588"/>
                      </a:lnTo>
                      <a:lnTo>
                        <a:pt x="3072" y="644"/>
                      </a:lnTo>
                      <a:lnTo>
                        <a:pt x="3028" y="700"/>
                      </a:lnTo>
                      <a:lnTo>
                        <a:pt x="2980" y="752"/>
                      </a:lnTo>
                      <a:lnTo>
                        <a:pt x="2932" y="804"/>
                      </a:lnTo>
                      <a:lnTo>
                        <a:pt x="2880" y="854"/>
                      </a:lnTo>
                      <a:lnTo>
                        <a:pt x="2828" y="900"/>
                      </a:lnTo>
                      <a:lnTo>
                        <a:pt x="2774" y="946"/>
                      </a:lnTo>
                      <a:lnTo>
                        <a:pt x="2716" y="988"/>
                      </a:lnTo>
                      <a:lnTo>
                        <a:pt x="2658" y="1030"/>
                      </a:lnTo>
                      <a:lnTo>
                        <a:pt x="2598" y="1068"/>
                      </a:lnTo>
                      <a:lnTo>
                        <a:pt x="2536" y="1102"/>
                      </a:lnTo>
                      <a:lnTo>
                        <a:pt x="2474" y="1136"/>
                      </a:lnTo>
                      <a:lnTo>
                        <a:pt x="2410" y="1168"/>
                      </a:lnTo>
                      <a:lnTo>
                        <a:pt x="2344" y="1196"/>
                      </a:lnTo>
                      <a:lnTo>
                        <a:pt x="2276" y="1220"/>
                      </a:lnTo>
                      <a:lnTo>
                        <a:pt x="2208" y="1244"/>
                      </a:lnTo>
                      <a:lnTo>
                        <a:pt x="2138" y="1264"/>
                      </a:lnTo>
                      <a:lnTo>
                        <a:pt x="2068" y="1280"/>
                      </a:lnTo>
                      <a:lnTo>
                        <a:pt x="1996" y="1294"/>
                      </a:lnTo>
                      <a:lnTo>
                        <a:pt x="1922" y="1306"/>
                      </a:lnTo>
                      <a:lnTo>
                        <a:pt x="1848" y="1314"/>
                      </a:lnTo>
                      <a:lnTo>
                        <a:pt x="1774" y="1318"/>
                      </a:lnTo>
                      <a:lnTo>
                        <a:pt x="1698" y="1320"/>
                      </a:lnTo>
                      <a:lnTo>
                        <a:pt x="1698" y="1320"/>
                      </a:lnTo>
                      <a:lnTo>
                        <a:pt x="1624" y="1318"/>
                      </a:lnTo>
                      <a:lnTo>
                        <a:pt x="1548" y="1314"/>
                      </a:lnTo>
                      <a:lnTo>
                        <a:pt x="1474" y="1306"/>
                      </a:lnTo>
                      <a:lnTo>
                        <a:pt x="1402" y="1294"/>
                      </a:lnTo>
                      <a:lnTo>
                        <a:pt x="1330" y="1280"/>
                      </a:lnTo>
                      <a:lnTo>
                        <a:pt x="1260" y="1264"/>
                      </a:lnTo>
                      <a:lnTo>
                        <a:pt x="1190" y="1244"/>
                      </a:lnTo>
                      <a:lnTo>
                        <a:pt x="1122" y="1220"/>
                      </a:lnTo>
                      <a:lnTo>
                        <a:pt x="1054" y="1196"/>
                      </a:lnTo>
                      <a:lnTo>
                        <a:pt x="988" y="1168"/>
                      </a:lnTo>
                      <a:lnTo>
                        <a:pt x="924" y="1136"/>
                      </a:lnTo>
                      <a:lnTo>
                        <a:pt x="860" y="1102"/>
                      </a:lnTo>
                      <a:lnTo>
                        <a:pt x="800" y="1068"/>
                      </a:lnTo>
                      <a:lnTo>
                        <a:pt x="740" y="1030"/>
                      </a:lnTo>
                      <a:lnTo>
                        <a:pt x="680" y="988"/>
                      </a:lnTo>
                      <a:lnTo>
                        <a:pt x="624" y="946"/>
                      </a:lnTo>
                      <a:lnTo>
                        <a:pt x="570" y="900"/>
                      </a:lnTo>
                      <a:lnTo>
                        <a:pt x="516" y="854"/>
                      </a:lnTo>
                      <a:lnTo>
                        <a:pt x="466" y="804"/>
                      </a:lnTo>
                      <a:lnTo>
                        <a:pt x="416" y="752"/>
                      </a:lnTo>
                      <a:lnTo>
                        <a:pt x="370" y="700"/>
                      </a:lnTo>
                      <a:lnTo>
                        <a:pt x="324" y="644"/>
                      </a:lnTo>
                      <a:lnTo>
                        <a:pt x="282" y="588"/>
                      </a:lnTo>
                      <a:lnTo>
                        <a:pt x="242" y="528"/>
                      </a:lnTo>
                      <a:lnTo>
                        <a:pt x="204" y="468"/>
                      </a:lnTo>
                      <a:lnTo>
                        <a:pt x="168" y="406"/>
                      </a:lnTo>
                      <a:lnTo>
                        <a:pt x="134" y="342"/>
                      </a:lnTo>
                      <a:lnTo>
                        <a:pt x="104" y="276"/>
                      </a:lnTo>
                      <a:lnTo>
                        <a:pt x="74" y="210"/>
                      </a:lnTo>
                      <a:lnTo>
                        <a:pt x="50" y="142"/>
                      </a:lnTo>
                      <a:lnTo>
                        <a:pt x="26" y="72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64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218"/>
                      </a:lnTo>
                      <a:lnTo>
                        <a:pt x="10" y="306"/>
                      </a:lnTo>
                      <a:lnTo>
                        <a:pt x="20" y="392"/>
                      </a:lnTo>
                      <a:lnTo>
                        <a:pt x="36" y="478"/>
                      </a:lnTo>
                      <a:lnTo>
                        <a:pt x="54" y="562"/>
                      </a:lnTo>
                      <a:lnTo>
                        <a:pt x="76" y="644"/>
                      </a:lnTo>
                      <a:lnTo>
                        <a:pt x="104" y="724"/>
                      </a:lnTo>
                      <a:lnTo>
                        <a:pt x="134" y="802"/>
                      </a:lnTo>
                      <a:lnTo>
                        <a:pt x="168" y="878"/>
                      </a:lnTo>
                      <a:lnTo>
                        <a:pt x="206" y="954"/>
                      </a:lnTo>
                      <a:lnTo>
                        <a:pt x="246" y="1026"/>
                      </a:lnTo>
                      <a:lnTo>
                        <a:pt x="290" y="1096"/>
                      </a:lnTo>
                      <a:lnTo>
                        <a:pt x="338" y="1164"/>
                      </a:lnTo>
                      <a:lnTo>
                        <a:pt x="388" y="1228"/>
                      </a:lnTo>
                      <a:lnTo>
                        <a:pt x="442" y="1292"/>
                      </a:lnTo>
                      <a:lnTo>
                        <a:pt x="498" y="1352"/>
                      </a:lnTo>
                      <a:lnTo>
                        <a:pt x="556" y="1408"/>
                      </a:lnTo>
                      <a:lnTo>
                        <a:pt x="618" y="1464"/>
                      </a:lnTo>
                      <a:lnTo>
                        <a:pt x="682" y="1514"/>
                      </a:lnTo>
                      <a:lnTo>
                        <a:pt x="750" y="1562"/>
                      </a:lnTo>
                      <a:lnTo>
                        <a:pt x="818" y="1608"/>
                      </a:lnTo>
                      <a:lnTo>
                        <a:pt x="890" y="1650"/>
                      </a:lnTo>
                      <a:lnTo>
                        <a:pt x="962" y="1688"/>
                      </a:lnTo>
                      <a:lnTo>
                        <a:pt x="1038" y="1722"/>
                      </a:lnTo>
                      <a:lnTo>
                        <a:pt x="1114" y="1754"/>
                      </a:lnTo>
                      <a:lnTo>
                        <a:pt x="1194" y="1780"/>
                      </a:lnTo>
                      <a:lnTo>
                        <a:pt x="1274" y="1804"/>
                      </a:lnTo>
                      <a:lnTo>
                        <a:pt x="1356" y="1822"/>
                      </a:lnTo>
                      <a:lnTo>
                        <a:pt x="1440" y="1838"/>
                      </a:lnTo>
                      <a:lnTo>
                        <a:pt x="1526" y="1850"/>
                      </a:lnTo>
                      <a:lnTo>
                        <a:pt x="1612" y="1856"/>
                      </a:lnTo>
                      <a:lnTo>
                        <a:pt x="1698" y="1858"/>
                      </a:lnTo>
                      <a:lnTo>
                        <a:pt x="1698" y="1858"/>
                      </a:lnTo>
                      <a:lnTo>
                        <a:pt x="1786" y="1856"/>
                      </a:lnTo>
                      <a:lnTo>
                        <a:pt x="1872" y="1850"/>
                      </a:lnTo>
                      <a:lnTo>
                        <a:pt x="1958" y="1838"/>
                      </a:lnTo>
                      <a:lnTo>
                        <a:pt x="2040" y="1822"/>
                      </a:lnTo>
                      <a:lnTo>
                        <a:pt x="2124" y="1804"/>
                      </a:lnTo>
                      <a:lnTo>
                        <a:pt x="2204" y="1780"/>
                      </a:lnTo>
                      <a:lnTo>
                        <a:pt x="2282" y="1754"/>
                      </a:lnTo>
                      <a:lnTo>
                        <a:pt x="2360" y="1722"/>
                      </a:lnTo>
                      <a:lnTo>
                        <a:pt x="2434" y="1688"/>
                      </a:lnTo>
                      <a:lnTo>
                        <a:pt x="2508" y="1650"/>
                      </a:lnTo>
                      <a:lnTo>
                        <a:pt x="2580" y="1608"/>
                      </a:lnTo>
                      <a:lnTo>
                        <a:pt x="2648" y="1562"/>
                      </a:lnTo>
                      <a:lnTo>
                        <a:pt x="2714" y="1514"/>
                      </a:lnTo>
                      <a:lnTo>
                        <a:pt x="2778" y="1464"/>
                      </a:lnTo>
                      <a:lnTo>
                        <a:pt x="2840" y="1408"/>
                      </a:lnTo>
                      <a:lnTo>
                        <a:pt x="2900" y="1352"/>
                      </a:lnTo>
                      <a:lnTo>
                        <a:pt x="2956" y="1292"/>
                      </a:lnTo>
                      <a:lnTo>
                        <a:pt x="3010" y="1228"/>
                      </a:lnTo>
                      <a:lnTo>
                        <a:pt x="3060" y="1164"/>
                      </a:lnTo>
                      <a:lnTo>
                        <a:pt x="3106" y="1096"/>
                      </a:lnTo>
                      <a:lnTo>
                        <a:pt x="3152" y="1026"/>
                      </a:lnTo>
                      <a:lnTo>
                        <a:pt x="3192" y="954"/>
                      </a:lnTo>
                      <a:lnTo>
                        <a:pt x="3230" y="878"/>
                      </a:lnTo>
                      <a:lnTo>
                        <a:pt x="3264" y="802"/>
                      </a:lnTo>
                      <a:lnTo>
                        <a:pt x="3294" y="724"/>
                      </a:lnTo>
                      <a:lnTo>
                        <a:pt x="3320" y="644"/>
                      </a:lnTo>
                      <a:lnTo>
                        <a:pt x="3344" y="562"/>
                      </a:lnTo>
                      <a:lnTo>
                        <a:pt x="3362" y="478"/>
                      </a:lnTo>
                      <a:lnTo>
                        <a:pt x="3378" y="392"/>
                      </a:lnTo>
                      <a:lnTo>
                        <a:pt x="3388" y="306"/>
                      </a:lnTo>
                      <a:lnTo>
                        <a:pt x="3394" y="218"/>
                      </a:lnTo>
                      <a:lnTo>
                        <a:pt x="3396" y="130"/>
                      </a:lnTo>
                      <a:lnTo>
                        <a:pt x="3396" y="130"/>
                      </a:lnTo>
                      <a:lnTo>
                        <a:pt x="3396" y="64"/>
                      </a:lnTo>
                      <a:lnTo>
                        <a:pt x="3392" y="0"/>
                      </a:lnTo>
                      <a:lnTo>
                        <a:pt x="3392" y="0"/>
                      </a:lnTo>
                      <a:lnTo>
                        <a:pt x="3392" y="2"/>
                      </a:lnTo>
                      <a:lnTo>
                        <a:pt x="3392" y="2"/>
                      </a:lnTo>
                      <a:close/>
                    </a:path>
                  </a:pathLst>
                </a:custGeom>
                <a:solidFill>
                  <a:srgbClr val="FFFFFF">
                    <a:alpha val="2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83" name="Freeform 9"/>
                <p:cNvSpPr>
                  <a:spLocks/>
                </p:cNvSpPr>
                <p:nvPr/>
              </p:nvSpPr>
              <p:spPr bwMode="auto">
                <a:xfrm rot="182993">
                  <a:off x="2978188" y="2054005"/>
                  <a:ext cx="305387" cy="404457"/>
                </a:xfrm>
                <a:custGeom>
                  <a:avLst/>
                  <a:gdLst/>
                  <a:ahLst/>
                  <a:cxnLst>
                    <a:cxn ang="0">
                      <a:pos x="564" y="1416"/>
                    </a:cxn>
                    <a:cxn ang="0">
                      <a:pos x="564" y="1416"/>
                    </a:cxn>
                    <a:cxn ang="0">
                      <a:pos x="502" y="1354"/>
                    </a:cxn>
                    <a:cxn ang="0">
                      <a:pos x="440" y="1290"/>
                    </a:cxn>
                    <a:cxn ang="0">
                      <a:pos x="384" y="1224"/>
                    </a:cxn>
                    <a:cxn ang="0">
                      <a:pos x="330" y="1154"/>
                    </a:cxn>
                    <a:cxn ang="0">
                      <a:pos x="280" y="1080"/>
                    </a:cxn>
                    <a:cxn ang="0">
                      <a:pos x="234" y="1004"/>
                    </a:cxn>
                    <a:cxn ang="0">
                      <a:pos x="192" y="926"/>
                    </a:cxn>
                    <a:cxn ang="0">
                      <a:pos x="152" y="846"/>
                    </a:cxn>
                    <a:cxn ang="0">
                      <a:pos x="118" y="762"/>
                    </a:cxn>
                    <a:cxn ang="0">
                      <a:pos x="88" y="678"/>
                    </a:cxn>
                    <a:cxn ang="0">
                      <a:pos x="62" y="590"/>
                    </a:cxn>
                    <a:cxn ang="0">
                      <a:pos x="50" y="546"/>
                    </a:cxn>
                    <a:cxn ang="0">
                      <a:pos x="40" y="502"/>
                    </a:cxn>
                    <a:cxn ang="0">
                      <a:pos x="30" y="456"/>
                    </a:cxn>
                    <a:cxn ang="0">
                      <a:pos x="22" y="410"/>
                    </a:cxn>
                    <a:cxn ang="0">
                      <a:pos x="16" y="364"/>
                    </a:cxn>
                    <a:cxn ang="0">
                      <a:pos x="10" y="318"/>
                    </a:cxn>
                    <a:cxn ang="0">
                      <a:pos x="6" y="272"/>
                    </a:cxn>
                    <a:cxn ang="0">
                      <a:pos x="4" y="224"/>
                    </a:cxn>
                    <a:cxn ang="0">
                      <a:pos x="2" y="176"/>
                    </a:cxn>
                    <a:cxn ang="0">
                      <a:pos x="0" y="130"/>
                    </a:cxn>
                    <a:cxn ang="0">
                      <a:pos x="0" y="130"/>
                    </a:cxn>
                    <a:cxn ang="0">
                      <a:pos x="2" y="64"/>
                    </a:cxn>
                    <a:cxn ang="0">
                      <a:pos x="6" y="0"/>
                    </a:cxn>
                    <a:cxn ang="0">
                      <a:pos x="6" y="0"/>
                    </a:cxn>
                    <a:cxn ang="0">
                      <a:pos x="6" y="2"/>
                    </a:cxn>
                    <a:cxn ang="0">
                      <a:pos x="6" y="2"/>
                    </a:cxn>
                    <a:cxn ang="0">
                      <a:pos x="32" y="90"/>
                    </a:cxn>
                    <a:cxn ang="0">
                      <a:pos x="62" y="178"/>
                    </a:cxn>
                    <a:cxn ang="0">
                      <a:pos x="96" y="262"/>
                    </a:cxn>
                    <a:cxn ang="0">
                      <a:pos x="136" y="344"/>
                    </a:cxn>
                    <a:cxn ang="0">
                      <a:pos x="178" y="424"/>
                    </a:cxn>
                    <a:cxn ang="0">
                      <a:pos x="224" y="502"/>
                    </a:cxn>
                    <a:cxn ang="0">
                      <a:pos x="274" y="578"/>
                    </a:cxn>
                    <a:cxn ang="0">
                      <a:pos x="328" y="650"/>
                    </a:cxn>
                    <a:cxn ang="0">
                      <a:pos x="386" y="718"/>
                    </a:cxn>
                    <a:cxn ang="0">
                      <a:pos x="446" y="784"/>
                    </a:cxn>
                    <a:cxn ang="0">
                      <a:pos x="510" y="848"/>
                    </a:cxn>
                    <a:cxn ang="0">
                      <a:pos x="576" y="906"/>
                    </a:cxn>
                    <a:cxn ang="0">
                      <a:pos x="646" y="962"/>
                    </a:cxn>
                    <a:cxn ang="0">
                      <a:pos x="718" y="1016"/>
                    </a:cxn>
                    <a:cxn ang="0">
                      <a:pos x="794" y="1064"/>
                    </a:cxn>
                    <a:cxn ang="0">
                      <a:pos x="872" y="1110"/>
                    </a:cxn>
                    <a:cxn ang="0">
                      <a:pos x="564" y="1416"/>
                    </a:cxn>
                  </a:cxnLst>
                  <a:rect l="0" t="0" r="r" b="b"/>
                  <a:pathLst>
                    <a:path w="872" h="1416">
                      <a:moveTo>
                        <a:pt x="564" y="1416"/>
                      </a:moveTo>
                      <a:lnTo>
                        <a:pt x="564" y="1416"/>
                      </a:lnTo>
                      <a:lnTo>
                        <a:pt x="502" y="1354"/>
                      </a:lnTo>
                      <a:lnTo>
                        <a:pt x="440" y="1290"/>
                      </a:lnTo>
                      <a:lnTo>
                        <a:pt x="384" y="1224"/>
                      </a:lnTo>
                      <a:lnTo>
                        <a:pt x="330" y="1154"/>
                      </a:lnTo>
                      <a:lnTo>
                        <a:pt x="280" y="1080"/>
                      </a:lnTo>
                      <a:lnTo>
                        <a:pt x="234" y="1004"/>
                      </a:lnTo>
                      <a:lnTo>
                        <a:pt x="192" y="926"/>
                      </a:lnTo>
                      <a:lnTo>
                        <a:pt x="152" y="846"/>
                      </a:lnTo>
                      <a:lnTo>
                        <a:pt x="118" y="762"/>
                      </a:lnTo>
                      <a:lnTo>
                        <a:pt x="88" y="678"/>
                      </a:lnTo>
                      <a:lnTo>
                        <a:pt x="62" y="590"/>
                      </a:lnTo>
                      <a:lnTo>
                        <a:pt x="50" y="546"/>
                      </a:lnTo>
                      <a:lnTo>
                        <a:pt x="40" y="502"/>
                      </a:lnTo>
                      <a:lnTo>
                        <a:pt x="30" y="456"/>
                      </a:lnTo>
                      <a:lnTo>
                        <a:pt x="22" y="410"/>
                      </a:lnTo>
                      <a:lnTo>
                        <a:pt x="16" y="364"/>
                      </a:lnTo>
                      <a:lnTo>
                        <a:pt x="10" y="318"/>
                      </a:lnTo>
                      <a:lnTo>
                        <a:pt x="6" y="272"/>
                      </a:lnTo>
                      <a:lnTo>
                        <a:pt x="4" y="224"/>
                      </a:lnTo>
                      <a:lnTo>
                        <a:pt x="2" y="176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6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32" y="90"/>
                      </a:lnTo>
                      <a:lnTo>
                        <a:pt x="62" y="178"/>
                      </a:lnTo>
                      <a:lnTo>
                        <a:pt x="96" y="262"/>
                      </a:lnTo>
                      <a:lnTo>
                        <a:pt x="136" y="344"/>
                      </a:lnTo>
                      <a:lnTo>
                        <a:pt x="178" y="424"/>
                      </a:lnTo>
                      <a:lnTo>
                        <a:pt x="224" y="502"/>
                      </a:lnTo>
                      <a:lnTo>
                        <a:pt x="274" y="578"/>
                      </a:lnTo>
                      <a:lnTo>
                        <a:pt x="328" y="650"/>
                      </a:lnTo>
                      <a:lnTo>
                        <a:pt x="386" y="718"/>
                      </a:lnTo>
                      <a:lnTo>
                        <a:pt x="446" y="784"/>
                      </a:lnTo>
                      <a:lnTo>
                        <a:pt x="510" y="848"/>
                      </a:lnTo>
                      <a:lnTo>
                        <a:pt x="576" y="906"/>
                      </a:lnTo>
                      <a:lnTo>
                        <a:pt x="646" y="962"/>
                      </a:lnTo>
                      <a:lnTo>
                        <a:pt x="718" y="1016"/>
                      </a:lnTo>
                      <a:lnTo>
                        <a:pt x="794" y="1064"/>
                      </a:lnTo>
                      <a:lnTo>
                        <a:pt x="872" y="1110"/>
                      </a:lnTo>
                      <a:lnTo>
                        <a:pt x="564" y="1416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FFBC00"/>
                    </a:gs>
                    <a:gs pos="100000">
                      <a:srgbClr val="FFE029">
                        <a:alpha val="0"/>
                      </a:srgbClr>
                    </a:gs>
                  </a:gsLst>
                  <a:lin ang="4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84" name="Freeform 9"/>
                <p:cNvSpPr>
                  <a:spLocks/>
                </p:cNvSpPr>
                <p:nvPr/>
              </p:nvSpPr>
              <p:spPr bwMode="auto">
                <a:xfrm rot="3320087">
                  <a:off x="2874343" y="1898799"/>
                  <a:ext cx="548126" cy="465179"/>
                </a:xfrm>
                <a:custGeom>
                  <a:avLst/>
                  <a:gdLst/>
                  <a:ahLst/>
                  <a:cxnLst>
                    <a:cxn ang="0">
                      <a:pos x="564" y="1416"/>
                    </a:cxn>
                    <a:cxn ang="0">
                      <a:pos x="564" y="1416"/>
                    </a:cxn>
                    <a:cxn ang="0">
                      <a:pos x="502" y="1354"/>
                    </a:cxn>
                    <a:cxn ang="0">
                      <a:pos x="440" y="1290"/>
                    </a:cxn>
                    <a:cxn ang="0">
                      <a:pos x="384" y="1224"/>
                    </a:cxn>
                    <a:cxn ang="0">
                      <a:pos x="330" y="1154"/>
                    </a:cxn>
                    <a:cxn ang="0">
                      <a:pos x="280" y="1080"/>
                    </a:cxn>
                    <a:cxn ang="0">
                      <a:pos x="234" y="1004"/>
                    </a:cxn>
                    <a:cxn ang="0">
                      <a:pos x="192" y="926"/>
                    </a:cxn>
                    <a:cxn ang="0">
                      <a:pos x="152" y="846"/>
                    </a:cxn>
                    <a:cxn ang="0">
                      <a:pos x="118" y="762"/>
                    </a:cxn>
                    <a:cxn ang="0">
                      <a:pos x="88" y="678"/>
                    </a:cxn>
                    <a:cxn ang="0">
                      <a:pos x="62" y="590"/>
                    </a:cxn>
                    <a:cxn ang="0">
                      <a:pos x="50" y="546"/>
                    </a:cxn>
                    <a:cxn ang="0">
                      <a:pos x="40" y="502"/>
                    </a:cxn>
                    <a:cxn ang="0">
                      <a:pos x="30" y="456"/>
                    </a:cxn>
                    <a:cxn ang="0">
                      <a:pos x="22" y="410"/>
                    </a:cxn>
                    <a:cxn ang="0">
                      <a:pos x="16" y="364"/>
                    </a:cxn>
                    <a:cxn ang="0">
                      <a:pos x="10" y="318"/>
                    </a:cxn>
                    <a:cxn ang="0">
                      <a:pos x="6" y="272"/>
                    </a:cxn>
                    <a:cxn ang="0">
                      <a:pos x="4" y="224"/>
                    </a:cxn>
                    <a:cxn ang="0">
                      <a:pos x="2" y="176"/>
                    </a:cxn>
                    <a:cxn ang="0">
                      <a:pos x="0" y="130"/>
                    </a:cxn>
                    <a:cxn ang="0">
                      <a:pos x="0" y="130"/>
                    </a:cxn>
                    <a:cxn ang="0">
                      <a:pos x="2" y="64"/>
                    </a:cxn>
                    <a:cxn ang="0">
                      <a:pos x="6" y="0"/>
                    </a:cxn>
                    <a:cxn ang="0">
                      <a:pos x="6" y="0"/>
                    </a:cxn>
                    <a:cxn ang="0">
                      <a:pos x="6" y="2"/>
                    </a:cxn>
                    <a:cxn ang="0">
                      <a:pos x="6" y="2"/>
                    </a:cxn>
                    <a:cxn ang="0">
                      <a:pos x="32" y="90"/>
                    </a:cxn>
                    <a:cxn ang="0">
                      <a:pos x="62" y="178"/>
                    </a:cxn>
                    <a:cxn ang="0">
                      <a:pos x="96" y="262"/>
                    </a:cxn>
                    <a:cxn ang="0">
                      <a:pos x="136" y="344"/>
                    </a:cxn>
                    <a:cxn ang="0">
                      <a:pos x="178" y="424"/>
                    </a:cxn>
                    <a:cxn ang="0">
                      <a:pos x="224" y="502"/>
                    </a:cxn>
                    <a:cxn ang="0">
                      <a:pos x="274" y="578"/>
                    </a:cxn>
                    <a:cxn ang="0">
                      <a:pos x="328" y="650"/>
                    </a:cxn>
                    <a:cxn ang="0">
                      <a:pos x="386" y="718"/>
                    </a:cxn>
                    <a:cxn ang="0">
                      <a:pos x="446" y="784"/>
                    </a:cxn>
                    <a:cxn ang="0">
                      <a:pos x="510" y="848"/>
                    </a:cxn>
                    <a:cxn ang="0">
                      <a:pos x="576" y="906"/>
                    </a:cxn>
                    <a:cxn ang="0">
                      <a:pos x="646" y="962"/>
                    </a:cxn>
                    <a:cxn ang="0">
                      <a:pos x="718" y="1016"/>
                    </a:cxn>
                    <a:cxn ang="0">
                      <a:pos x="794" y="1064"/>
                    </a:cxn>
                    <a:cxn ang="0">
                      <a:pos x="872" y="1110"/>
                    </a:cxn>
                    <a:cxn ang="0">
                      <a:pos x="564" y="1416"/>
                    </a:cxn>
                  </a:cxnLst>
                  <a:rect l="0" t="0" r="r" b="b"/>
                  <a:pathLst>
                    <a:path w="872" h="1416">
                      <a:moveTo>
                        <a:pt x="564" y="1416"/>
                      </a:moveTo>
                      <a:lnTo>
                        <a:pt x="564" y="1416"/>
                      </a:lnTo>
                      <a:lnTo>
                        <a:pt x="502" y="1354"/>
                      </a:lnTo>
                      <a:lnTo>
                        <a:pt x="440" y="1290"/>
                      </a:lnTo>
                      <a:lnTo>
                        <a:pt x="384" y="1224"/>
                      </a:lnTo>
                      <a:lnTo>
                        <a:pt x="330" y="1154"/>
                      </a:lnTo>
                      <a:lnTo>
                        <a:pt x="280" y="1080"/>
                      </a:lnTo>
                      <a:lnTo>
                        <a:pt x="234" y="1004"/>
                      </a:lnTo>
                      <a:lnTo>
                        <a:pt x="192" y="926"/>
                      </a:lnTo>
                      <a:lnTo>
                        <a:pt x="152" y="846"/>
                      </a:lnTo>
                      <a:lnTo>
                        <a:pt x="118" y="762"/>
                      </a:lnTo>
                      <a:lnTo>
                        <a:pt x="88" y="678"/>
                      </a:lnTo>
                      <a:lnTo>
                        <a:pt x="62" y="590"/>
                      </a:lnTo>
                      <a:lnTo>
                        <a:pt x="50" y="546"/>
                      </a:lnTo>
                      <a:lnTo>
                        <a:pt x="40" y="502"/>
                      </a:lnTo>
                      <a:lnTo>
                        <a:pt x="30" y="456"/>
                      </a:lnTo>
                      <a:lnTo>
                        <a:pt x="22" y="410"/>
                      </a:lnTo>
                      <a:lnTo>
                        <a:pt x="16" y="364"/>
                      </a:lnTo>
                      <a:lnTo>
                        <a:pt x="10" y="318"/>
                      </a:lnTo>
                      <a:lnTo>
                        <a:pt x="6" y="272"/>
                      </a:lnTo>
                      <a:lnTo>
                        <a:pt x="4" y="224"/>
                      </a:lnTo>
                      <a:lnTo>
                        <a:pt x="2" y="176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6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32" y="90"/>
                      </a:lnTo>
                      <a:lnTo>
                        <a:pt x="62" y="178"/>
                      </a:lnTo>
                      <a:lnTo>
                        <a:pt x="96" y="262"/>
                      </a:lnTo>
                      <a:lnTo>
                        <a:pt x="136" y="344"/>
                      </a:lnTo>
                      <a:lnTo>
                        <a:pt x="178" y="424"/>
                      </a:lnTo>
                      <a:lnTo>
                        <a:pt x="224" y="502"/>
                      </a:lnTo>
                      <a:lnTo>
                        <a:pt x="274" y="578"/>
                      </a:lnTo>
                      <a:lnTo>
                        <a:pt x="328" y="650"/>
                      </a:lnTo>
                      <a:lnTo>
                        <a:pt x="386" y="718"/>
                      </a:lnTo>
                      <a:lnTo>
                        <a:pt x="446" y="784"/>
                      </a:lnTo>
                      <a:lnTo>
                        <a:pt x="510" y="848"/>
                      </a:lnTo>
                      <a:lnTo>
                        <a:pt x="576" y="906"/>
                      </a:lnTo>
                      <a:lnTo>
                        <a:pt x="646" y="962"/>
                      </a:lnTo>
                      <a:lnTo>
                        <a:pt x="718" y="1016"/>
                      </a:lnTo>
                      <a:lnTo>
                        <a:pt x="794" y="1064"/>
                      </a:lnTo>
                      <a:lnTo>
                        <a:pt x="872" y="1110"/>
                      </a:lnTo>
                      <a:lnTo>
                        <a:pt x="564" y="1416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FFBC00"/>
                    </a:gs>
                    <a:gs pos="100000">
                      <a:srgbClr val="FFE029">
                        <a:alpha val="0"/>
                      </a:srgbClr>
                    </a:gs>
                  </a:gsLst>
                  <a:lin ang="4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85" name="타원 84"/>
                <p:cNvSpPr/>
                <p:nvPr/>
              </p:nvSpPr>
              <p:spPr>
                <a:xfrm rot="10800000">
                  <a:off x="2983715" y="1701466"/>
                  <a:ext cx="830109" cy="837490"/>
                </a:xfrm>
                <a:prstGeom prst="ellipse">
                  <a:avLst/>
                </a:prstGeom>
                <a:solidFill>
                  <a:srgbClr val="FFBC00"/>
                </a:solidFill>
                <a:ln>
                  <a:noFill/>
                </a:ln>
                <a:scene3d>
                  <a:camera prst="orthographicFront"/>
                  <a:lightRig rig="flat" dir="t"/>
                </a:scene3d>
                <a:sp3d contourW="12700" prstMaterial="clear">
                  <a:bevelT w="254000" prst="relaxedInset"/>
                  <a:contourClr>
                    <a:srgbClr val="FFBC00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76" name="TextBox 75"/>
              <p:cNvSpPr txBox="1"/>
              <p:nvPr/>
            </p:nvSpPr>
            <p:spPr>
              <a:xfrm>
                <a:off x="6959952" y="2519347"/>
                <a:ext cx="123566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재정신청 시작</a:t>
                </a:r>
                <a:endParaRPr lang="en-US" altLang="ko-KR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7" name="타원 76"/>
              <p:cNvSpPr/>
              <p:nvPr/>
            </p:nvSpPr>
            <p:spPr>
              <a:xfrm flipH="1">
                <a:off x="7079580" y="2183798"/>
                <a:ext cx="439049" cy="4390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86" name="그룹 55"/>
            <p:cNvGrpSpPr/>
            <p:nvPr/>
          </p:nvGrpSpPr>
          <p:grpSpPr>
            <a:xfrm>
              <a:off x="3794162" y="2348310"/>
              <a:ext cx="1643074" cy="1428760"/>
              <a:chOff x="3274641" y="1714488"/>
              <a:chExt cx="1955599" cy="1643074"/>
            </a:xfrm>
          </p:grpSpPr>
          <p:sp>
            <p:nvSpPr>
              <p:cNvPr id="87" name="Freeform 19"/>
              <p:cNvSpPr>
                <a:spLocks/>
              </p:cNvSpPr>
              <p:nvPr/>
            </p:nvSpPr>
            <p:spPr bwMode="auto">
              <a:xfrm>
                <a:off x="3274641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88" name="Freeform 20"/>
              <p:cNvSpPr>
                <a:spLocks/>
              </p:cNvSpPr>
              <p:nvPr/>
            </p:nvSpPr>
            <p:spPr bwMode="auto">
              <a:xfrm>
                <a:off x="3312363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rgbClr val="96D20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89" name="Freeform 21"/>
              <p:cNvSpPr>
                <a:spLocks/>
              </p:cNvSpPr>
              <p:nvPr/>
            </p:nvSpPr>
            <p:spPr bwMode="auto">
              <a:xfrm>
                <a:off x="4189899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90" name="Freeform 23"/>
              <p:cNvSpPr>
                <a:spLocks/>
              </p:cNvSpPr>
              <p:nvPr/>
            </p:nvSpPr>
            <p:spPr bwMode="auto">
              <a:xfrm>
                <a:off x="3328709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719E00">
                      <a:alpha val="49804"/>
                    </a:srgbClr>
                  </a:gs>
                  <a:gs pos="0">
                    <a:srgbClr val="96D20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91" name="Freeform 25"/>
              <p:cNvSpPr>
                <a:spLocks/>
              </p:cNvSpPr>
              <p:nvPr/>
            </p:nvSpPr>
            <p:spPr bwMode="auto">
              <a:xfrm>
                <a:off x="3712418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92" name="타원 91"/>
              <p:cNvSpPr/>
              <p:nvPr/>
            </p:nvSpPr>
            <p:spPr>
              <a:xfrm rot="2248181">
                <a:off x="4143850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93" name="TextBox 92"/>
              <p:cNvSpPr txBox="1"/>
              <p:nvPr/>
            </p:nvSpPr>
            <p:spPr>
              <a:xfrm>
                <a:off x="3343385" y="2390305"/>
                <a:ext cx="1530469" cy="3185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재정공모등록</a:t>
                </a:r>
                <a:endParaRPr lang="ko-KR" altLang="en-US" sz="1200" dirty="0"/>
              </a:p>
            </p:txBody>
          </p:sp>
          <p:sp>
            <p:nvSpPr>
              <p:cNvPr id="94" name="Freeform 5"/>
              <p:cNvSpPr>
                <a:spLocks/>
              </p:cNvSpPr>
              <p:nvPr/>
            </p:nvSpPr>
            <p:spPr bwMode="auto">
              <a:xfrm rot="15743835">
                <a:off x="4198875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95" name="그룹 81"/>
            <p:cNvGrpSpPr/>
            <p:nvPr/>
          </p:nvGrpSpPr>
          <p:grpSpPr>
            <a:xfrm>
              <a:off x="2508309" y="2406068"/>
              <a:ext cx="1071539" cy="1525690"/>
              <a:chOff x="285750" y="2258059"/>
              <a:chExt cx="2126791" cy="3125260"/>
            </a:xfrm>
          </p:grpSpPr>
          <p:sp>
            <p:nvSpPr>
              <p:cNvPr id="96" name="Freeform 5"/>
              <p:cNvSpPr>
                <a:spLocks/>
              </p:cNvSpPr>
              <p:nvPr/>
            </p:nvSpPr>
            <p:spPr bwMode="auto">
              <a:xfrm>
                <a:off x="285750" y="2258059"/>
                <a:ext cx="2126791" cy="2713813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57000">
                    <a:srgbClr val="00B0F0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97" name="Freeform 9"/>
              <p:cNvSpPr>
                <a:spLocks/>
              </p:cNvSpPr>
              <p:nvPr/>
            </p:nvSpPr>
            <p:spPr bwMode="auto">
              <a:xfrm>
                <a:off x="614295" y="3749525"/>
                <a:ext cx="1469701" cy="950569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98" name="Freeform 9"/>
              <p:cNvSpPr>
                <a:spLocks/>
              </p:cNvSpPr>
              <p:nvPr/>
            </p:nvSpPr>
            <p:spPr bwMode="auto">
              <a:xfrm>
                <a:off x="783002" y="3828463"/>
                <a:ext cx="1132287" cy="762181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99" name="Freeform 19"/>
              <p:cNvSpPr>
                <a:spLocks/>
              </p:cNvSpPr>
              <p:nvPr/>
            </p:nvSpPr>
            <p:spPr bwMode="auto">
              <a:xfrm rot="5400000">
                <a:off x="1203312" y="4016830"/>
                <a:ext cx="291667" cy="238515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00" name="Freeform 20"/>
              <p:cNvSpPr>
                <a:spLocks/>
              </p:cNvSpPr>
              <p:nvPr/>
            </p:nvSpPr>
            <p:spPr bwMode="auto">
              <a:xfrm>
                <a:off x="948942" y="4976196"/>
                <a:ext cx="797599" cy="407123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0070C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01" name="Oval 9"/>
              <p:cNvSpPr>
                <a:spLocks noChangeArrowheads="1"/>
              </p:cNvSpPr>
              <p:nvPr/>
            </p:nvSpPr>
            <p:spPr bwMode="auto">
              <a:xfrm>
                <a:off x="717787" y="2371687"/>
                <a:ext cx="1262497" cy="1259044"/>
              </a:xfrm>
              <a:prstGeom prst="ellipse">
                <a:avLst/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02" name="Oval 10"/>
              <p:cNvSpPr>
                <a:spLocks noChangeArrowheads="1"/>
              </p:cNvSpPr>
              <p:nvPr/>
            </p:nvSpPr>
            <p:spPr bwMode="auto">
              <a:xfrm>
                <a:off x="723828" y="2377728"/>
                <a:ext cx="1249552" cy="1246963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103" name="Oval 11"/>
              <p:cNvSpPr>
                <a:spLocks noChangeArrowheads="1"/>
              </p:cNvSpPr>
              <p:nvPr/>
            </p:nvSpPr>
            <p:spPr bwMode="auto">
              <a:xfrm>
                <a:off x="740224" y="2394123"/>
                <a:ext cx="1216760" cy="1214171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00">
                  <a:solidFill>
                    <a:schemeClr val="lt1"/>
                  </a:solidFill>
                </a:endParaRPr>
              </a:p>
            </p:txBody>
          </p:sp>
          <p:sp>
            <p:nvSpPr>
              <p:cNvPr id="104" name="TextBox 103"/>
              <p:cNvSpPr txBox="1"/>
              <p:nvPr/>
            </p:nvSpPr>
            <p:spPr>
              <a:xfrm>
                <a:off x="569271" y="2602948"/>
                <a:ext cx="1559692" cy="8195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000" b="1" dirty="0">
                    <a:solidFill>
                      <a:srgbClr val="0E5494"/>
                    </a:solidFill>
                    <a:latin typeface="Arial" pitchFamily="34" charset="0"/>
                    <a:cs typeface="Arial" pitchFamily="34" charset="0"/>
                  </a:rPr>
                  <a:t>광역자지</a:t>
                </a:r>
                <a:endParaRPr lang="en-US" altLang="ko-KR" sz="1000" b="1" dirty="0">
                  <a:solidFill>
                    <a:srgbClr val="0E5494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000" b="1" dirty="0">
                    <a:solidFill>
                      <a:srgbClr val="0E5494"/>
                    </a:solidFill>
                    <a:latin typeface="Arial" pitchFamily="34" charset="0"/>
                    <a:cs typeface="Arial" pitchFamily="34" charset="0"/>
                  </a:rPr>
                  <a:t>단체</a:t>
                </a:r>
                <a:endParaRPr lang="en-US" altLang="ko-KR" sz="1000" b="1" dirty="0">
                  <a:solidFill>
                    <a:srgbClr val="0E5494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05" name="그룹 151"/>
              <p:cNvGrpSpPr/>
              <p:nvPr/>
            </p:nvGrpSpPr>
            <p:grpSpPr>
              <a:xfrm>
                <a:off x="2004724" y="3454016"/>
                <a:ext cx="407036" cy="407032"/>
                <a:chOff x="4396665" y="2137416"/>
                <a:chExt cx="250239" cy="250239"/>
              </a:xfrm>
            </p:grpSpPr>
            <p:sp>
              <p:nvSpPr>
                <p:cNvPr id="106" name="타원 105"/>
                <p:cNvSpPr/>
                <p:nvPr/>
              </p:nvSpPr>
              <p:spPr>
                <a:xfrm>
                  <a:off x="4396665" y="2137416"/>
                  <a:ext cx="250239" cy="250239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/>
                </a:p>
              </p:txBody>
            </p:sp>
            <p:sp>
              <p:nvSpPr>
                <p:cNvPr id="107" name="타원 106"/>
                <p:cNvSpPr/>
                <p:nvPr/>
              </p:nvSpPr>
              <p:spPr>
                <a:xfrm>
                  <a:off x="4420132" y="2273646"/>
                  <a:ext cx="75583" cy="7558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/>
                </a:p>
              </p:txBody>
            </p:sp>
          </p:grpSp>
        </p:grpSp>
      </p:grp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사회보험료지원</a:t>
            </a:r>
          </a:p>
        </p:txBody>
      </p:sp>
      <p:sp>
        <p:nvSpPr>
          <p:cNvPr id="38" name="텍스트 개체 틀 3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사회보험료 지원을 원하는 인증사회적 기업은 재정지원 공모기간 내에 사업 신청서를 제출하여야 하며</a:t>
            </a:r>
            <a:r>
              <a:rPr lang="en-US" altLang="ko-KR" dirty="0"/>
              <a:t>, </a:t>
            </a:r>
            <a:r>
              <a:rPr lang="ko-KR" altLang="en-US" dirty="0"/>
              <a:t>관련 </a:t>
            </a:r>
            <a:r>
              <a:rPr lang="ko-KR" altLang="en-US" dirty="0" smtClean="0"/>
              <a:t>첨부파일은 </a:t>
            </a:r>
            <a:r>
              <a:rPr lang="en-US" altLang="ko-KR" dirty="0"/>
              <a:t>PDF</a:t>
            </a:r>
            <a:r>
              <a:rPr lang="ko-KR" altLang="en-US" dirty="0"/>
              <a:t>만 가능합니다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sp>
        <p:nvSpPr>
          <p:cNvPr id="39" name="내용 개체 틀 38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사회보험료지원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grpSp>
        <p:nvGrpSpPr>
          <p:cNvPr id="75" name="그룹 74"/>
          <p:cNvGrpSpPr/>
          <p:nvPr/>
        </p:nvGrpSpPr>
        <p:grpSpPr>
          <a:xfrm>
            <a:off x="1371832" y="1076982"/>
            <a:ext cx="4464496" cy="1546820"/>
            <a:chOff x="357158" y="1628800"/>
            <a:chExt cx="4742308" cy="1643074"/>
          </a:xfrm>
        </p:grpSpPr>
        <p:grpSp>
          <p:nvGrpSpPr>
            <p:cNvPr id="41" name="그룹 30"/>
            <p:cNvGrpSpPr/>
            <p:nvPr/>
          </p:nvGrpSpPr>
          <p:grpSpPr>
            <a:xfrm>
              <a:off x="357158" y="1714488"/>
              <a:ext cx="1116031" cy="1525691"/>
              <a:chOff x="573460" y="1954932"/>
              <a:chExt cx="2816224" cy="4138364"/>
            </a:xfrm>
          </p:grpSpPr>
          <p:sp>
            <p:nvSpPr>
              <p:cNvPr id="42" name="Freeform 5"/>
              <p:cNvSpPr>
                <a:spLocks/>
              </p:cNvSpPr>
              <p:nvPr/>
            </p:nvSpPr>
            <p:spPr bwMode="auto">
              <a:xfrm>
                <a:off x="573460" y="1954932"/>
                <a:ext cx="2816224" cy="3593540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57000">
                    <a:srgbClr val="FFE029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43" name="Freeform 9"/>
              <p:cNvSpPr>
                <a:spLocks/>
              </p:cNvSpPr>
              <p:nvPr/>
            </p:nvSpPr>
            <p:spPr bwMode="auto">
              <a:xfrm>
                <a:off x="1008508" y="3929881"/>
                <a:ext cx="1946128" cy="1258712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44" name="Freeform 9"/>
              <p:cNvSpPr>
                <a:spLocks/>
              </p:cNvSpPr>
              <p:nvPr/>
            </p:nvSpPr>
            <p:spPr bwMode="auto">
              <a:xfrm>
                <a:off x="1231904" y="4034408"/>
                <a:ext cx="1499336" cy="1009254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45" name="Freeform 19"/>
              <p:cNvSpPr>
                <a:spLocks/>
              </p:cNvSpPr>
              <p:nvPr/>
            </p:nvSpPr>
            <p:spPr bwMode="auto">
              <a:xfrm rot="5400000">
                <a:off x="1788464" y="4283838"/>
                <a:ext cx="386216" cy="31583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FFBC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46" name="Freeform 20"/>
              <p:cNvSpPr>
                <a:spLocks/>
              </p:cNvSpPr>
              <p:nvPr/>
            </p:nvSpPr>
            <p:spPr bwMode="auto">
              <a:xfrm>
                <a:off x="1451636" y="5554197"/>
                <a:ext cx="1056153" cy="539099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FFBC0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47" name="Oval 9"/>
              <p:cNvSpPr>
                <a:spLocks noChangeArrowheads="1"/>
              </p:cNvSpPr>
              <p:nvPr/>
            </p:nvSpPr>
            <p:spPr bwMode="auto">
              <a:xfrm>
                <a:off x="1145549" y="2105394"/>
                <a:ext cx="1671755" cy="1667184"/>
              </a:xfrm>
              <a:prstGeom prst="ellipse">
                <a:avLst/>
              </a:prstGeom>
              <a:solidFill>
                <a:srgbClr val="FFBC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48" name="Oval 10"/>
              <p:cNvSpPr>
                <a:spLocks noChangeArrowheads="1"/>
              </p:cNvSpPr>
              <p:nvPr/>
            </p:nvSpPr>
            <p:spPr bwMode="auto">
              <a:xfrm>
                <a:off x="1153548" y="2113394"/>
                <a:ext cx="1654614" cy="16511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49" name="Oval 11"/>
              <p:cNvSpPr>
                <a:spLocks noChangeArrowheads="1"/>
              </p:cNvSpPr>
              <p:nvPr/>
            </p:nvSpPr>
            <p:spPr bwMode="auto">
              <a:xfrm>
                <a:off x="1175259" y="2135104"/>
                <a:ext cx="1611192" cy="1607764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800">
                  <a:solidFill>
                    <a:schemeClr val="lt1"/>
                  </a:solidFill>
                </a:endParaRPr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933997" y="2577586"/>
                <a:ext cx="1982955" cy="6678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00" b="1">
                    <a:solidFill>
                      <a:srgbClr val="FFBC00"/>
                    </a:solidFill>
                    <a:latin typeface="Arial" pitchFamily="34" charset="0"/>
                    <a:cs typeface="Arial" pitchFamily="34" charset="0"/>
                  </a:rPr>
                  <a:t>신청기업</a:t>
                </a:r>
                <a:endParaRPr lang="en-US" altLang="ko-KR" sz="1000" b="1">
                  <a:solidFill>
                    <a:srgbClr val="FFBC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51" name="그룹 56"/>
            <p:cNvGrpSpPr/>
            <p:nvPr/>
          </p:nvGrpSpPr>
          <p:grpSpPr>
            <a:xfrm>
              <a:off x="1619672" y="1628800"/>
              <a:ext cx="1955599" cy="1643074"/>
              <a:chOff x="1928794" y="1714488"/>
              <a:chExt cx="1955599" cy="1643074"/>
            </a:xfrm>
          </p:grpSpPr>
          <p:sp>
            <p:nvSpPr>
              <p:cNvPr id="52" name="Freeform 19"/>
              <p:cNvSpPr>
                <a:spLocks/>
              </p:cNvSpPr>
              <p:nvPr/>
            </p:nvSpPr>
            <p:spPr bwMode="auto">
              <a:xfrm>
                <a:off x="1928794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3" name="Freeform 20"/>
              <p:cNvSpPr>
                <a:spLocks/>
              </p:cNvSpPr>
              <p:nvPr/>
            </p:nvSpPr>
            <p:spPr bwMode="auto">
              <a:xfrm>
                <a:off x="1966516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4" name="Freeform 21"/>
              <p:cNvSpPr>
                <a:spLocks/>
              </p:cNvSpPr>
              <p:nvPr/>
            </p:nvSpPr>
            <p:spPr bwMode="auto">
              <a:xfrm>
                <a:off x="2844053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5" name="Freeform 23"/>
              <p:cNvSpPr>
                <a:spLocks/>
              </p:cNvSpPr>
              <p:nvPr/>
            </p:nvSpPr>
            <p:spPr bwMode="auto">
              <a:xfrm>
                <a:off x="1982862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70C0">
                      <a:alpha val="50000"/>
                    </a:srgbClr>
                  </a:gs>
                  <a:gs pos="0">
                    <a:srgbClr val="00B0F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6" name="Freeform 25"/>
              <p:cNvSpPr>
                <a:spLocks/>
              </p:cNvSpPr>
              <p:nvPr/>
            </p:nvSpPr>
            <p:spPr bwMode="auto">
              <a:xfrm>
                <a:off x="2366571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7" name="타원 56"/>
              <p:cNvSpPr/>
              <p:nvPr/>
            </p:nvSpPr>
            <p:spPr>
              <a:xfrm rot="2248181">
                <a:off x="2798004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2470962" y="2383148"/>
                <a:ext cx="110090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사업신청서</a:t>
                </a:r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62" name="타원 61"/>
              <p:cNvSpPr/>
              <p:nvPr/>
            </p:nvSpPr>
            <p:spPr>
              <a:xfrm rot="16200000">
                <a:off x="2104808" y="2077983"/>
                <a:ext cx="66730" cy="6495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/>
              </a:p>
            </p:txBody>
          </p:sp>
          <p:sp>
            <p:nvSpPr>
              <p:cNvPr id="60" name="Freeform 5"/>
              <p:cNvSpPr>
                <a:spLocks/>
              </p:cNvSpPr>
              <p:nvPr/>
            </p:nvSpPr>
            <p:spPr bwMode="auto">
              <a:xfrm rot="15743835">
                <a:off x="2846886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63" name="그룹 69"/>
            <p:cNvGrpSpPr/>
            <p:nvPr/>
          </p:nvGrpSpPr>
          <p:grpSpPr>
            <a:xfrm>
              <a:off x="3563888" y="1700808"/>
              <a:ext cx="1535578" cy="1563134"/>
              <a:chOff x="3804211" y="2060848"/>
              <a:chExt cx="1535578" cy="1563134"/>
            </a:xfrm>
          </p:grpSpPr>
          <p:grpSp>
            <p:nvGrpSpPr>
              <p:cNvPr id="64" name="그룹 70"/>
              <p:cNvGrpSpPr/>
              <p:nvPr/>
            </p:nvGrpSpPr>
            <p:grpSpPr>
              <a:xfrm>
                <a:off x="3804211" y="2060848"/>
                <a:ext cx="1535578" cy="1563134"/>
                <a:chOff x="2915816" y="1628800"/>
                <a:chExt cx="965491" cy="982822"/>
              </a:xfrm>
            </p:grpSpPr>
            <p:sp>
              <p:nvSpPr>
                <p:cNvPr id="67" name="타원 66"/>
                <p:cNvSpPr/>
                <p:nvPr/>
              </p:nvSpPr>
              <p:spPr>
                <a:xfrm>
                  <a:off x="2924936" y="1628800"/>
                  <a:ext cx="956371" cy="956370"/>
                </a:xfrm>
                <a:prstGeom prst="ellipse">
                  <a:avLst/>
                </a:prstGeom>
                <a:gradFill>
                  <a:gsLst>
                    <a:gs pos="36000">
                      <a:srgbClr val="C1C6BE"/>
                    </a:gs>
                    <a:gs pos="49000">
                      <a:srgbClr val="F5F6F4"/>
                    </a:gs>
                    <a:gs pos="49000">
                      <a:srgbClr val="C1C6BE"/>
                    </a:gs>
                  </a:gsLst>
                  <a:lin ang="2700000" scaled="1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68" name="타원 67"/>
                <p:cNvSpPr/>
                <p:nvPr/>
              </p:nvSpPr>
              <p:spPr>
                <a:xfrm rot="10800000">
                  <a:off x="2929990" y="1656940"/>
                  <a:ext cx="946265" cy="954682"/>
                </a:xfrm>
                <a:prstGeom prst="ellipse">
                  <a:avLst/>
                </a:prstGeom>
                <a:gradFill flip="none" rotWithShape="1">
                  <a:gsLst>
                    <a:gs pos="78000">
                      <a:schemeClr val="bg1">
                        <a:alpha val="0"/>
                      </a:schemeClr>
                    </a:gs>
                    <a:gs pos="10000">
                      <a:schemeClr val="bg1">
                        <a:alpha val="32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9" name="타원 68"/>
                <p:cNvSpPr/>
                <p:nvPr/>
              </p:nvSpPr>
              <p:spPr>
                <a:xfrm>
                  <a:off x="2984710" y="1691924"/>
                  <a:ext cx="836824" cy="836824"/>
                </a:xfrm>
                <a:prstGeom prst="ellipse">
                  <a:avLst/>
                </a:prstGeom>
                <a:solidFill>
                  <a:srgbClr val="96D200"/>
                </a:solidFill>
                <a:ln w="63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70" name="자유형 69"/>
                <p:cNvSpPr/>
                <p:nvPr/>
              </p:nvSpPr>
              <p:spPr>
                <a:xfrm>
                  <a:off x="2984710" y="1692941"/>
                  <a:ext cx="765270" cy="787541"/>
                </a:xfrm>
                <a:custGeom>
                  <a:avLst/>
                  <a:gdLst>
                    <a:gd name="connsiteX0" fmla="*/ 0 w 1008112"/>
                    <a:gd name="connsiteY0" fmla="*/ 504056 h 1008112"/>
                    <a:gd name="connsiteX1" fmla="*/ 147635 w 1008112"/>
                    <a:gd name="connsiteY1" fmla="*/ 147635 h 1008112"/>
                    <a:gd name="connsiteX2" fmla="*/ 504057 w 1008112"/>
                    <a:gd name="connsiteY2" fmla="*/ 1 h 1008112"/>
                    <a:gd name="connsiteX3" fmla="*/ 860478 w 1008112"/>
                    <a:gd name="connsiteY3" fmla="*/ 147636 h 1008112"/>
                    <a:gd name="connsiteX4" fmla="*/ 1008112 w 1008112"/>
                    <a:gd name="connsiteY4" fmla="*/ 504058 h 1008112"/>
                    <a:gd name="connsiteX5" fmla="*/ 860477 w 1008112"/>
                    <a:gd name="connsiteY5" fmla="*/ 860480 h 1008112"/>
                    <a:gd name="connsiteX6" fmla="*/ 504055 w 1008112"/>
                    <a:gd name="connsiteY6" fmla="*/ 1008114 h 1008112"/>
                    <a:gd name="connsiteX7" fmla="*/ 147634 w 1008112"/>
                    <a:gd name="connsiteY7" fmla="*/ 860479 h 1008112"/>
                    <a:gd name="connsiteX8" fmla="*/ 0 w 1008112"/>
                    <a:gd name="connsiteY8" fmla="*/ 504057 h 1008112"/>
                    <a:gd name="connsiteX9" fmla="*/ 0 w 1008112"/>
                    <a:gd name="connsiteY9" fmla="*/ 504056 h 1008112"/>
                    <a:gd name="connsiteX0" fmla="*/ 0 w 920484"/>
                    <a:gd name="connsiteY0" fmla="*/ 504055 h 1008114"/>
                    <a:gd name="connsiteX1" fmla="*/ 147635 w 920484"/>
                    <a:gd name="connsiteY1" fmla="*/ 147634 h 1008114"/>
                    <a:gd name="connsiteX2" fmla="*/ 504057 w 920484"/>
                    <a:gd name="connsiteY2" fmla="*/ 0 h 1008114"/>
                    <a:gd name="connsiteX3" fmla="*/ 860478 w 920484"/>
                    <a:gd name="connsiteY3" fmla="*/ 147635 h 1008114"/>
                    <a:gd name="connsiteX4" fmla="*/ 864096 w 920484"/>
                    <a:gd name="connsiteY4" fmla="*/ 504055 h 1008114"/>
                    <a:gd name="connsiteX5" fmla="*/ 860477 w 920484"/>
                    <a:gd name="connsiteY5" fmla="*/ 860479 h 1008114"/>
                    <a:gd name="connsiteX6" fmla="*/ 504055 w 920484"/>
                    <a:gd name="connsiteY6" fmla="*/ 1008113 h 1008114"/>
                    <a:gd name="connsiteX7" fmla="*/ 147634 w 920484"/>
                    <a:gd name="connsiteY7" fmla="*/ 860478 h 1008114"/>
                    <a:gd name="connsiteX8" fmla="*/ 0 w 920484"/>
                    <a:gd name="connsiteY8" fmla="*/ 504056 h 1008114"/>
                    <a:gd name="connsiteX9" fmla="*/ 0 w 920484"/>
                    <a:gd name="connsiteY9" fmla="*/ 504055 h 1008114"/>
                    <a:gd name="connsiteX0" fmla="*/ 0 w 923500"/>
                    <a:gd name="connsiteY0" fmla="*/ 504055 h 1043514"/>
                    <a:gd name="connsiteX1" fmla="*/ 147635 w 923500"/>
                    <a:gd name="connsiteY1" fmla="*/ 147634 h 1043514"/>
                    <a:gd name="connsiteX2" fmla="*/ 504057 w 923500"/>
                    <a:gd name="connsiteY2" fmla="*/ 0 h 1043514"/>
                    <a:gd name="connsiteX3" fmla="*/ 860478 w 923500"/>
                    <a:gd name="connsiteY3" fmla="*/ 147635 h 1043514"/>
                    <a:gd name="connsiteX4" fmla="*/ 864096 w 923500"/>
                    <a:gd name="connsiteY4" fmla="*/ 504055 h 1043514"/>
                    <a:gd name="connsiteX5" fmla="*/ 504056 w 923500"/>
                    <a:gd name="connsiteY5" fmla="*/ 648070 h 1043514"/>
                    <a:gd name="connsiteX6" fmla="*/ 504055 w 923500"/>
                    <a:gd name="connsiteY6" fmla="*/ 1008113 h 1043514"/>
                    <a:gd name="connsiteX7" fmla="*/ 147634 w 923500"/>
                    <a:gd name="connsiteY7" fmla="*/ 860478 h 1043514"/>
                    <a:gd name="connsiteX8" fmla="*/ 0 w 923500"/>
                    <a:gd name="connsiteY8" fmla="*/ 504056 h 1043514"/>
                    <a:gd name="connsiteX9" fmla="*/ 0 w 923500"/>
                    <a:gd name="connsiteY9" fmla="*/ 504055 h 1043514"/>
                    <a:gd name="connsiteX0" fmla="*/ 0 w 923500"/>
                    <a:gd name="connsiteY0" fmla="*/ 504055 h 971503"/>
                    <a:gd name="connsiteX1" fmla="*/ 147635 w 923500"/>
                    <a:gd name="connsiteY1" fmla="*/ 147634 h 971503"/>
                    <a:gd name="connsiteX2" fmla="*/ 504057 w 923500"/>
                    <a:gd name="connsiteY2" fmla="*/ 0 h 971503"/>
                    <a:gd name="connsiteX3" fmla="*/ 860478 w 923500"/>
                    <a:gd name="connsiteY3" fmla="*/ 147635 h 971503"/>
                    <a:gd name="connsiteX4" fmla="*/ 864096 w 923500"/>
                    <a:gd name="connsiteY4" fmla="*/ 504055 h 971503"/>
                    <a:gd name="connsiteX5" fmla="*/ 504056 w 923500"/>
                    <a:gd name="connsiteY5" fmla="*/ 648070 h 971503"/>
                    <a:gd name="connsiteX6" fmla="*/ 432048 w 923500"/>
                    <a:gd name="connsiteY6" fmla="*/ 936102 h 971503"/>
                    <a:gd name="connsiteX7" fmla="*/ 147634 w 923500"/>
                    <a:gd name="connsiteY7" fmla="*/ 860478 h 971503"/>
                    <a:gd name="connsiteX8" fmla="*/ 0 w 923500"/>
                    <a:gd name="connsiteY8" fmla="*/ 504056 h 971503"/>
                    <a:gd name="connsiteX9" fmla="*/ 0 w 923500"/>
                    <a:gd name="connsiteY9" fmla="*/ 504055 h 971503"/>
                    <a:gd name="connsiteX0" fmla="*/ 0 w 923500"/>
                    <a:gd name="connsiteY0" fmla="*/ 504055 h 957219"/>
                    <a:gd name="connsiteX1" fmla="*/ 147635 w 923500"/>
                    <a:gd name="connsiteY1" fmla="*/ 147634 h 957219"/>
                    <a:gd name="connsiteX2" fmla="*/ 504057 w 923500"/>
                    <a:gd name="connsiteY2" fmla="*/ 0 h 957219"/>
                    <a:gd name="connsiteX3" fmla="*/ 860478 w 923500"/>
                    <a:gd name="connsiteY3" fmla="*/ 147635 h 957219"/>
                    <a:gd name="connsiteX4" fmla="*/ 864096 w 923500"/>
                    <a:gd name="connsiteY4" fmla="*/ 504055 h 957219"/>
                    <a:gd name="connsiteX5" fmla="*/ 504056 w 923500"/>
                    <a:gd name="connsiteY5" fmla="*/ 648070 h 957219"/>
                    <a:gd name="connsiteX6" fmla="*/ 360040 w 923500"/>
                    <a:gd name="connsiteY6" fmla="*/ 921818 h 957219"/>
                    <a:gd name="connsiteX7" fmla="*/ 147634 w 923500"/>
                    <a:gd name="connsiteY7" fmla="*/ 860478 h 957219"/>
                    <a:gd name="connsiteX8" fmla="*/ 0 w 923500"/>
                    <a:gd name="connsiteY8" fmla="*/ 504056 h 957219"/>
                    <a:gd name="connsiteX9" fmla="*/ 0 w 923500"/>
                    <a:gd name="connsiteY9" fmla="*/ 504055 h 957219"/>
                    <a:gd name="connsiteX0" fmla="*/ 0 w 923500"/>
                    <a:gd name="connsiteY0" fmla="*/ 504055 h 957219"/>
                    <a:gd name="connsiteX1" fmla="*/ 147635 w 923500"/>
                    <a:gd name="connsiteY1" fmla="*/ 147634 h 957219"/>
                    <a:gd name="connsiteX2" fmla="*/ 504057 w 923500"/>
                    <a:gd name="connsiteY2" fmla="*/ 0 h 957219"/>
                    <a:gd name="connsiteX3" fmla="*/ 860478 w 923500"/>
                    <a:gd name="connsiteY3" fmla="*/ 147635 h 957219"/>
                    <a:gd name="connsiteX4" fmla="*/ 864096 w 923500"/>
                    <a:gd name="connsiteY4" fmla="*/ 504055 h 957219"/>
                    <a:gd name="connsiteX5" fmla="*/ 504056 w 923500"/>
                    <a:gd name="connsiteY5" fmla="*/ 648070 h 957219"/>
                    <a:gd name="connsiteX6" fmla="*/ 360040 w 923500"/>
                    <a:gd name="connsiteY6" fmla="*/ 921818 h 957219"/>
                    <a:gd name="connsiteX7" fmla="*/ 147634 w 923500"/>
                    <a:gd name="connsiteY7" fmla="*/ 860478 h 957219"/>
                    <a:gd name="connsiteX8" fmla="*/ 0 w 923500"/>
                    <a:gd name="connsiteY8" fmla="*/ 504056 h 957219"/>
                    <a:gd name="connsiteX9" fmla="*/ 0 w 923500"/>
                    <a:gd name="connsiteY9" fmla="*/ 504055 h 957219"/>
                    <a:gd name="connsiteX0" fmla="*/ 0 w 923500"/>
                    <a:gd name="connsiteY0" fmla="*/ 504055 h 956033"/>
                    <a:gd name="connsiteX1" fmla="*/ 147635 w 923500"/>
                    <a:gd name="connsiteY1" fmla="*/ 147634 h 956033"/>
                    <a:gd name="connsiteX2" fmla="*/ 504057 w 923500"/>
                    <a:gd name="connsiteY2" fmla="*/ 0 h 956033"/>
                    <a:gd name="connsiteX3" fmla="*/ 860478 w 923500"/>
                    <a:gd name="connsiteY3" fmla="*/ 147635 h 956033"/>
                    <a:gd name="connsiteX4" fmla="*/ 864096 w 923500"/>
                    <a:gd name="connsiteY4" fmla="*/ 504055 h 956033"/>
                    <a:gd name="connsiteX5" fmla="*/ 504056 w 923500"/>
                    <a:gd name="connsiteY5" fmla="*/ 648070 h 956033"/>
                    <a:gd name="connsiteX6" fmla="*/ 360040 w 923500"/>
                    <a:gd name="connsiteY6" fmla="*/ 921818 h 956033"/>
                    <a:gd name="connsiteX7" fmla="*/ 150437 w 923500"/>
                    <a:gd name="connsiteY7" fmla="*/ 853359 h 956033"/>
                    <a:gd name="connsiteX8" fmla="*/ 0 w 923500"/>
                    <a:gd name="connsiteY8" fmla="*/ 504056 h 956033"/>
                    <a:gd name="connsiteX9" fmla="*/ 0 w 923500"/>
                    <a:gd name="connsiteY9" fmla="*/ 504055 h 956033"/>
                    <a:gd name="connsiteX0" fmla="*/ 0 w 923500"/>
                    <a:gd name="connsiteY0" fmla="*/ 504055 h 948344"/>
                    <a:gd name="connsiteX1" fmla="*/ 147635 w 923500"/>
                    <a:gd name="connsiteY1" fmla="*/ 147634 h 948344"/>
                    <a:gd name="connsiteX2" fmla="*/ 504057 w 923500"/>
                    <a:gd name="connsiteY2" fmla="*/ 0 h 948344"/>
                    <a:gd name="connsiteX3" fmla="*/ 860478 w 923500"/>
                    <a:gd name="connsiteY3" fmla="*/ 147635 h 948344"/>
                    <a:gd name="connsiteX4" fmla="*/ 864096 w 923500"/>
                    <a:gd name="connsiteY4" fmla="*/ 504055 h 948344"/>
                    <a:gd name="connsiteX5" fmla="*/ 504056 w 923500"/>
                    <a:gd name="connsiteY5" fmla="*/ 648070 h 948344"/>
                    <a:gd name="connsiteX6" fmla="*/ 346844 w 923500"/>
                    <a:gd name="connsiteY6" fmla="*/ 914129 h 948344"/>
                    <a:gd name="connsiteX7" fmla="*/ 150437 w 923500"/>
                    <a:gd name="connsiteY7" fmla="*/ 853359 h 948344"/>
                    <a:gd name="connsiteX8" fmla="*/ 0 w 923500"/>
                    <a:gd name="connsiteY8" fmla="*/ 504056 h 948344"/>
                    <a:gd name="connsiteX9" fmla="*/ 0 w 923500"/>
                    <a:gd name="connsiteY9" fmla="*/ 504055 h 948344"/>
                    <a:gd name="connsiteX0" fmla="*/ 0 w 921912"/>
                    <a:gd name="connsiteY0" fmla="*/ 504452 h 948741"/>
                    <a:gd name="connsiteX1" fmla="*/ 147635 w 921912"/>
                    <a:gd name="connsiteY1" fmla="*/ 148031 h 948741"/>
                    <a:gd name="connsiteX2" fmla="*/ 504057 w 921912"/>
                    <a:gd name="connsiteY2" fmla="*/ 397 h 948741"/>
                    <a:gd name="connsiteX3" fmla="*/ 850953 w 921912"/>
                    <a:gd name="connsiteY3" fmla="*/ 150413 h 948741"/>
                    <a:gd name="connsiteX4" fmla="*/ 864096 w 921912"/>
                    <a:gd name="connsiteY4" fmla="*/ 504452 h 948741"/>
                    <a:gd name="connsiteX5" fmla="*/ 504056 w 921912"/>
                    <a:gd name="connsiteY5" fmla="*/ 648467 h 948741"/>
                    <a:gd name="connsiteX6" fmla="*/ 346844 w 921912"/>
                    <a:gd name="connsiteY6" fmla="*/ 914526 h 948741"/>
                    <a:gd name="connsiteX7" fmla="*/ 150437 w 921912"/>
                    <a:gd name="connsiteY7" fmla="*/ 853756 h 948741"/>
                    <a:gd name="connsiteX8" fmla="*/ 0 w 921912"/>
                    <a:gd name="connsiteY8" fmla="*/ 504453 h 948741"/>
                    <a:gd name="connsiteX9" fmla="*/ 0 w 921912"/>
                    <a:gd name="connsiteY9" fmla="*/ 504452 h 94874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921912" h="948741">
                      <a:moveTo>
                        <a:pt x="0" y="504452"/>
                      </a:moveTo>
                      <a:cubicBezTo>
                        <a:pt x="0" y="370768"/>
                        <a:pt x="53106" y="242559"/>
                        <a:pt x="147635" y="148031"/>
                      </a:cubicBezTo>
                      <a:cubicBezTo>
                        <a:pt x="242164" y="53502"/>
                        <a:pt x="386837" y="0"/>
                        <a:pt x="504057" y="397"/>
                      </a:cubicBezTo>
                      <a:cubicBezTo>
                        <a:pt x="621277" y="794"/>
                        <a:pt x="790947" y="66404"/>
                        <a:pt x="850953" y="150413"/>
                      </a:cubicBezTo>
                      <a:cubicBezTo>
                        <a:pt x="910959" y="234422"/>
                        <a:pt x="921912" y="421443"/>
                        <a:pt x="864096" y="504452"/>
                      </a:cubicBezTo>
                      <a:cubicBezTo>
                        <a:pt x="806280" y="587461"/>
                        <a:pt x="590265" y="580121"/>
                        <a:pt x="504056" y="648467"/>
                      </a:cubicBezTo>
                      <a:cubicBezTo>
                        <a:pt x="417847" y="716813"/>
                        <a:pt x="405780" y="880311"/>
                        <a:pt x="346844" y="914526"/>
                      </a:cubicBezTo>
                      <a:cubicBezTo>
                        <a:pt x="287908" y="948741"/>
                        <a:pt x="210444" y="923383"/>
                        <a:pt x="150437" y="853756"/>
                      </a:cubicBezTo>
                      <a:cubicBezTo>
                        <a:pt x="89041" y="806156"/>
                        <a:pt x="0" y="638137"/>
                        <a:pt x="0" y="504453"/>
                      </a:cubicBezTo>
                      <a:lnTo>
                        <a:pt x="0" y="504452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719E00"/>
                    </a:gs>
                    <a:gs pos="100000">
                      <a:srgbClr val="96D2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71" name="Freeform 5"/>
                <p:cNvSpPr>
                  <a:spLocks/>
                </p:cNvSpPr>
                <p:nvPr/>
              </p:nvSpPr>
              <p:spPr bwMode="auto">
                <a:xfrm>
                  <a:off x="2982053" y="2092303"/>
                  <a:ext cx="839480" cy="434891"/>
                </a:xfrm>
                <a:custGeom>
                  <a:avLst/>
                  <a:gdLst/>
                  <a:ahLst/>
                  <a:cxnLst>
                    <a:cxn ang="0">
                      <a:pos x="3372" y="72"/>
                    </a:cxn>
                    <a:cxn ang="0">
                      <a:pos x="3294" y="276"/>
                    </a:cxn>
                    <a:cxn ang="0">
                      <a:pos x="3194" y="468"/>
                    </a:cxn>
                    <a:cxn ang="0">
                      <a:pos x="3072" y="644"/>
                    </a:cxn>
                    <a:cxn ang="0">
                      <a:pos x="2932" y="804"/>
                    </a:cxn>
                    <a:cxn ang="0">
                      <a:pos x="2774" y="946"/>
                    </a:cxn>
                    <a:cxn ang="0">
                      <a:pos x="2598" y="1068"/>
                    </a:cxn>
                    <a:cxn ang="0">
                      <a:pos x="2410" y="1168"/>
                    </a:cxn>
                    <a:cxn ang="0">
                      <a:pos x="2208" y="1244"/>
                    </a:cxn>
                    <a:cxn ang="0">
                      <a:pos x="1996" y="1294"/>
                    </a:cxn>
                    <a:cxn ang="0">
                      <a:pos x="1774" y="1318"/>
                    </a:cxn>
                    <a:cxn ang="0">
                      <a:pos x="1624" y="1318"/>
                    </a:cxn>
                    <a:cxn ang="0">
                      <a:pos x="1402" y="1294"/>
                    </a:cxn>
                    <a:cxn ang="0">
                      <a:pos x="1190" y="1244"/>
                    </a:cxn>
                    <a:cxn ang="0">
                      <a:pos x="988" y="1168"/>
                    </a:cxn>
                    <a:cxn ang="0">
                      <a:pos x="800" y="1068"/>
                    </a:cxn>
                    <a:cxn ang="0">
                      <a:pos x="624" y="946"/>
                    </a:cxn>
                    <a:cxn ang="0">
                      <a:pos x="466" y="804"/>
                    </a:cxn>
                    <a:cxn ang="0">
                      <a:pos x="324" y="644"/>
                    </a:cxn>
                    <a:cxn ang="0">
                      <a:pos x="204" y="468"/>
                    </a:cxn>
                    <a:cxn ang="0">
                      <a:pos x="104" y="276"/>
                    </a:cxn>
                    <a:cxn ang="0">
                      <a:pos x="26" y="72"/>
                    </a:cxn>
                    <a:cxn ang="0">
                      <a:pos x="6" y="0"/>
                    </a:cxn>
                    <a:cxn ang="0">
                      <a:pos x="0" y="130"/>
                    </a:cxn>
                    <a:cxn ang="0">
                      <a:pos x="10" y="306"/>
                    </a:cxn>
                    <a:cxn ang="0">
                      <a:pos x="54" y="562"/>
                    </a:cxn>
                    <a:cxn ang="0">
                      <a:pos x="134" y="802"/>
                    </a:cxn>
                    <a:cxn ang="0">
                      <a:pos x="246" y="1026"/>
                    </a:cxn>
                    <a:cxn ang="0">
                      <a:pos x="388" y="1228"/>
                    </a:cxn>
                    <a:cxn ang="0">
                      <a:pos x="556" y="1408"/>
                    </a:cxn>
                    <a:cxn ang="0">
                      <a:pos x="750" y="1562"/>
                    </a:cxn>
                    <a:cxn ang="0">
                      <a:pos x="962" y="1688"/>
                    </a:cxn>
                    <a:cxn ang="0">
                      <a:pos x="1194" y="1780"/>
                    </a:cxn>
                    <a:cxn ang="0">
                      <a:pos x="1440" y="1838"/>
                    </a:cxn>
                    <a:cxn ang="0">
                      <a:pos x="1698" y="1858"/>
                    </a:cxn>
                    <a:cxn ang="0">
                      <a:pos x="1872" y="1850"/>
                    </a:cxn>
                    <a:cxn ang="0">
                      <a:pos x="2124" y="1804"/>
                    </a:cxn>
                    <a:cxn ang="0">
                      <a:pos x="2360" y="1722"/>
                    </a:cxn>
                    <a:cxn ang="0">
                      <a:pos x="2580" y="1608"/>
                    </a:cxn>
                    <a:cxn ang="0">
                      <a:pos x="2778" y="1464"/>
                    </a:cxn>
                    <a:cxn ang="0">
                      <a:pos x="2956" y="1292"/>
                    </a:cxn>
                    <a:cxn ang="0">
                      <a:pos x="3106" y="1096"/>
                    </a:cxn>
                    <a:cxn ang="0">
                      <a:pos x="3230" y="878"/>
                    </a:cxn>
                    <a:cxn ang="0">
                      <a:pos x="3320" y="644"/>
                    </a:cxn>
                    <a:cxn ang="0">
                      <a:pos x="3378" y="392"/>
                    </a:cxn>
                    <a:cxn ang="0">
                      <a:pos x="3396" y="130"/>
                    </a:cxn>
                    <a:cxn ang="0">
                      <a:pos x="3392" y="0"/>
                    </a:cxn>
                    <a:cxn ang="0">
                      <a:pos x="3392" y="2"/>
                    </a:cxn>
                  </a:cxnLst>
                  <a:rect l="0" t="0" r="r" b="b"/>
                  <a:pathLst>
                    <a:path w="3396" h="1858">
                      <a:moveTo>
                        <a:pt x="3392" y="2"/>
                      </a:moveTo>
                      <a:lnTo>
                        <a:pt x="3392" y="2"/>
                      </a:lnTo>
                      <a:lnTo>
                        <a:pt x="3372" y="72"/>
                      </a:lnTo>
                      <a:lnTo>
                        <a:pt x="3348" y="142"/>
                      </a:lnTo>
                      <a:lnTo>
                        <a:pt x="3322" y="210"/>
                      </a:lnTo>
                      <a:lnTo>
                        <a:pt x="3294" y="276"/>
                      </a:lnTo>
                      <a:lnTo>
                        <a:pt x="3264" y="342"/>
                      </a:lnTo>
                      <a:lnTo>
                        <a:pt x="3230" y="406"/>
                      </a:lnTo>
                      <a:lnTo>
                        <a:pt x="3194" y="468"/>
                      </a:lnTo>
                      <a:lnTo>
                        <a:pt x="3156" y="528"/>
                      </a:lnTo>
                      <a:lnTo>
                        <a:pt x="3116" y="588"/>
                      </a:lnTo>
                      <a:lnTo>
                        <a:pt x="3072" y="644"/>
                      </a:lnTo>
                      <a:lnTo>
                        <a:pt x="3028" y="700"/>
                      </a:lnTo>
                      <a:lnTo>
                        <a:pt x="2980" y="752"/>
                      </a:lnTo>
                      <a:lnTo>
                        <a:pt x="2932" y="804"/>
                      </a:lnTo>
                      <a:lnTo>
                        <a:pt x="2880" y="854"/>
                      </a:lnTo>
                      <a:lnTo>
                        <a:pt x="2828" y="900"/>
                      </a:lnTo>
                      <a:lnTo>
                        <a:pt x="2774" y="946"/>
                      </a:lnTo>
                      <a:lnTo>
                        <a:pt x="2716" y="988"/>
                      </a:lnTo>
                      <a:lnTo>
                        <a:pt x="2658" y="1030"/>
                      </a:lnTo>
                      <a:lnTo>
                        <a:pt x="2598" y="1068"/>
                      </a:lnTo>
                      <a:lnTo>
                        <a:pt x="2536" y="1102"/>
                      </a:lnTo>
                      <a:lnTo>
                        <a:pt x="2474" y="1136"/>
                      </a:lnTo>
                      <a:lnTo>
                        <a:pt x="2410" y="1168"/>
                      </a:lnTo>
                      <a:lnTo>
                        <a:pt x="2344" y="1196"/>
                      </a:lnTo>
                      <a:lnTo>
                        <a:pt x="2276" y="1220"/>
                      </a:lnTo>
                      <a:lnTo>
                        <a:pt x="2208" y="1244"/>
                      </a:lnTo>
                      <a:lnTo>
                        <a:pt x="2138" y="1264"/>
                      </a:lnTo>
                      <a:lnTo>
                        <a:pt x="2068" y="1280"/>
                      </a:lnTo>
                      <a:lnTo>
                        <a:pt x="1996" y="1294"/>
                      </a:lnTo>
                      <a:lnTo>
                        <a:pt x="1922" y="1306"/>
                      </a:lnTo>
                      <a:lnTo>
                        <a:pt x="1848" y="1314"/>
                      </a:lnTo>
                      <a:lnTo>
                        <a:pt x="1774" y="1318"/>
                      </a:lnTo>
                      <a:lnTo>
                        <a:pt x="1698" y="1320"/>
                      </a:lnTo>
                      <a:lnTo>
                        <a:pt x="1698" y="1320"/>
                      </a:lnTo>
                      <a:lnTo>
                        <a:pt x="1624" y="1318"/>
                      </a:lnTo>
                      <a:lnTo>
                        <a:pt x="1548" y="1314"/>
                      </a:lnTo>
                      <a:lnTo>
                        <a:pt x="1474" y="1306"/>
                      </a:lnTo>
                      <a:lnTo>
                        <a:pt x="1402" y="1294"/>
                      </a:lnTo>
                      <a:lnTo>
                        <a:pt x="1330" y="1280"/>
                      </a:lnTo>
                      <a:lnTo>
                        <a:pt x="1260" y="1264"/>
                      </a:lnTo>
                      <a:lnTo>
                        <a:pt x="1190" y="1244"/>
                      </a:lnTo>
                      <a:lnTo>
                        <a:pt x="1122" y="1220"/>
                      </a:lnTo>
                      <a:lnTo>
                        <a:pt x="1054" y="1196"/>
                      </a:lnTo>
                      <a:lnTo>
                        <a:pt x="988" y="1168"/>
                      </a:lnTo>
                      <a:lnTo>
                        <a:pt x="924" y="1136"/>
                      </a:lnTo>
                      <a:lnTo>
                        <a:pt x="860" y="1102"/>
                      </a:lnTo>
                      <a:lnTo>
                        <a:pt x="800" y="1068"/>
                      </a:lnTo>
                      <a:lnTo>
                        <a:pt x="740" y="1030"/>
                      </a:lnTo>
                      <a:lnTo>
                        <a:pt x="680" y="988"/>
                      </a:lnTo>
                      <a:lnTo>
                        <a:pt x="624" y="946"/>
                      </a:lnTo>
                      <a:lnTo>
                        <a:pt x="570" y="900"/>
                      </a:lnTo>
                      <a:lnTo>
                        <a:pt x="516" y="854"/>
                      </a:lnTo>
                      <a:lnTo>
                        <a:pt x="466" y="804"/>
                      </a:lnTo>
                      <a:lnTo>
                        <a:pt x="416" y="752"/>
                      </a:lnTo>
                      <a:lnTo>
                        <a:pt x="370" y="700"/>
                      </a:lnTo>
                      <a:lnTo>
                        <a:pt x="324" y="644"/>
                      </a:lnTo>
                      <a:lnTo>
                        <a:pt x="282" y="588"/>
                      </a:lnTo>
                      <a:lnTo>
                        <a:pt x="242" y="528"/>
                      </a:lnTo>
                      <a:lnTo>
                        <a:pt x="204" y="468"/>
                      </a:lnTo>
                      <a:lnTo>
                        <a:pt x="168" y="406"/>
                      </a:lnTo>
                      <a:lnTo>
                        <a:pt x="134" y="342"/>
                      </a:lnTo>
                      <a:lnTo>
                        <a:pt x="104" y="276"/>
                      </a:lnTo>
                      <a:lnTo>
                        <a:pt x="74" y="210"/>
                      </a:lnTo>
                      <a:lnTo>
                        <a:pt x="50" y="142"/>
                      </a:lnTo>
                      <a:lnTo>
                        <a:pt x="26" y="72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64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218"/>
                      </a:lnTo>
                      <a:lnTo>
                        <a:pt x="10" y="306"/>
                      </a:lnTo>
                      <a:lnTo>
                        <a:pt x="20" y="392"/>
                      </a:lnTo>
                      <a:lnTo>
                        <a:pt x="36" y="478"/>
                      </a:lnTo>
                      <a:lnTo>
                        <a:pt x="54" y="562"/>
                      </a:lnTo>
                      <a:lnTo>
                        <a:pt x="76" y="644"/>
                      </a:lnTo>
                      <a:lnTo>
                        <a:pt x="104" y="724"/>
                      </a:lnTo>
                      <a:lnTo>
                        <a:pt x="134" y="802"/>
                      </a:lnTo>
                      <a:lnTo>
                        <a:pt x="168" y="878"/>
                      </a:lnTo>
                      <a:lnTo>
                        <a:pt x="206" y="954"/>
                      </a:lnTo>
                      <a:lnTo>
                        <a:pt x="246" y="1026"/>
                      </a:lnTo>
                      <a:lnTo>
                        <a:pt x="290" y="1096"/>
                      </a:lnTo>
                      <a:lnTo>
                        <a:pt x="338" y="1164"/>
                      </a:lnTo>
                      <a:lnTo>
                        <a:pt x="388" y="1228"/>
                      </a:lnTo>
                      <a:lnTo>
                        <a:pt x="442" y="1292"/>
                      </a:lnTo>
                      <a:lnTo>
                        <a:pt x="498" y="1352"/>
                      </a:lnTo>
                      <a:lnTo>
                        <a:pt x="556" y="1408"/>
                      </a:lnTo>
                      <a:lnTo>
                        <a:pt x="618" y="1464"/>
                      </a:lnTo>
                      <a:lnTo>
                        <a:pt x="682" y="1514"/>
                      </a:lnTo>
                      <a:lnTo>
                        <a:pt x="750" y="1562"/>
                      </a:lnTo>
                      <a:lnTo>
                        <a:pt x="818" y="1608"/>
                      </a:lnTo>
                      <a:lnTo>
                        <a:pt x="890" y="1650"/>
                      </a:lnTo>
                      <a:lnTo>
                        <a:pt x="962" y="1688"/>
                      </a:lnTo>
                      <a:lnTo>
                        <a:pt x="1038" y="1722"/>
                      </a:lnTo>
                      <a:lnTo>
                        <a:pt x="1114" y="1754"/>
                      </a:lnTo>
                      <a:lnTo>
                        <a:pt x="1194" y="1780"/>
                      </a:lnTo>
                      <a:lnTo>
                        <a:pt x="1274" y="1804"/>
                      </a:lnTo>
                      <a:lnTo>
                        <a:pt x="1356" y="1822"/>
                      </a:lnTo>
                      <a:lnTo>
                        <a:pt x="1440" y="1838"/>
                      </a:lnTo>
                      <a:lnTo>
                        <a:pt x="1526" y="1850"/>
                      </a:lnTo>
                      <a:lnTo>
                        <a:pt x="1612" y="1856"/>
                      </a:lnTo>
                      <a:lnTo>
                        <a:pt x="1698" y="1858"/>
                      </a:lnTo>
                      <a:lnTo>
                        <a:pt x="1698" y="1858"/>
                      </a:lnTo>
                      <a:lnTo>
                        <a:pt x="1786" y="1856"/>
                      </a:lnTo>
                      <a:lnTo>
                        <a:pt x="1872" y="1850"/>
                      </a:lnTo>
                      <a:lnTo>
                        <a:pt x="1958" y="1838"/>
                      </a:lnTo>
                      <a:lnTo>
                        <a:pt x="2040" y="1822"/>
                      </a:lnTo>
                      <a:lnTo>
                        <a:pt x="2124" y="1804"/>
                      </a:lnTo>
                      <a:lnTo>
                        <a:pt x="2204" y="1780"/>
                      </a:lnTo>
                      <a:lnTo>
                        <a:pt x="2282" y="1754"/>
                      </a:lnTo>
                      <a:lnTo>
                        <a:pt x="2360" y="1722"/>
                      </a:lnTo>
                      <a:lnTo>
                        <a:pt x="2434" y="1688"/>
                      </a:lnTo>
                      <a:lnTo>
                        <a:pt x="2508" y="1650"/>
                      </a:lnTo>
                      <a:lnTo>
                        <a:pt x="2580" y="1608"/>
                      </a:lnTo>
                      <a:lnTo>
                        <a:pt x="2648" y="1562"/>
                      </a:lnTo>
                      <a:lnTo>
                        <a:pt x="2714" y="1514"/>
                      </a:lnTo>
                      <a:lnTo>
                        <a:pt x="2778" y="1464"/>
                      </a:lnTo>
                      <a:lnTo>
                        <a:pt x="2840" y="1408"/>
                      </a:lnTo>
                      <a:lnTo>
                        <a:pt x="2900" y="1352"/>
                      </a:lnTo>
                      <a:lnTo>
                        <a:pt x="2956" y="1292"/>
                      </a:lnTo>
                      <a:lnTo>
                        <a:pt x="3010" y="1228"/>
                      </a:lnTo>
                      <a:lnTo>
                        <a:pt x="3060" y="1164"/>
                      </a:lnTo>
                      <a:lnTo>
                        <a:pt x="3106" y="1096"/>
                      </a:lnTo>
                      <a:lnTo>
                        <a:pt x="3152" y="1026"/>
                      </a:lnTo>
                      <a:lnTo>
                        <a:pt x="3192" y="954"/>
                      </a:lnTo>
                      <a:lnTo>
                        <a:pt x="3230" y="878"/>
                      </a:lnTo>
                      <a:lnTo>
                        <a:pt x="3264" y="802"/>
                      </a:lnTo>
                      <a:lnTo>
                        <a:pt x="3294" y="724"/>
                      </a:lnTo>
                      <a:lnTo>
                        <a:pt x="3320" y="644"/>
                      </a:lnTo>
                      <a:lnTo>
                        <a:pt x="3344" y="562"/>
                      </a:lnTo>
                      <a:lnTo>
                        <a:pt x="3362" y="478"/>
                      </a:lnTo>
                      <a:lnTo>
                        <a:pt x="3378" y="392"/>
                      </a:lnTo>
                      <a:lnTo>
                        <a:pt x="3388" y="306"/>
                      </a:lnTo>
                      <a:lnTo>
                        <a:pt x="3394" y="218"/>
                      </a:lnTo>
                      <a:lnTo>
                        <a:pt x="3396" y="130"/>
                      </a:lnTo>
                      <a:lnTo>
                        <a:pt x="3396" y="130"/>
                      </a:lnTo>
                      <a:lnTo>
                        <a:pt x="3396" y="64"/>
                      </a:lnTo>
                      <a:lnTo>
                        <a:pt x="3392" y="0"/>
                      </a:lnTo>
                      <a:lnTo>
                        <a:pt x="3392" y="0"/>
                      </a:lnTo>
                      <a:lnTo>
                        <a:pt x="3392" y="2"/>
                      </a:lnTo>
                      <a:lnTo>
                        <a:pt x="3392" y="2"/>
                      </a:lnTo>
                      <a:close/>
                    </a:path>
                  </a:pathLst>
                </a:custGeom>
                <a:solidFill>
                  <a:srgbClr val="FFFFFF">
                    <a:alpha val="2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72" name="Freeform 9"/>
                <p:cNvSpPr>
                  <a:spLocks/>
                </p:cNvSpPr>
                <p:nvPr/>
              </p:nvSpPr>
              <p:spPr bwMode="auto">
                <a:xfrm rot="182993">
                  <a:off x="2978188" y="2054005"/>
                  <a:ext cx="305387" cy="404457"/>
                </a:xfrm>
                <a:custGeom>
                  <a:avLst/>
                  <a:gdLst/>
                  <a:ahLst/>
                  <a:cxnLst>
                    <a:cxn ang="0">
                      <a:pos x="564" y="1416"/>
                    </a:cxn>
                    <a:cxn ang="0">
                      <a:pos x="564" y="1416"/>
                    </a:cxn>
                    <a:cxn ang="0">
                      <a:pos x="502" y="1354"/>
                    </a:cxn>
                    <a:cxn ang="0">
                      <a:pos x="440" y="1290"/>
                    </a:cxn>
                    <a:cxn ang="0">
                      <a:pos x="384" y="1224"/>
                    </a:cxn>
                    <a:cxn ang="0">
                      <a:pos x="330" y="1154"/>
                    </a:cxn>
                    <a:cxn ang="0">
                      <a:pos x="280" y="1080"/>
                    </a:cxn>
                    <a:cxn ang="0">
                      <a:pos x="234" y="1004"/>
                    </a:cxn>
                    <a:cxn ang="0">
                      <a:pos x="192" y="926"/>
                    </a:cxn>
                    <a:cxn ang="0">
                      <a:pos x="152" y="846"/>
                    </a:cxn>
                    <a:cxn ang="0">
                      <a:pos x="118" y="762"/>
                    </a:cxn>
                    <a:cxn ang="0">
                      <a:pos x="88" y="678"/>
                    </a:cxn>
                    <a:cxn ang="0">
                      <a:pos x="62" y="590"/>
                    </a:cxn>
                    <a:cxn ang="0">
                      <a:pos x="50" y="546"/>
                    </a:cxn>
                    <a:cxn ang="0">
                      <a:pos x="40" y="502"/>
                    </a:cxn>
                    <a:cxn ang="0">
                      <a:pos x="30" y="456"/>
                    </a:cxn>
                    <a:cxn ang="0">
                      <a:pos x="22" y="410"/>
                    </a:cxn>
                    <a:cxn ang="0">
                      <a:pos x="16" y="364"/>
                    </a:cxn>
                    <a:cxn ang="0">
                      <a:pos x="10" y="318"/>
                    </a:cxn>
                    <a:cxn ang="0">
                      <a:pos x="6" y="272"/>
                    </a:cxn>
                    <a:cxn ang="0">
                      <a:pos x="4" y="224"/>
                    </a:cxn>
                    <a:cxn ang="0">
                      <a:pos x="2" y="176"/>
                    </a:cxn>
                    <a:cxn ang="0">
                      <a:pos x="0" y="130"/>
                    </a:cxn>
                    <a:cxn ang="0">
                      <a:pos x="0" y="130"/>
                    </a:cxn>
                    <a:cxn ang="0">
                      <a:pos x="2" y="64"/>
                    </a:cxn>
                    <a:cxn ang="0">
                      <a:pos x="6" y="0"/>
                    </a:cxn>
                    <a:cxn ang="0">
                      <a:pos x="6" y="0"/>
                    </a:cxn>
                    <a:cxn ang="0">
                      <a:pos x="6" y="2"/>
                    </a:cxn>
                    <a:cxn ang="0">
                      <a:pos x="6" y="2"/>
                    </a:cxn>
                    <a:cxn ang="0">
                      <a:pos x="32" y="90"/>
                    </a:cxn>
                    <a:cxn ang="0">
                      <a:pos x="62" y="178"/>
                    </a:cxn>
                    <a:cxn ang="0">
                      <a:pos x="96" y="262"/>
                    </a:cxn>
                    <a:cxn ang="0">
                      <a:pos x="136" y="344"/>
                    </a:cxn>
                    <a:cxn ang="0">
                      <a:pos x="178" y="424"/>
                    </a:cxn>
                    <a:cxn ang="0">
                      <a:pos x="224" y="502"/>
                    </a:cxn>
                    <a:cxn ang="0">
                      <a:pos x="274" y="578"/>
                    </a:cxn>
                    <a:cxn ang="0">
                      <a:pos x="328" y="650"/>
                    </a:cxn>
                    <a:cxn ang="0">
                      <a:pos x="386" y="718"/>
                    </a:cxn>
                    <a:cxn ang="0">
                      <a:pos x="446" y="784"/>
                    </a:cxn>
                    <a:cxn ang="0">
                      <a:pos x="510" y="848"/>
                    </a:cxn>
                    <a:cxn ang="0">
                      <a:pos x="576" y="906"/>
                    </a:cxn>
                    <a:cxn ang="0">
                      <a:pos x="646" y="962"/>
                    </a:cxn>
                    <a:cxn ang="0">
                      <a:pos x="718" y="1016"/>
                    </a:cxn>
                    <a:cxn ang="0">
                      <a:pos x="794" y="1064"/>
                    </a:cxn>
                    <a:cxn ang="0">
                      <a:pos x="872" y="1110"/>
                    </a:cxn>
                    <a:cxn ang="0">
                      <a:pos x="564" y="1416"/>
                    </a:cxn>
                  </a:cxnLst>
                  <a:rect l="0" t="0" r="r" b="b"/>
                  <a:pathLst>
                    <a:path w="872" h="1416">
                      <a:moveTo>
                        <a:pt x="564" y="1416"/>
                      </a:moveTo>
                      <a:lnTo>
                        <a:pt x="564" y="1416"/>
                      </a:lnTo>
                      <a:lnTo>
                        <a:pt x="502" y="1354"/>
                      </a:lnTo>
                      <a:lnTo>
                        <a:pt x="440" y="1290"/>
                      </a:lnTo>
                      <a:lnTo>
                        <a:pt x="384" y="1224"/>
                      </a:lnTo>
                      <a:lnTo>
                        <a:pt x="330" y="1154"/>
                      </a:lnTo>
                      <a:lnTo>
                        <a:pt x="280" y="1080"/>
                      </a:lnTo>
                      <a:lnTo>
                        <a:pt x="234" y="1004"/>
                      </a:lnTo>
                      <a:lnTo>
                        <a:pt x="192" y="926"/>
                      </a:lnTo>
                      <a:lnTo>
                        <a:pt x="152" y="846"/>
                      </a:lnTo>
                      <a:lnTo>
                        <a:pt x="118" y="762"/>
                      </a:lnTo>
                      <a:lnTo>
                        <a:pt x="88" y="678"/>
                      </a:lnTo>
                      <a:lnTo>
                        <a:pt x="62" y="590"/>
                      </a:lnTo>
                      <a:lnTo>
                        <a:pt x="50" y="546"/>
                      </a:lnTo>
                      <a:lnTo>
                        <a:pt x="40" y="502"/>
                      </a:lnTo>
                      <a:lnTo>
                        <a:pt x="30" y="456"/>
                      </a:lnTo>
                      <a:lnTo>
                        <a:pt x="22" y="410"/>
                      </a:lnTo>
                      <a:lnTo>
                        <a:pt x="16" y="364"/>
                      </a:lnTo>
                      <a:lnTo>
                        <a:pt x="10" y="318"/>
                      </a:lnTo>
                      <a:lnTo>
                        <a:pt x="6" y="272"/>
                      </a:lnTo>
                      <a:lnTo>
                        <a:pt x="4" y="224"/>
                      </a:lnTo>
                      <a:lnTo>
                        <a:pt x="2" y="176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6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32" y="90"/>
                      </a:lnTo>
                      <a:lnTo>
                        <a:pt x="62" y="178"/>
                      </a:lnTo>
                      <a:lnTo>
                        <a:pt x="96" y="262"/>
                      </a:lnTo>
                      <a:lnTo>
                        <a:pt x="136" y="344"/>
                      </a:lnTo>
                      <a:lnTo>
                        <a:pt x="178" y="424"/>
                      </a:lnTo>
                      <a:lnTo>
                        <a:pt x="224" y="502"/>
                      </a:lnTo>
                      <a:lnTo>
                        <a:pt x="274" y="578"/>
                      </a:lnTo>
                      <a:lnTo>
                        <a:pt x="328" y="650"/>
                      </a:lnTo>
                      <a:lnTo>
                        <a:pt x="386" y="718"/>
                      </a:lnTo>
                      <a:lnTo>
                        <a:pt x="446" y="784"/>
                      </a:lnTo>
                      <a:lnTo>
                        <a:pt x="510" y="848"/>
                      </a:lnTo>
                      <a:lnTo>
                        <a:pt x="576" y="906"/>
                      </a:lnTo>
                      <a:lnTo>
                        <a:pt x="646" y="962"/>
                      </a:lnTo>
                      <a:lnTo>
                        <a:pt x="718" y="1016"/>
                      </a:lnTo>
                      <a:lnTo>
                        <a:pt x="794" y="1064"/>
                      </a:lnTo>
                      <a:lnTo>
                        <a:pt x="872" y="1110"/>
                      </a:lnTo>
                      <a:lnTo>
                        <a:pt x="564" y="1416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719E00"/>
                    </a:gs>
                    <a:gs pos="100000">
                      <a:srgbClr val="96D200">
                        <a:alpha val="0"/>
                      </a:srgbClr>
                    </a:gs>
                  </a:gsLst>
                  <a:lin ang="4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73" name="Freeform 9"/>
                <p:cNvSpPr>
                  <a:spLocks/>
                </p:cNvSpPr>
                <p:nvPr/>
              </p:nvSpPr>
              <p:spPr bwMode="auto">
                <a:xfrm rot="3320087">
                  <a:off x="2874343" y="1898799"/>
                  <a:ext cx="548126" cy="465179"/>
                </a:xfrm>
                <a:custGeom>
                  <a:avLst/>
                  <a:gdLst/>
                  <a:ahLst/>
                  <a:cxnLst>
                    <a:cxn ang="0">
                      <a:pos x="564" y="1416"/>
                    </a:cxn>
                    <a:cxn ang="0">
                      <a:pos x="564" y="1416"/>
                    </a:cxn>
                    <a:cxn ang="0">
                      <a:pos x="502" y="1354"/>
                    </a:cxn>
                    <a:cxn ang="0">
                      <a:pos x="440" y="1290"/>
                    </a:cxn>
                    <a:cxn ang="0">
                      <a:pos x="384" y="1224"/>
                    </a:cxn>
                    <a:cxn ang="0">
                      <a:pos x="330" y="1154"/>
                    </a:cxn>
                    <a:cxn ang="0">
                      <a:pos x="280" y="1080"/>
                    </a:cxn>
                    <a:cxn ang="0">
                      <a:pos x="234" y="1004"/>
                    </a:cxn>
                    <a:cxn ang="0">
                      <a:pos x="192" y="926"/>
                    </a:cxn>
                    <a:cxn ang="0">
                      <a:pos x="152" y="846"/>
                    </a:cxn>
                    <a:cxn ang="0">
                      <a:pos x="118" y="762"/>
                    </a:cxn>
                    <a:cxn ang="0">
                      <a:pos x="88" y="678"/>
                    </a:cxn>
                    <a:cxn ang="0">
                      <a:pos x="62" y="590"/>
                    </a:cxn>
                    <a:cxn ang="0">
                      <a:pos x="50" y="546"/>
                    </a:cxn>
                    <a:cxn ang="0">
                      <a:pos x="40" y="502"/>
                    </a:cxn>
                    <a:cxn ang="0">
                      <a:pos x="30" y="456"/>
                    </a:cxn>
                    <a:cxn ang="0">
                      <a:pos x="22" y="410"/>
                    </a:cxn>
                    <a:cxn ang="0">
                      <a:pos x="16" y="364"/>
                    </a:cxn>
                    <a:cxn ang="0">
                      <a:pos x="10" y="318"/>
                    </a:cxn>
                    <a:cxn ang="0">
                      <a:pos x="6" y="272"/>
                    </a:cxn>
                    <a:cxn ang="0">
                      <a:pos x="4" y="224"/>
                    </a:cxn>
                    <a:cxn ang="0">
                      <a:pos x="2" y="176"/>
                    </a:cxn>
                    <a:cxn ang="0">
                      <a:pos x="0" y="130"/>
                    </a:cxn>
                    <a:cxn ang="0">
                      <a:pos x="0" y="130"/>
                    </a:cxn>
                    <a:cxn ang="0">
                      <a:pos x="2" y="64"/>
                    </a:cxn>
                    <a:cxn ang="0">
                      <a:pos x="6" y="0"/>
                    </a:cxn>
                    <a:cxn ang="0">
                      <a:pos x="6" y="0"/>
                    </a:cxn>
                    <a:cxn ang="0">
                      <a:pos x="6" y="2"/>
                    </a:cxn>
                    <a:cxn ang="0">
                      <a:pos x="6" y="2"/>
                    </a:cxn>
                    <a:cxn ang="0">
                      <a:pos x="32" y="90"/>
                    </a:cxn>
                    <a:cxn ang="0">
                      <a:pos x="62" y="178"/>
                    </a:cxn>
                    <a:cxn ang="0">
                      <a:pos x="96" y="262"/>
                    </a:cxn>
                    <a:cxn ang="0">
                      <a:pos x="136" y="344"/>
                    </a:cxn>
                    <a:cxn ang="0">
                      <a:pos x="178" y="424"/>
                    </a:cxn>
                    <a:cxn ang="0">
                      <a:pos x="224" y="502"/>
                    </a:cxn>
                    <a:cxn ang="0">
                      <a:pos x="274" y="578"/>
                    </a:cxn>
                    <a:cxn ang="0">
                      <a:pos x="328" y="650"/>
                    </a:cxn>
                    <a:cxn ang="0">
                      <a:pos x="386" y="718"/>
                    </a:cxn>
                    <a:cxn ang="0">
                      <a:pos x="446" y="784"/>
                    </a:cxn>
                    <a:cxn ang="0">
                      <a:pos x="510" y="848"/>
                    </a:cxn>
                    <a:cxn ang="0">
                      <a:pos x="576" y="906"/>
                    </a:cxn>
                    <a:cxn ang="0">
                      <a:pos x="646" y="962"/>
                    </a:cxn>
                    <a:cxn ang="0">
                      <a:pos x="718" y="1016"/>
                    </a:cxn>
                    <a:cxn ang="0">
                      <a:pos x="794" y="1064"/>
                    </a:cxn>
                    <a:cxn ang="0">
                      <a:pos x="872" y="1110"/>
                    </a:cxn>
                    <a:cxn ang="0">
                      <a:pos x="564" y="1416"/>
                    </a:cxn>
                  </a:cxnLst>
                  <a:rect l="0" t="0" r="r" b="b"/>
                  <a:pathLst>
                    <a:path w="872" h="1416">
                      <a:moveTo>
                        <a:pt x="564" y="1416"/>
                      </a:moveTo>
                      <a:lnTo>
                        <a:pt x="564" y="1416"/>
                      </a:lnTo>
                      <a:lnTo>
                        <a:pt x="502" y="1354"/>
                      </a:lnTo>
                      <a:lnTo>
                        <a:pt x="440" y="1290"/>
                      </a:lnTo>
                      <a:lnTo>
                        <a:pt x="384" y="1224"/>
                      </a:lnTo>
                      <a:lnTo>
                        <a:pt x="330" y="1154"/>
                      </a:lnTo>
                      <a:lnTo>
                        <a:pt x="280" y="1080"/>
                      </a:lnTo>
                      <a:lnTo>
                        <a:pt x="234" y="1004"/>
                      </a:lnTo>
                      <a:lnTo>
                        <a:pt x="192" y="926"/>
                      </a:lnTo>
                      <a:lnTo>
                        <a:pt x="152" y="846"/>
                      </a:lnTo>
                      <a:lnTo>
                        <a:pt x="118" y="762"/>
                      </a:lnTo>
                      <a:lnTo>
                        <a:pt x="88" y="678"/>
                      </a:lnTo>
                      <a:lnTo>
                        <a:pt x="62" y="590"/>
                      </a:lnTo>
                      <a:lnTo>
                        <a:pt x="50" y="546"/>
                      </a:lnTo>
                      <a:lnTo>
                        <a:pt x="40" y="502"/>
                      </a:lnTo>
                      <a:lnTo>
                        <a:pt x="30" y="456"/>
                      </a:lnTo>
                      <a:lnTo>
                        <a:pt x="22" y="410"/>
                      </a:lnTo>
                      <a:lnTo>
                        <a:pt x="16" y="364"/>
                      </a:lnTo>
                      <a:lnTo>
                        <a:pt x="10" y="318"/>
                      </a:lnTo>
                      <a:lnTo>
                        <a:pt x="6" y="272"/>
                      </a:lnTo>
                      <a:lnTo>
                        <a:pt x="4" y="224"/>
                      </a:lnTo>
                      <a:lnTo>
                        <a:pt x="2" y="176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6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32" y="90"/>
                      </a:lnTo>
                      <a:lnTo>
                        <a:pt x="62" y="178"/>
                      </a:lnTo>
                      <a:lnTo>
                        <a:pt x="96" y="262"/>
                      </a:lnTo>
                      <a:lnTo>
                        <a:pt x="136" y="344"/>
                      </a:lnTo>
                      <a:lnTo>
                        <a:pt x="178" y="424"/>
                      </a:lnTo>
                      <a:lnTo>
                        <a:pt x="224" y="502"/>
                      </a:lnTo>
                      <a:lnTo>
                        <a:pt x="274" y="578"/>
                      </a:lnTo>
                      <a:lnTo>
                        <a:pt x="328" y="650"/>
                      </a:lnTo>
                      <a:lnTo>
                        <a:pt x="386" y="718"/>
                      </a:lnTo>
                      <a:lnTo>
                        <a:pt x="446" y="784"/>
                      </a:lnTo>
                      <a:lnTo>
                        <a:pt x="510" y="848"/>
                      </a:lnTo>
                      <a:lnTo>
                        <a:pt x="576" y="906"/>
                      </a:lnTo>
                      <a:lnTo>
                        <a:pt x="646" y="962"/>
                      </a:lnTo>
                      <a:lnTo>
                        <a:pt x="718" y="1016"/>
                      </a:lnTo>
                      <a:lnTo>
                        <a:pt x="794" y="1064"/>
                      </a:lnTo>
                      <a:lnTo>
                        <a:pt x="872" y="1110"/>
                      </a:lnTo>
                      <a:lnTo>
                        <a:pt x="564" y="1416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719E00"/>
                    </a:gs>
                    <a:gs pos="100000">
                      <a:srgbClr val="96D200">
                        <a:alpha val="0"/>
                      </a:srgbClr>
                    </a:gs>
                  </a:gsLst>
                  <a:lin ang="4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74" name="타원 73"/>
                <p:cNvSpPr/>
                <p:nvPr/>
              </p:nvSpPr>
              <p:spPr>
                <a:xfrm rot="10800000">
                  <a:off x="2983715" y="1701466"/>
                  <a:ext cx="830109" cy="837490"/>
                </a:xfrm>
                <a:prstGeom prst="ellipse">
                  <a:avLst/>
                </a:prstGeom>
                <a:solidFill>
                  <a:srgbClr val="719E00"/>
                </a:solidFill>
                <a:ln>
                  <a:noFill/>
                </a:ln>
                <a:scene3d>
                  <a:camera prst="orthographicFront"/>
                  <a:lightRig rig="flat" dir="t"/>
                </a:scene3d>
                <a:sp3d contourW="12700" prstMaterial="clear">
                  <a:bevelT w="254000" prst="relaxedInset"/>
                  <a:contourClr>
                    <a:srgbClr val="719E00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65" name="TextBox 64"/>
              <p:cNvSpPr txBox="1"/>
              <p:nvPr/>
            </p:nvSpPr>
            <p:spPr>
              <a:xfrm>
                <a:off x="3956969" y="2519956"/>
                <a:ext cx="123566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신청서</a:t>
                </a:r>
                <a:endParaRPr lang="en-US" altLang="ko-KR" b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제출</a:t>
                </a:r>
                <a:endParaRPr lang="en-US" altLang="ko-KR" b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144" y="2707185"/>
            <a:ext cx="4547016" cy="4128777"/>
          </a:xfrm>
          <a:prstGeom prst="rect">
            <a:avLst/>
          </a:prstGeom>
        </p:spPr>
      </p:pic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사회보험료지원</a:t>
            </a:r>
          </a:p>
        </p:txBody>
      </p:sp>
      <p:sp>
        <p:nvSpPr>
          <p:cNvPr id="38" name="텍스트 개체 틀 3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재정지원 </a:t>
            </a:r>
            <a:r>
              <a:rPr lang="en-US" altLang="ko-KR" dirty="0"/>
              <a:t>&gt; </a:t>
            </a:r>
            <a:r>
              <a:rPr lang="ko-KR" altLang="en-US" dirty="0"/>
              <a:t>사회보험료 신청조회</a:t>
            </a:r>
            <a:endParaRPr lang="en-US" altLang="ko-KR" dirty="0"/>
          </a:p>
          <a:p>
            <a:r>
              <a:rPr lang="ko-KR" altLang="en-US" dirty="0"/>
              <a:t>현재 신청 가능한 사회보험료 공모에 </a:t>
            </a:r>
            <a:r>
              <a:rPr lang="en-US" altLang="ko-KR" dirty="0"/>
              <a:t>[</a:t>
            </a:r>
            <a:r>
              <a:rPr lang="ko-KR" altLang="en-US" dirty="0"/>
              <a:t>신청하기</a:t>
            </a:r>
            <a:r>
              <a:rPr lang="en-US" altLang="ko-KR" dirty="0"/>
              <a:t>]</a:t>
            </a:r>
            <a:r>
              <a:rPr lang="ko-KR" altLang="en-US" dirty="0"/>
              <a:t>를 클릭합니다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sz="900" dirty="0" smtClean="0"/>
              <a:t>(</a:t>
            </a:r>
            <a:r>
              <a:rPr lang="ko-KR" altLang="en-US" sz="900" dirty="0" smtClean="0"/>
              <a:t>참고</a:t>
            </a:r>
            <a:r>
              <a:rPr lang="en-US" altLang="ko-KR" sz="900" dirty="0" smtClean="0"/>
              <a:t>)</a:t>
            </a:r>
            <a:br>
              <a:rPr lang="en-US" altLang="ko-KR" sz="900" dirty="0" smtClean="0"/>
            </a:br>
            <a:r>
              <a:rPr lang="ko-KR" altLang="en-US" sz="900" dirty="0" err="1" smtClean="0"/>
              <a:t>회차와</a:t>
            </a:r>
            <a:r>
              <a:rPr lang="ko-KR" altLang="en-US" sz="900" dirty="0" smtClean="0"/>
              <a:t> </a:t>
            </a:r>
            <a:r>
              <a:rPr lang="ko-KR" altLang="en-US" sz="900" dirty="0" err="1" smtClean="0"/>
              <a:t>신청년월은</a:t>
            </a:r>
            <a:r>
              <a:rPr lang="ko-KR" altLang="en-US" sz="900" dirty="0" smtClean="0"/>
              <a:t> </a:t>
            </a:r>
            <a:r>
              <a:rPr lang="en-US" altLang="ko-KR" sz="900" dirty="0" smtClean="0"/>
              <a:t/>
            </a:r>
            <a:br>
              <a:rPr lang="en-US" altLang="ko-KR" sz="900" dirty="0" smtClean="0"/>
            </a:br>
            <a:r>
              <a:rPr lang="ko-KR" altLang="en-US" sz="900" dirty="0" smtClean="0"/>
              <a:t>동일하게 작성 필요함</a:t>
            </a:r>
            <a:r>
              <a:rPr lang="en-US" altLang="ko-KR" sz="900" dirty="0" smtClean="0"/>
              <a:t>.</a:t>
            </a:r>
            <a:endParaRPr lang="ko-KR" altLang="en-US" sz="900" dirty="0"/>
          </a:p>
        </p:txBody>
      </p:sp>
      <p:sp>
        <p:nvSpPr>
          <p:cNvPr id="39" name="내용 개체 틀 38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사회보험료지원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74" y="1146540"/>
            <a:ext cx="6753314" cy="552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순서도: 대체 처리 11"/>
          <p:cNvSpPr/>
          <p:nvPr/>
        </p:nvSpPr>
        <p:spPr>
          <a:xfrm>
            <a:off x="1187624" y="6056115"/>
            <a:ext cx="950506" cy="216024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10127"/>
            <a:ext cx="6769100" cy="5558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사회보험료지원</a:t>
            </a:r>
          </a:p>
        </p:txBody>
      </p:sp>
      <p:sp>
        <p:nvSpPr>
          <p:cNvPr id="38" name="텍스트 개체 틀 3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화면의 구비서류 부분에 </a:t>
            </a:r>
            <a:r>
              <a:rPr lang="en-US" altLang="ko-KR" dirty="0"/>
              <a:t>[</a:t>
            </a:r>
            <a:r>
              <a:rPr lang="ko-KR" altLang="en-US" dirty="0" err="1"/>
              <a:t>원클릭</a:t>
            </a:r>
            <a:r>
              <a:rPr lang="ko-KR" altLang="en-US" dirty="0"/>
              <a:t> 구비서류 제출사이트 열기</a:t>
            </a:r>
            <a:r>
              <a:rPr lang="en-US" altLang="ko-KR" dirty="0"/>
              <a:t>] </a:t>
            </a:r>
            <a:r>
              <a:rPr lang="ko-KR" altLang="en-US" dirty="0"/>
              <a:t>버튼을 클릭합니다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9" name="내용 개체 틀 38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사회보험료지원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 :</a:t>
            </a:r>
          </a:p>
          <a:p>
            <a:r>
              <a:rPr lang="ko-KR" altLang="en-US" b="1" dirty="0" smtClean="0">
                <a:solidFill>
                  <a:srgbClr val="FFFF00"/>
                </a:solidFill>
              </a:rPr>
              <a:t>구비서류간소</a:t>
            </a:r>
            <a:r>
              <a:rPr lang="ko-KR" altLang="en-US" b="1" dirty="0">
                <a:solidFill>
                  <a:srgbClr val="FFFF00"/>
                </a:solidFill>
              </a:rPr>
              <a:t>화</a:t>
            </a:r>
          </a:p>
        </p:txBody>
      </p:sp>
      <p:sp>
        <p:nvSpPr>
          <p:cNvPr id="61" name="순서도: 대체 처리 60"/>
          <p:cNvSpPr/>
          <p:nvPr/>
        </p:nvSpPr>
        <p:spPr>
          <a:xfrm>
            <a:off x="942741" y="5933372"/>
            <a:ext cx="950506" cy="216024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247" y="2219049"/>
            <a:ext cx="3398833" cy="3137694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4" name="순서도: 대체 처리 13"/>
          <p:cNvSpPr/>
          <p:nvPr/>
        </p:nvSpPr>
        <p:spPr>
          <a:xfrm>
            <a:off x="1893247" y="2216825"/>
            <a:ext cx="662529" cy="180000"/>
          </a:xfrm>
          <a:prstGeom prst="flowChartAlternateProcess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994" y="2195221"/>
            <a:ext cx="5338667" cy="36804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1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6" name="위쪽 화살표 15"/>
          <p:cNvSpPr/>
          <p:nvPr/>
        </p:nvSpPr>
        <p:spPr>
          <a:xfrm>
            <a:off x="3606122" y="5157192"/>
            <a:ext cx="481205" cy="576064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4283968" y="5198724"/>
            <a:ext cx="2414783" cy="2465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3246082" y="4826031"/>
            <a:ext cx="1613949" cy="4320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4283968" y="5527498"/>
            <a:ext cx="2376263" cy="329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7503043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구비서류</a:t>
            </a:r>
            <a:r>
              <a:rPr lang="en-US" altLang="ko-KR" dirty="0"/>
              <a:t> </a:t>
            </a:r>
            <a:r>
              <a:rPr lang="ko-KR" altLang="en-US" dirty="0" smtClean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최초설치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06488"/>
            <a:ext cx="8857108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3131840" y="4857771"/>
            <a:ext cx="864096" cy="6576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84392" y="2564905"/>
            <a:ext cx="2520056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8476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구비서류</a:t>
            </a:r>
            <a:r>
              <a:rPr lang="en-US" altLang="ko-KR" dirty="0"/>
              <a:t> </a:t>
            </a:r>
            <a:r>
              <a:rPr lang="ko-KR" altLang="en-US" dirty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로그인</a:t>
            </a:r>
            <a:r>
              <a:rPr lang="en-US" altLang="ko-KR" dirty="0" smtClean="0"/>
              <a:t>(</a:t>
            </a:r>
            <a:r>
              <a:rPr lang="ko-KR" altLang="en-US" dirty="0" smtClean="0"/>
              <a:t>신규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43819"/>
            <a:ext cx="8857108" cy="5453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5004048" y="3212976"/>
            <a:ext cx="3960440" cy="6576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421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구비서류</a:t>
            </a:r>
            <a:r>
              <a:rPr lang="en-US" altLang="ko-KR" dirty="0"/>
              <a:t> </a:t>
            </a:r>
            <a:r>
              <a:rPr lang="ko-KR" altLang="en-US" dirty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로그인</a:t>
            </a:r>
            <a:r>
              <a:rPr lang="en-US" altLang="ko-KR" dirty="0" smtClean="0"/>
              <a:t>(</a:t>
            </a:r>
            <a:r>
              <a:rPr lang="ko-KR" altLang="en-US" dirty="0" smtClean="0"/>
              <a:t>기존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8857107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5746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구비서류</a:t>
            </a:r>
            <a:r>
              <a:rPr lang="en-US" altLang="ko-KR" dirty="0"/>
              <a:t> </a:t>
            </a:r>
            <a:r>
              <a:rPr lang="ko-KR" altLang="en-US" dirty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서류제출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8857108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249938" y="3670902"/>
            <a:ext cx="1241941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왼쪽 화살표 1"/>
          <p:cNvSpPr/>
          <p:nvPr/>
        </p:nvSpPr>
        <p:spPr>
          <a:xfrm>
            <a:off x="3514398" y="3395809"/>
            <a:ext cx="1921698" cy="838218"/>
          </a:xfrm>
          <a:prstGeom prst="leftArrow">
            <a:avLst>
              <a:gd name="adj1" fmla="val 64408"/>
              <a:gd name="adj2" fmla="val 5000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err="1" smtClean="0"/>
              <a:t>표준제무제표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: 4</a:t>
            </a:r>
            <a:r>
              <a:rPr lang="ko-KR" altLang="en-US" sz="1200" dirty="0" err="1" smtClean="0"/>
              <a:t>년분</a:t>
            </a:r>
            <a:endParaRPr lang="en-US" altLang="ko-KR" sz="1200" dirty="0" smtClean="0"/>
          </a:p>
          <a:p>
            <a:pPr algn="ctr"/>
            <a:r>
              <a:rPr lang="ko-KR" altLang="en-US" sz="1200" dirty="0" err="1" smtClean="0"/>
              <a:t>그외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1</a:t>
            </a:r>
            <a:r>
              <a:rPr lang="ko-KR" altLang="en-US" sz="1200" dirty="0" err="1" smtClean="0"/>
              <a:t>년분</a:t>
            </a:r>
            <a:endParaRPr lang="en-US" altLang="ko-KR" sz="1200" dirty="0" smtClean="0"/>
          </a:p>
        </p:txBody>
      </p:sp>
    </p:spTree>
    <p:extLst>
      <p:ext uri="{BB962C8B-B14F-4D97-AF65-F5344CB8AC3E}">
        <p14:creationId xmlns:p14="http://schemas.microsoft.com/office/powerpoint/2010/main" val="1272598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구비서류</a:t>
            </a:r>
            <a:r>
              <a:rPr lang="en-US" altLang="ko-KR" dirty="0"/>
              <a:t> </a:t>
            </a:r>
            <a:r>
              <a:rPr lang="ko-KR" altLang="en-US" dirty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서류확인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8857108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3492331" y="2780928"/>
            <a:ext cx="791638" cy="16561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8640676" y="5373216"/>
            <a:ext cx="395819" cy="12241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79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10127"/>
            <a:ext cx="6769100" cy="5558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사회보험료지원</a:t>
            </a:r>
          </a:p>
        </p:txBody>
      </p:sp>
      <p:sp>
        <p:nvSpPr>
          <p:cNvPr id="38" name="텍스트 개체 틀 3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[</a:t>
            </a:r>
            <a:r>
              <a:rPr lang="ko-KR" altLang="en-US" dirty="0" err="1"/>
              <a:t>원클릭구비서류</a:t>
            </a:r>
            <a:r>
              <a:rPr lang="ko-KR" altLang="en-US" dirty="0"/>
              <a:t> 가져오기</a:t>
            </a:r>
            <a:r>
              <a:rPr lang="en-US" altLang="ko-KR" dirty="0"/>
              <a:t>] </a:t>
            </a:r>
            <a:r>
              <a:rPr lang="ko-KR" altLang="en-US" dirty="0"/>
              <a:t>버튼을 클릭합니다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</a:t>
            </a:r>
            <a:r>
              <a:rPr lang="ko-KR" altLang="en-US" dirty="0"/>
              <a:t>가져올 첨부서류가 많을 경우 시간이 </a:t>
            </a:r>
            <a:r>
              <a:rPr lang="ko-KR" altLang="en-US" dirty="0" err="1"/>
              <a:t>소요될수</a:t>
            </a:r>
            <a:r>
              <a:rPr lang="ko-KR" altLang="en-US" dirty="0"/>
              <a:t> 있습니다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9" name="내용 개체 틀 38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사회보험료지원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 :</a:t>
            </a:r>
          </a:p>
          <a:p>
            <a:r>
              <a:rPr lang="ko-KR" altLang="en-US" b="1" dirty="0" smtClean="0">
                <a:solidFill>
                  <a:srgbClr val="FFFF00"/>
                </a:solidFill>
              </a:rPr>
              <a:t>구비서류간소</a:t>
            </a:r>
            <a:r>
              <a:rPr lang="ko-KR" altLang="en-US" b="1" dirty="0">
                <a:solidFill>
                  <a:srgbClr val="FFFF00"/>
                </a:solidFill>
              </a:rPr>
              <a:t>화</a:t>
            </a:r>
          </a:p>
        </p:txBody>
      </p:sp>
      <p:sp>
        <p:nvSpPr>
          <p:cNvPr id="61" name="순서도: 대체 처리 60"/>
          <p:cNvSpPr/>
          <p:nvPr/>
        </p:nvSpPr>
        <p:spPr>
          <a:xfrm>
            <a:off x="942741" y="5933372"/>
            <a:ext cx="950506" cy="216024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247" y="2219049"/>
            <a:ext cx="3398833" cy="3137694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4" name="순서도: 대체 처리 13"/>
          <p:cNvSpPr/>
          <p:nvPr/>
        </p:nvSpPr>
        <p:spPr>
          <a:xfrm>
            <a:off x="1893247" y="2216825"/>
            <a:ext cx="662529" cy="180000"/>
          </a:xfrm>
          <a:prstGeom prst="flowChartAlternateProcess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994" y="2195221"/>
            <a:ext cx="5338667" cy="36804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1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4151639" y="5162185"/>
            <a:ext cx="2580601" cy="2728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4087327" y="5567955"/>
            <a:ext cx="2580601" cy="2728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위쪽 화살표 15"/>
          <p:cNvSpPr/>
          <p:nvPr/>
        </p:nvSpPr>
        <p:spPr>
          <a:xfrm>
            <a:off x="4932040" y="5128313"/>
            <a:ext cx="481205" cy="576064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4572000" y="4797152"/>
            <a:ext cx="1613949" cy="4320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076" y="3194282"/>
            <a:ext cx="2905125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3758210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10127"/>
            <a:ext cx="6769100" cy="5558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사회보험료지원</a:t>
            </a:r>
          </a:p>
        </p:txBody>
      </p:sp>
      <p:sp>
        <p:nvSpPr>
          <p:cNvPr id="38" name="텍스트 개체 틀 3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화면에 가져온 구비서류 목록을 </a:t>
            </a:r>
            <a:r>
              <a:rPr lang="ko-KR" altLang="en-US" dirty="0" err="1"/>
              <a:t>조회할수</a:t>
            </a:r>
            <a:r>
              <a:rPr lang="ko-KR" altLang="en-US" dirty="0"/>
              <a:t>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첨부된 구비서류는 </a:t>
            </a:r>
            <a:r>
              <a:rPr lang="en-US" altLang="ko-KR" dirty="0"/>
              <a:t>[</a:t>
            </a:r>
            <a:r>
              <a:rPr lang="ko-KR" altLang="en-US" dirty="0"/>
              <a:t>임시저장</a:t>
            </a:r>
            <a:r>
              <a:rPr lang="en-US" altLang="ko-KR" dirty="0"/>
              <a:t>], [</a:t>
            </a:r>
            <a:r>
              <a:rPr lang="ko-KR" altLang="en-US" dirty="0"/>
              <a:t>신청서제출</a:t>
            </a:r>
            <a:r>
              <a:rPr lang="en-US" altLang="ko-KR" dirty="0"/>
              <a:t>] </a:t>
            </a:r>
            <a:r>
              <a:rPr lang="ko-KR" altLang="en-US" dirty="0"/>
              <a:t>이후 내용을 확인 </a:t>
            </a:r>
            <a:r>
              <a:rPr lang="ko-KR" altLang="en-US" dirty="0" err="1"/>
              <a:t>할수</a:t>
            </a:r>
            <a:r>
              <a:rPr lang="ko-KR" altLang="en-US" dirty="0"/>
              <a:t> 있습니다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9" name="내용 개체 틀 38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사회보험료지원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 :</a:t>
            </a:r>
          </a:p>
          <a:p>
            <a:r>
              <a:rPr lang="ko-KR" altLang="en-US" b="1" dirty="0" smtClean="0">
                <a:solidFill>
                  <a:srgbClr val="FFFF00"/>
                </a:solidFill>
              </a:rPr>
              <a:t>구비서류간소</a:t>
            </a:r>
            <a:r>
              <a:rPr lang="ko-KR" altLang="en-US" b="1" dirty="0">
                <a:solidFill>
                  <a:srgbClr val="FFFF00"/>
                </a:solidFill>
              </a:rPr>
              <a:t>화</a:t>
            </a:r>
          </a:p>
        </p:txBody>
      </p:sp>
      <p:sp>
        <p:nvSpPr>
          <p:cNvPr id="61" name="순서도: 대체 처리 60"/>
          <p:cNvSpPr/>
          <p:nvPr/>
        </p:nvSpPr>
        <p:spPr>
          <a:xfrm>
            <a:off x="942741" y="5933372"/>
            <a:ext cx="950506" cy="216024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247" y="2219049"/>
            <a:ext cx="3398833" cy="3137694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4" name="순서도: 대체 처리 13"/>
          <p:cNvSpPr/>
          <p:nvPr/>
        </p:nvSpPr>
        <p:spPr>
          <a:xfrm>
            <a:off x="1893247" y="2216825"/>
            <a:ext cx="662529" cy="180000"/>
          </a:xfrm>
          <a:prstGeom prst="flowChartAlternateProcess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994" y="2195221"/>
            <a:ext cx="5338667" cy="36804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1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9352398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45" y="1135810"/>
            <a:ext cx="6758444" cy="5533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사회보험료지원</a:t>
            </a:r>
          </a:p>
        </p:txBody>
      </p:sp>
      <p:sp>
        <p:nvSpPr>
          <p:cNvPr id="38" name="텍스트 개체 틀 3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월별 납부 내역서 </a:t>
            </a:r>
            <a:r>
              <a:rPr lang="ko-KR" altLang="en-US" dirty="0" smtClean="0"/>
              <a:t>화면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sz="900" dirty="0" smtClean="0"/>
              <a:t>(</a:t>
            </a:r>
            <a:r>
              <a:rPr lang="ko-KR" altLang="en-US" sz="900" dirty="0" smtClean="0"/>
              <a:t>참고</a:t>
            </a:r>
            <a:r>
              <a:rPr lang="en-US" altLang="ko-KR" sz="900" dirty="0" smtClean="0"/>
              <a:t>)</a:t>
            </a:r>
            <a:br>
              <a:rPr lang="en-US" altLang="ko-KR" sz="900" dirty="0" smtClean="0"/>
            </a:br>
            <a:r>
              <a:rPr lang="ko-KR" altLang="en-US" sz="900" dirty="0" smtClean="0"/>
              <a:t>일괄업로드 </a:t>
            </a:r>
            <a:r>
              <a:rPr lang="en-US" altLang="ko-KR" sz="900" dirty="0" smtClean="0"/>
              <a:t>or </a:t>
            </a:r>
            <a:r>
              <a:rPr lang="ko-KR" altLang="en-US" sz="900" dirty="0" smtClean="0"/>
              <a:t>직접 입력 추가 가능함</a:t>
            </a:r>
            <a:r>
              <a:rPr lang="en-US" altLang="ko-KR" sz="900" dirty="0" smtClean="0"/>
              <a:t>.</a:t>
            </a:r>
            <a:endParaRPr lang="ko-KR" altLang="en-US" sz="900" dirty="0"/>
          </a:p>
        </p:txBody>
      </p:sp>
      <p:sp>
        <p:nvSpPr>
          <p:cNvPr id="39" name="내용 개체 틀 38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사회보험료지원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61" name="순서도: 대체 처리 60"/>
          <p:cNvSpPr/>
          <p:nvPr/>
        </p:nvSpPr>
        <p:spPr>
          <a:xfrm>
            <a:off x="899592" y="5661248"/>
            <a:ext cx="950506" cy="216024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75" y="1799630"/>
            <a:ext cx="6349365" cy="32242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599" y="2678551"/>
            <a:ext cx="4626233" cy="3446462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schemeClr val="bg1">
                <a:lumMod val="50000"/>
                <a:alpha val="40000"/>
              </a:schemeClr>
            </a:outerShdw>
          </a:effectLst>
        </p:spPr>
      </p:pic>
      <p:sp>
        <p:nvSpPr>
          <p:cNvPr id="13" name="순서도: 대체 처리 12"/>
          <p:cNvSpPr/>
          <p:nvPr/>
        </p:nvSpPr>
        <p:spPr>
          <a:xfrm>
            <a:off x="2849267" y="2678551"/>
            <a:ext cx="720000" cy="216000"/>
          </a:xfrm>
          <a:prstGeom prst="flowChartAlternateProcess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43504907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45" y="1135810"/>
            <a:ext cx="6758444" cy="5533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순서도: 대체 처리 13"/>
          <p:cNvSpPr/>
          <p:nvPr/>
        </p:nvSpPr>
        <p:spPr>
          <a:xfrm>
            <a:off x="899592" y="5661248"/>
            <a:ext cx="950506" cy="216024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재정지원</a:t>
            </a:r>
            <a:r>
              <a:rPr lang="en-US" altLang="ko-KR" dirty="0"/>
              <a:t>-</a:t>
            </a:r>
            <a:r>
              <a:rPr lang="ko-KR" altLang="en-US" dirty="0"/>
              <a:t>사회보험료지원</a:t>
            </a:r>
          </a:p>
        </p:txBody>
      </p:sp>
      <p:sp>
        <p:nvSpPr>
          <p:cNvPr id="38" name="텍스트 개체 틀 3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 smtClean="0"/>
              <a:t>종전 재정지원 사업 참여여부</a:t>
            </a:r>
            <a:endParaRPr lang="ko-KR" altLang="en-US" dirty="0"/>
          </a:p>
        </p:txBody>
      </p:sp>
      <p:sp>
        <p:nvSpPr>
          <p:cNvPr id="39" name="내용 개체 틀 38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/>
              <a:t>사회보험료지원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1560" y="2213955"/>
            <a:ext cx="4470640" cy="3994478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schemeClr val="bg1">
                <a:lumMod val="50000"/>
                <a:alpha val="40000"/>
              </a:schemeClr>
            </a:outerShdw>
          </a:effectLst>
        </p:spPr>
      </p:pic>
      <p:sp>
        <p:nvSpPr>
          <p:cNvPr id="11" name="순서도: 대체 처리 10"/>
          <p:cNvSpPr/>
          <p:nvPr/>
        </p:nvSpPr>
        <p:spPr>
          <a:xfrm>
            <a:off x="3213245" y="2231411"/>
            <a:ext cx="1008000" cy="216000"/>
          </a:xfrm>
          <a:prstGeom prst="flowChartAlternateProcess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0698954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pc="-150" dirty="0"/>
              <a:t>재정지원</a:t>
            </a:r>
            <a:r>
              <a:rPr lang="en-US" altLang="ko-KR" spc="-150" dirty="0"/>
              <a:t>-</a:t>
            </a:r>
            <a:r>
              <a:rPr lang="ko-KR" altLang="en-US" spc="-150" dirty="0"/>
              <a:t>사회보험료</a:t>
            </a:r>
            <a:r>
              <a:rPr lang="en-US" altLang="ko-KR" spc="-150" dirty="0"/>
              <a:t>(</a:t>
            </a:r>
            <a:r>
              <a:rPr lang="ko-KR" altLang="en-US" spc="-150" dirty="0"/>
              <a:t>접수 심사</a:t>
            </a:r>
            <a:r>
              <a:rPr lang="en-US" altLang="ko-KR" spc="-150" dirty="0"/>
              <a:t>)</a:t>
            </a:r>
            <a:endParaRPr lang="ko-KR" altLang="en-US" spc="-150" dirty="0"/>
          </a:p>
        </p:txBody>
      </p:sp>
      <p:grpSp>
        <p:nvGrpSpPr>
          <p:cNvPr id="72" name="그룹 71"/>
          <p:cNvGrpSpPr/>
          <p:nvPr/>
        </p:nvGrpSpPr>
        <p:grpSpPr>
          <a:xfrm>
            <a:off x="530828" y="2348880"/>
            <a:ext cx="8179277" cy="1643074"/>
            <a:chOff x="530828" y="2348880"/>
            <a:chExt cx="8179277" cy="1643074"/>
          </a:xfrm>
        </p:grpSpPr>
        <p:grpSp>
          <p:nvGrpSpPr>
            <p:cNvPr id="12" name="그룹 54"/>
            <p:cNvGrpSpPr/>
            <p:nvPr/>
          </p:nvGrpSpPr>
          <p:grpSpPr>
            <a:xfrm>
              <a:off x="5076056" y="2348880"/>
              <a:ext cx="1955599" cy="1643074"/>
              <a:chOff x="4902417" y="1714488"/>
              <a:chExt cx="1955599" cy="1643074"/>
            </a:xfrm>
          </p:grpSpPr>
          <p:sp>
            <p:nvSpPr>
              <p:cNvPr id="13" name="Freeform 19"/>
              <p:cNvSpPr>
                <a:spLocks/>
              </p:cNvSpPr>
              <p:nvPr/>
            </p:nvSpPr>
            <p:spPr bwMode="auto">
              <a:xfrm>
                <a:off x="4902417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FFBC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4" name="Freeform 20"/>
              <p:cNvSpPr>
                <a:spLocks/>
              </p:cNvSpPr>
              <p:nvPr/>
            </p:nvSpPr>
            <p:spPr bwMode="auto">
              <a:xfrm>
                <a:off x="4940139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0">
                    <a:srgbClr val="FFE029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5" name="Freeform 21"/>
              <p:cNvSpPr>
                <a:spLocks/>
              </p:cNvSpPr>
              <p:nvPr/>
            </p:nvSpPr>
            <p:spPr bwMode="auto">
              <a:xfrm>
                <a:off x="5817676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6" name="Freeform 23"/>
              <p:cNvSpPr>
                <a:spLocks/>
              </p:cNvSpPr>
              <p:nvPr/>
            </p:nvSpPr>
            <p:spPr bwMode="auto">
              <a:xfrm>
                <a:off x="4956486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FFBC00">
                      <a:alpha val="50000"/>
                    </a:srgbClr>
                  </a:gs>
                  <a:gs pos="0">
                    <a:srgbClr val="FFE029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7" name="Freeform 25"/>
              <p:cNvSpPr>
                <a:spLocks/>
              </p:cNvSpPr>
              <p:nvPr/>
            </p:nvSpPr>
            <p:spPr bwMode="auto">
              <a:xfrm>
                <a:off x="5340194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8" name="타원 17"/>
              <p:cNvSpPr/>
              <p:nvPr/>
            </p:nvSpPr>
            <p:spPr>
              <a:xfrm rot="2248181">
                <a:off x="5771626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491090" y="2387910"/>
                <a:ext cx="110090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지원여부결정</a:t>
                </a:r>
                <a:endParaRPr lang="ko-KR" altLang="en-US" sz="1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20" name="Freeform 5"/>
              <p:cNvSpPr>
                <a:spLocks/>
              </p:cNvSpPr>
              <p:nvPr/>
            </p:nvSpPr>
            <p:spPr bwMode="auto">
              <a:xfrm rot="15743835">
                <a:off x="5824873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21" name="그룹 55"/>
            <p:cNvGrpSpPr/>
            <p:nvPr/>
          </p:nvGrpSpPr>
          <p:grpSpPr>
            <a:xfrm>
              <a:off x="3504420" y="2348880"/>
              <a:ext cx="1955599" cy="1643074"/>
              <a:chOff x="3274641" y="1714488"/>
              <a:chExt cx="1955599" cy="1643074"/>
            </a:xfrm>
          </p:grpSpPr>
          <p:sp>
            <p:nvSpPr>
              <p:cNvPr id="22" name="Freeform 19"/>
              <p:cNvSpPr>
                <a:spLocks/>
              </p:cNvSpPr>
              <p:nvPr/>
            </p:nvSpPr>
            <p:spPr bwMode="auto">
              <a:xfrm>
                <a:off x="3274641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3" name="Freeform 20"/>
              <p:cNvSpPr>
                <a:spLocks/>
              </p:cNvSpPr>
              <p:nvPr/>
            </p:nvSpPr>
            <p:spPr bwMode="auto">
              <a:xfrm>
                <a:off x="3312363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rgbClr val="96D20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4" name="Freeform 21"/>
              <p:cNvSpPr>
                <a:spLocks/>
              </p:cNvSpPr>
              <p:nvPr/>
            </p:nvSpPr>
            <p:spPr bwMode="auto">
              <a:xfrm>
                <a:off x="4189899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5" name="Freeform 23"/>
              <p:cNvSpPr>
                <a:spLocks/>
              </p:cNvSpPr>
              <p:nvPr/>
            </p:nvSpPr>
            <p:spPr bwMode="auto">
              <a:xfrm>
                <a:off x="3328709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719E00">
                      <a:alpha val="49804"/>
                    </a:srgbClr>
                  </a:gs>
                  <a:gs pos="0">
                    <a:srgbClr val="96D20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3712418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7" name="타원 26"/>
              <p:cNvSpPr/>
              <p:nvPr/>
            </p:nvSpPr>
            <p:spPr>
              <a:xfrm rot="2248181">
                <a:off x="4143850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3801480" y="2387910"/>
                <a:ext cx="1229628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심사진행</a:t>
                </a:r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5743835">
                <a:off x="4198875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30" name="그룹 56"/>
            <p:cNvGrpSpPr/>
            <p:nvPr/>
          </p:nvGrpSpPr>
          <p:grpSpPr>
            <a:xfrm>
              <a:off x="1861346" y="2348880"/>
              <a:ext cx="1955599" cy="1643074"/>
              <a:chOff x="1928794" y="1714488"/>
              <a:chExt cx="1955599" cy="1643074"/>
            </a:xfrm>
          </p:grpSpPr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1928794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2" name="Freeform 20"/>
              <p:cNvSpPr>
                <a:spLocks/>
              </p:cNvSpPr>
              <p:nvPr/>
            </p:nvSpPr>
            <p:spPr bwMode="auto">
              <a:xfrm>
                <a:off x="1966516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3" name="Freeform 21"/>
              <p:cNvSpPr>
                <a:spLocks/>
              </p:cNvSpPr>
              <p:nvPr/>
            </p:nvSpPr>
            <p:spPr bwMode="auto">
              <a:xfrm>
                <a:off x="2844053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4" name="Freeform 23"/>
              <p:cNvSpPr>
                <a:spLocks/>
              </p:cNvSpPr>
              <p:nvPr/>
            </p:nvSpPr>
            <p:spPr bwMode="auto">
              <a:xfrm>
                <a:off x="1982862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70C0">
                      <a:alpha val="50000"/>
                    </a:srgbClr>
                  </a:gs>
                  <a:gs pos="0">
                    <a:srgbClr val="00B0F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5" name="Freeform 25"/>
              <p:cNvSpPr>
                <a:spLocks/>
              </p:cNvSpPr>
              <p:nvPr/>
            </p:nvSpPr>
            <p:spPr bwMode="auto">
              <a:xfrm>
                <a:off x="2366571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6" name="타원 35"/>
              <p:cNvSpPr/>
              <p:nvPr/>
            </p:nvSpPr>
            <p:spPr>
              <a:xfrm rot="2248181">
                <a:off x="2798004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2470962" y="2383148"/>
                <a:ext cx="110090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신청접수</a:t>
                </a:r>
                <a:endParaRPr lang="ko-KR" altLang="en-US" sz="1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grpSp>
            <p:nvGrpSpPr>
              <p:cNvPr id="40" name="그룹 23"/>
              <p:cNvGrpSpPr/>
              <p:nvPr/>
            </p:nvGrpSpPr>
            <p:grpSpPr>
              <a:xfrm rot="16200000">
                <a:off x="1985686" y="1946559"/>
                <a:ext cx="220931" cy="215035"/>
                <a:chOff x="4658414" y="2642922"/>
                <a:chExt cx="319782" cy="319782"/>
              </a:xfrm>
            </p:grpSpPr>
            <p:sp>
              <p:nvSpPr>
                <p:cNvPr id="43" name="타원 42"/>
                <p:cNvSpPr/>
                <p:nvPr/>
              </p:nvSpPr>
              <p:spPr>
                <a:xfrm>
                  <a:off x="4658414" y="2642922"/>
                  <a:ext cx="319782" cy="319782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  <p:sp>
              <p:nvSpPr>
                <p:cNvPr id="44" name="타원 43"/>
                <p:cNvSpPr/>
                <p:nvPr/>
              </p:nvSpPr>
              <p:spPr>
                <a:xfrm>
                  <a:off x="4688403" y="2817011"/>
                  <a:ext cx="96588" cy="96588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</p:grpSp>
          <p:sp>
            <p:nvSpPr>
              <p:cNvPr id="42" name="Freeform 5"/>
              <p:cNvSpPr>
                <a:spLocks/>
              </p:cNvSpPr>
              <p:nvPr/>
            </p:nvSpPr>
            <p:spPr bwMode="auto">
              <a:xfrm rot="15743835">
                <a:off x="2846886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45" name="그룹 81"/>
            <p:cNvGrpSpPr/>
            <p:nvPr/>
          </p:nvGrpSpPr>
          <p:grpSpPr>
            <a:xfrm>
              <a:off x="530828" y="2466264"/>
              <a:ext cx="1071539" cy="1525690"/>
              <a:chOff x="285750" y="2258059"/>
              <a:chExt cx="2126791" cy="3125260"/>
            </a:xfrm>
          </p:grpSpPr>
          <p:sp>
            <p:nvSpPr>
              <p:cNvPr id="46" name="Freeform 5"/>
              <p:cNvSpPr>
                <a:spLocks/>
              </p:cNvSpPr>
              <p:nvPr/>
            </p:nvSpPr>
            <p:spPr bwMode="auto">
              <a:xfrm>
                <a:off x="285750" y="2258059"/>
                <a:ext cx="2126791" cy="2713813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57000">
                    <a:srgbClr val="00B0F0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47" name="Freeform 9"/>
              <p:cNvSpPr>
                <a:spLocks/>
              </p:cNvSpPr>
              <p:nvPr/>
            </p:nvSpPr>
            <p:spPr bwMode="auto">
              <a:xfrm>
                <a:off x="614295" y="3749525"/>
                <a:ext cx="1469701" cy="950569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48" name="Freeform 9"/>
              <p:cNvSpPr>
                <a:spLocks/>
              </p:cNvSpPr>
              <p:nvPr/>
            </p:nvSpPr>
            <p:spPr bwMode="auto">
              <a:xfrm>
                <a:off x="783002" y="3828463"/>
                <a:ext cx="1132287" cy="762181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49" name="Freeform 19"/>
              <p:cNvSpPr>
                <a:spLocks/>
              </p:cNvSpPr>
              <p:nvPr/>
            </p:nvSpPr>
            <p:spPr bwMode="auto">
              <a:xfrm rot="5400000">
                <a:off x="1203312" y="4016830"/>
                <a:ext cx="291667" cy="238515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50" name="Freeform 20"/>
              <p:cNvSpPr>
                <a:spLocks/>
              </p:cNvSpPr>
              <p:nvPr/>
            </p:nvSpPr>
            <p:spPr bwMode="auto">
              <a:xfrm>
                <a:off x="948942" y="4976196"/>
                <a:ext cx="797599" cy="407123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0070C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51" name="Oval 9"/>
              <p:cNvSpPr>
                <a:spLocks noChangeArrowheads="1"/>
              </p:cNvSpPr>
              <p:nvPr/>
            </p:nvSpPr>
            <p:spPr bwMode="auto">
              <a:xfrm>
                <a:off x="717787" y="2371687"/>
                <a:ext cx="1262497" cy="1259044"/>
              </a:xfrm>
              <a:prstGeom prst="ellipse">
                <a:avLst/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52" name="Oval 10"/>
              <p:cNvSpPr>
                <a:spLocks noChangeArrowheads="1"/>
              </p:cNvSpPr>
              <p:nvPr/>
            </p:nvSpPr>
            <p:spPr bwMode="auto">
              <a:xfrm>
                <a:off x="723828" y="2377728"/>
                <a:ext cx="1249552" cy="1246963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53" name="Oval 11"/>
              <p:cNvSpPr>
                <a:spLocks noChangeArrowheads="1"/>
              </p:cNvSpPr>
              <p:nvPr/>
            </p:nvSpPr>
            <p:spPr bwMode="auto">
              <a:xfrm>
                <a:off x="740224" y="2394123"/>
                <a:ext cx="1216760" cy="1214171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00">
                  <a:solidFill>
                    <a:schemeClr val="lt1"/>
                  </a:solidFill>
                </a:endParaRPr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569271" y="2602948"/>
                <a:ext cx="1559692" cy="8195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000" b="1" dirty="0">
                    <a:solidFill>
                      <a:srgbClr val="0E5494"/>
                    </a:solidFill>
                    <a:latin typeface="Arial" pitchFamily="34" charset="0"/>
                    <a:cs typeface="Arial" pitchFamily="34" charset="0"/>
                  </a:rPr>
                  <a:t>기초자치</a:t>
                </a:r>
                <a:endParaRPr lang="en-US" altLang="ko-KR" sz="1000" b="1" dirty="0">
                  <a:solidFill>
                    <a:srgbClr val="0E5494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000" b="1" dirty="0">
                    <a:solidFill>
                      <a:srgbClr val="0E5494"/>
                    </a:solidFill>
                    <a:latin typeface="Arial" pitchFamily="34" charset="0"/>
                    <a:cs typeface="Arial" pitchFamily="34" charset="0"/>
                  </a:rPr>
                  <a:t>단체</a:t>
                </a:r>
                <a:endParaRPr lang="en-US" altLang="ko-KR" sz="1000" b="1" dirty="0">
                  <a:solidFill>
                    <a:srgbClr val="0E5494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55" name="그룹 151"/>
              <p:cNvGrpSpPr/>
              <p:nvPr/>
            </p:nvGrpSpPr>
            <p:grpSpPr>
              <a:xfrm>
                <a:off x="2004724" y="3454016"/>
                <a:ext cx="407036" cy="407032"/>
                <a:chOff x="4396665" y="2137416"/>
                <a:chExt cx="250239" cy="250239"/>
              </a:xfrm>
            </p:grpSpPr>
            <p:sp>
              <p:nvSpPr>
                <p:cNvPr id="56" name="타원 55"/>
                <p:cNvSpPr/>
                <p:nvPr/>
              </p:nvSpPr>
              <p:spPr>
                <a:xfrm>
                  <a:off x="4396665" y="2137416"/>
                  <a:ext cx="250239" cy="250239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/>
                </a:p>
              </p:txBody>
            </p:sp>
            <p:sp>
              <p:nvSpPr>
                <p:cNvPr id="57" name="타원 56"/>
                <p:cNvSpPr/>
                <p:nvPr/>
              </p:nvSpPr>
              <p:spPr>
                <a:xfrm>
                  <a:off x="4420132" y="2273646"/>
                  <a:ext cx="75583" cy="7558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/>
                </a:p>
              </p:txBody>
            </p:sp>
          </p:grpSp>
        </p:grpSp>
        <p:grpSp>
          <p:nvGrpSpPr>
            <p:cNvPr id="58" name="그룹 120"/>
            <p:cNvGrpSpPr/>
            <p:nvPr/>
          </p:nvGrpSpPr>
          <p:grpSpPr>
            <a:xfrm>
              <a:off x="7174531" y="2348880"/>
              <a:ext cx="1535574" cy="1563134"/>
              <a:chOff x="819010" y="2032899"/>
              <a:chExt cx="1535574" cy="1563134"/>
            </a:xfrm>
          </p:grpSpPr>
          <p:grpSp>
            <p:nvGrpSpPr>
              <p:cNvPr id="59" name="그룹 186"/>
              <p:cNvGrpSpPr/>
              <p:nvPr/>
            </p:nvGrpSpPr>
            <p:grpSpPr>
              <a:xfrm>
                <a:off x="819010" y="2032899"/>
                <a:ext cx="1535574" cy="1563134"/>
                <a:chOff x="3653835" y="3826122"/>
                <a:chExt cx="1163114" cy="1183994"/>
              </a:xfrm>
            </p:grpSpPr>
            <p:grpSp>
              <p:nvGrpSpPr>
                <p:cNvPr id="63" name="그룹 188"/>
                <p:cNvGrpSpPr/>
                <p:nvPr/>
              </p:nvGrpSpPr>
              <p:grpSpPr>
                <a:xfrm>
                  <a:off x="3653835" y="3826122"/>
                  <a:ext cx="1163114" cy="1183994"/>
                  <a:chOff x="384550" y="4301722"/>
                  <a:chExt cx="1163114" cy="1183994"/>
                </a:xfrm>
              </p:grpSpPr>
              <p:sp>
                <p:nvSpPr>
                  <p:cNvPr id="65" name="타원 64"/>
                  <p:cNvSpPr/>
                  <p:nvPr/>
                </p:nvSpPr>
                <p:spPr>
                  <a:xfrm>
                    <a:off x="395536" y="4301722"/>
                    <a:ext cx="1152128" cy="1152128"/>
                  </a:xfrm>
                  <a:prstGeom prst="ellipse">
                    <a:avLst/>
                  </a:prstGeom>
                  <a:gradFill>
                    <a:gsLst>
                      <a:gs pos="36000">
                        <a:srgbClr val="B4B4B4"/>
                      </a:gs>
                      <a:gs pos="49000">
                        <a:srgbClr val="EAEAEA"/>
                      </a:gs>
                      <a:gs pos="49000">
                        <a:srgbClr val="B4B4B4"/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6" name="타원 65"/>
                  <p:cNvSpPr/>
                  <p:nvPr/>
                </p:nvSpPr>
                <p:spPr>
                  <a:xfrm rot="10800000">
                    <a:off x="401624" y="4335622"/>
                    <a:ext cx="1139954" cy="1150094"/>
                  </a:xfrm>
                  <a:prstGeom prst="ellipse">
                    <a:avLst/>
                  </a:prstGeom>
                  <a:gradFill flip="none" rotWithShape="1">
                    <a:gsLst>
                      <a:gs pos="78000">
                        <a:schemeClr val="bg1">
                          <a:alpha val="0"/>
                        </a:schemeClr>
                      </a:gs>
                      <a:gs pos="10000">
                        <a:schemeClr val="bg1">
                          <a:alpha val="32000"/>
                        </a:schemeClr>
                      </a:gs>
                      <a:gs pos="100000">
                        <a:schemeClr val="bg1"/>
                      </a:gs>
                    </a:gsLst>
                    <a:path path="circle">
                      <a:fillToRect l="100000" b="100000"/>
                    </a:path>
                    <a:tileRect t="-100000" r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 sz="2000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67" name="타원 66"/>
                  <p:cNvSpPr/>
                  <p:nvPr/>
                </p:nvSpPr>
                <p:spPr>
                  <a:xfrm>
                    <a:off x="467544" y="4377767"/>
                    <a:ext cx="1008112" cy="1008112"/>
                  </a:xfrm>
                  <a:prstGeom prst="ellipse">
                    <a:avLst/>
                  </a:prstGeom>
                  <a:solidFill>
                    <a:srgbClr val="2FB0FF"/>
                  </a:solidFill>
                  <a:ln w="635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8" name="자유형 67"/>
                  <p:cNvSpPr/>
                  <p:nvPr/>
                </p:nvSpPr>
                <p:spPr>
                  <a:xfrm>
                    <a:off x="467544" y="4378992"/>
                    <a:ext cx="921912" cy="948741"/>
                  </a:xfrm>
                  <a:custGeom>
                    <a:avLst/>
                    <a:gdLst>
                      <a:gd name="connsiteX0" fmla="*/ 0 w 1008112"/>
                      <a:gd name="connsiteY0" fmla="*/ 504056 h 1008112"/>
                      <a:gd name="connsiteX1" fmla="*/ 147635 w 1008112"/>
                      <a:gd name="connsiteY1" fmla="*/ 147635 h 1008112"/>
                      <a:gd name="connsiteX2" fmla="*/ 504057 w 1008112"/>
                      <a:gd name="connsiteY2" fmla="*/ 1 h 1008112"/>
                      <a:gd name="connsiteX3" fmla="*/ 860478 w 1008112"/>
                      <a:gd name="connsiteY3" fmla="*/ 147636 h 1008112"/>
                      <a:gd name="connsiteX4" fmla="*/ 1008112 w 1008112"/>
                      <a:gd name="connsiteY4" fmla="*/ 504058 h 1008112"/>
                      <a:gd name="connsiteX5" fmla="*/ 860477 w 1008112"/>
                      <a:gd name="connsiteY5" fmla="*/ 860480 h 1008112"/>
                      <a:gd name="connsiteX6" fmla="*/ 504055 w 1008112"/>
                      <a:gd name="connsiteY6" fmla="*/ 1008114 h 1008112"/>
                      <a:gd name="connsiteX7" fmla="*/ 147634 w 1008112"/>
                      <a:gd name="connsiteY7" fmla="*/ 860479 h 1008112"/>
                      <a:gd name="connsiteX8" fmla="*/ 0 w 1008112"/>
                      <a:gd name="connsiteY8" fmla="*/ 504057 h 1008112"/>
                      <a:gd name="connsiteX9" fmla="*/ 0 w 1008112"/>
                      <a:gd name="connsiteY9" fmla="*/ 504056 h 1008112"/>
                      <a:gd name="connsiteX0" fmla="*/ 0 w 920484"/>
                      <a:gd name="connsiteY0" fmla="*/ 504055 h 1008114"/>
                      <a:gd name="connsiteX1" fmla="*/ 147635 w 920484"/>
                      <a:gd name="connsiteY1" fmla="*/ 147634 h 1008114"/>
                      <a:gd name="connsiteX2" fmla="*/ 504057 w 920484"/>
                      <a:gd name="connsiteY2" fmla="*/ 0 h 1008114"/>
                      <a:gd name="connsiteX3" fmla="*/ 860478 w 920484"/>
                      <a:gd name="connsiteY3" fmla="*/ 147635 h 1008114"/>
                      <a:gd name="connsiteX4" fmla="*/ 864096 w 920484"/>
                      <a:gd name="connsiteY4" fmla="*/ 504055 h 1008114"/>
                      <a:gd name="connsiteX5" fmla="*/ 860477 w 920484"/>
                      <a:gd name="connsiteY5" fmla="*/ 860479 h 1008114"/>
                      <a:gd name="connsiteX6" fmla="*/ 504055 w 920484"/>
                      <a:gd name="connsiteY6" fmla="*/ 1008113 h 1008114"/>
                      <a:gd name="connsiteX7" fmla="*/ 147634 w 920484"/>
                      <a:gd name="connsiteY7" fmla="*/ 860478 h 1008114"/>
                      <a:gd name="connsiteX8" fmla="*/ 0 w 920484"/>
                      <a:gd name="connsiteY8" fmla="*/ 504056 h 1008114"/>
                      <a:gd name="connsiteX9" fmla="*/ 0 w 920484"/>
                      <a:gd name="connsiteY9" fmla="*/ 504055 h 1008114"/>
                      <a:gd name="connsiteX0" fmla="*/ 0 w 923500"/>
                      <a:gd name="connsiteY0" fmla="*/ 504055 h 1043514"/>
                      <a:gd name="connsiteX1" fmla="*/ 147635 w 923500"/>
                      <a:gd name="connsiteY1" fmla="*/ 147634 h 1043514"/>
                      <a:gd name="connsiteX2" fmla="*/ 504057 w 923500"/>
                      <a:gd name="connsiteY2" fmla="*/ 0 h 1043514"/>
                      <a:gd name="connsiteX3" fmla="*/ 860478 w 923500"/>
                      <a:gd name="connsiteY3" fmla="*/ 147635 h 1043514"/>
                      <a:gd name="connsiteX4" fmla="*/ 864096 w 923500"/>
                      <a:gd name="connsiteY4" fmla="*/ 504055 h 1043514"/>
                      <a:gd name="connsiteX5" fmla="*/ 504056 w 923500"/>
                      <a:gd name="connsiteY5" fmla="*/ 648070 h 1043514"/>
                      <a:gd name="connsiteX6" fmla="*/ 504055 w 923500"/>
                      <a:gd name="connsiteY6" fmla="*/ 1008113 h 1043514"/>
                      <a:gd name="connsiteX7" fmla="*/ 147634 w 923500"/>
                      <a:gd name="connsiteY7" fmla="*/ 860478 h 1043514"/>
                      <a:gd name="connsiteX8" fmla="*/ 0 w 923500"/>
                      <a:gd name="connsiteY8" fmla="*/ 504056 h 1043514"/>
                      <a:gd name="connsiteX9" fmla="*/ 0 w 923500"/>
                      <a:gd name="connsiteY9" fmla="*/ 504055 h 1043514"/>
                      <a:gd name="connsiteX0" fmla="*/ 0 w 923500"/>
                      <a:gd name="connsiteY0" fmla="*/ 504055 h 971503"/>
                      <a:gd name="connsiteX1" fmla="*/ 147635 w 923500"/>
                      <a:gd name="connsiteY1" fmla="*/ 147634 h 971503"/>
                      <a:gd name="connsiteX2" fmla="*/ 504057 w 923500"/>
                      <a:gd name="connsiteY2" fmla="*/ 0 h 971503"/>
                      <a:gd name="connsiteX3" fmla="*/ 860478 w 923500"/>
                      <a:gd name="connsiteY3" fmla="*/ 147635 h 971503"/>
                      <a:gd name="connsiteX4" fmla="*/ 864096 w 923500"/>
                      <a:gd name="connsiteY4" fmla="*/ 504055 h 971503"/>
                      <a:gd name="connsiteX5" fmla="*/ 504056 w 923500"/>
                      <a:gd name="connsiteY5" fmla="*/ 648070 h 971503"/>
                      <a:gd name="connsiteX6" fmla="*/ 432048 w 923500"/>
                      <a:gd name="connsiteY6" fmla="*/ 936102 h 971503"/>
                      <a:gd name="connsiteX7" fmla="*/ 147634 w 923500"/>
                      <a:gd name="connsiteY7" fmla="*/ 860478 h 971503"/>
                      <a:gd name="connsiteX8" fmla="*/ 0 w 923500"/>
                      <a:gd name="connsiteY8" fmla="*/ 504056 h 971503"/>
                      <a:gd name="connsiteX9" fmla="*/ 0 w 923500"/>
                      <a:gd name="connsiteY9" fmla="*/ 504055 h 971503"/>
                      <a:gd name="connsiteX0" fmla="*/ 0 w 923500"/>
                      <a:gd name="connsiteY0" fmla="*/ 504055 h 957219"/>
                      <a:gd name="connsiteX1" fmla="*/ 147635 w 923500"/>
                      <a:gd name="connsiteY1" fmla="*/ 147634 h 957219"/>
                      <a:gd name="connsiteX2" fmla="*/ 504057 w 923500"/>
                      <a:gd name="connsiteY2" fmla="*/ 0 h 957219"/>
                      <a:gd name="connsiteX3" fmla="*/ 860478 w 923500"/>
                      <a:gd name="connsiteY3" fmla="*/ 147635 h 957219"/>
                      <a:gd name="connsiteX4" fmla="*/ 864096 w 923500"/>
                      <a:gd name="connsiteY4" fmla="*/ 504055 h 957219"/>
                      <a:gd name="connsiteX5" fmla="*/ 504056 w 923500"/>
                      <a:gd name="connsiteY5" fmla="*/ 648070 h 957219"/>
                      <a:gd name="connsiteX6" fmla="*/ 360040 w 923500"/>
                      <a:gd name="connsiteY6" fmla="*/ 921818 h 957219"/>
                      <a:gd name="connsiteX7" fmla="*/ 147634 w 923500"/>
                      <a:gd name="connsiteY7" fmla="*/ 860478 h 957219"/>
                      <a:gd name="connsiteX8" fmla="*/ 0 w 923500"/>
                      <a:gd name="connsiteY8" fmla="*/ 504056 h 957219"/>
                      <a:gd name="connsiteX9" fmla="*/ 0 w 923500"/>
                      <a:gd name="connsiteY9" fmla="*/ 504055 h 957219"/>
                      <a:gd name="connsiteX0" fmla="*/ 0 w 923500"/>
                      <a:gd name="connsiteY0" fmla="*/ 504055 h 957219"/>
                      <a:gd name="connsiteX1" fmla="*/ 147635 w 923500"/>
                      <a:gd name="connsiteY1" fmla="*/ 147634 h 957219"/>
                      <a:gd name="connsiteX2" fmla="*/ 504057 w 923500"/>
                      <a:gd name="connsiteY2" fmla="*/ 0 h 957219"/>
                      <a:gd name="connsiteX3" fmla="*/ 860478 w 923500"/>
                      <a:gd name="connsiteY3" fmla="*/ 147635 h 957219"/>
                      <a:gd name="connsiteX4" fmla="*/ 864096 w 923500"/>
                      <a:gd name="connsiteY4" fmla="*/ 504055 h 957219"/>
                      <a:gd name="connsiteX5" fmla="*/ 504056 w 923500"/>
                      <a:gd name="connsiteY5" fmla="*/ 648070 h 957219"/>
                      <a:gd name="connsiteX6" fmla="*/ 360040 w 923500"/>
                      <a:gd name="connsiteY6" fmla="*/ 921818 h 957219"/>
                      <a:gd name="connsiteX7" fmla="*/ 147634 w 923500"/>
                      <a:gd name="connsiteY7" fmla="*/ 860478 h 957219"/>
                      <a:gd name="connsiteX8" fmla="*/ 0 w 923500"/>
                      <a:gd name="connsiteY8" fmla="*/ 504056 h 957219"/>
                      <a:gd name="connsiteX9" fmla="*/ 0 w 923500"/>
                      <a:gd name="connsiteY9" fmla="*/ 504055 h 957219"/>
                      <a:gd name="connsiteX0" fmla="*/ 0 w 923500"/>
                      <a:gd name="connsiteY0" fmla="*/ 504055 h 956033"/>
                      <a:gd name="connsiteX1" fmla="*/ 147635 w 923500"/>
                      <a:gd name="connsiteY1" fmla="*/ 147634 h 956033"/>
                      <a:gd name="connsiteX2" fmla="*/ 504057 w 923500"/>
                      <a:gd name="connsiteY2" fmla="*/ 0 h 956033"/>
                      <a:gd name="connsiteX3" fmla="*/ 860478 w 923500"/>
                      <a:gd name="connsiteY3" fmla="*/ 147635 h 956033"/>
                      <a:gd name="connsiteX4" fmla="*/ 864096 w 923500"/>
                      <a:gd name="connsiteY4" fmla="*/ 504055 h 956033"/>
                      <a:gd name="connsiteX5" fmla="*/ 504056 w 923500"/>
                      <a:gd name="connsiteY5" fmla="*/ 648070 h 956033"/>
                      <a:gd name="connsiteX6" fmla="*/ 360040 w 923500"/>
                      <a:gd name="connsiteY6" fmla="*/ 921818 h 956033"/>
                      <a:gd name="connsiteX7" fmla="*/ 150437 w 923500"/>
                      <a:gd name="connsiteY7" fmla="*/ 853359 h 956033"/>
                      <a:gd name="connsiteX8" fmla="*/ 0 w 923500"/>
                      <a:gd name="connsiteY8" fmla="*/ 504056 h 956033"/>
                      <a:gd name="connsiteX9" fmla="*/ 0 w 923500"/>
                      <a:gd name="connsiteY9" fmla="*/ 504055 h 956033"/>
                      <a:gd name="connsiteX0" fmla="*/ 0 w 923500"/>
                      <a:gd name="connsiteY0" fmla="*/ 504055 h 948344"/>
                      <a:gd name="connsiteX1" fmla="*/ 147635 w 923500"/>
                      <a:gd name="connsiteY1" fmla="*/ 147634 h 948344"/>
                      <a:gd name="connsiteX2" fmla="*/ 504057 w 923500"/>
                      <a:gd name="connsiteY2" fmla="*/ 0 h 948344"/>
                      <a:gd name="connsiteX3" fmla="*/ 860478 w 923500"/>
                      <a:gd name="connsiteY3" fmla="*/ 147635 h 948344"/>
                      <a:gd name="connsiteX4" fmla="*/ 864096 w 923500"/>
                      <a:gd name="connsiteY4" fmla="*/ 504055 h 948344"/>
                      <a:gd name="connsiteX5" fmla="*/ 504056 w 923500"/>
                      <a:gd name="connsiteY5" fmla="*/ 648070 h 948344"/>
                      <a:gd name="connsiteX6" fmla="*/ 346844 w 923500"/>
                      <a:gd name="connsiteY6" fmla="*/ 914129 h 948344"/>
                      <a:gd name="connsiteX7" fmla="*/ 150437 w 923500"/>
                      <a:gd name="connsiteY7" fmla="*/ 853359 h 948344"/>
                      <a:gd name="connsiteX8" fmla="*/ 0 w 923500"/>
                      <a:gd name="connsiteY8" fmla="*/ 504056 h 948344"/>
                      <a:gd name="connsiteX9" fmla="*/ 0 w 923500"/>
                      <a:gd name="connsiteY9" fmla="*/ 504055 h 948344"/>
                      <a:gd name="connsiteX0" fmla="*/ 0 w 921912"/>
                      <a:gd name="connsiteY0" fmla="*/ 504452 h 948741"/>
                      <a:gd name="connsiteX1" fmla="*/ 147635 w 921912"/>
                      <a:gd name="connsiteY1" fmla="*/ 148031 h 948741"/>
                      <a:gd name="connsiteX2" fmla="*/ 504057 w 921912"/>
                      <a:gd name="connsiteY2" fmla="*/ 397 h 948741"/>
                      <a:gd name="connsiteX3" fmla="*/ 850953 w 921912"/>
                      <a:gd name="connsiteY3" fmla="*/ 150413 h 948741"/>
                      <a:gd name="connsiteX4" fmla="*/ 864096 w 921912"/>
                      <a:gd name="connsiteY4" fmla="*/ 504452 h 948741"/>
                      <a:gd name="connsiteX5" fmla="*/ 504056 w 921912"/>
                      <a:gd name="connsiteY5" fmla="*/ 648467 h 948741"/>
                      <a:gd name="connsiteX6" fmla="*/ 346844 w 921912"/>
                      <a:gd name="connsiteY6" fmla="*/ 914526 h 948741"/>
                      <a:gd name="connsiteX7" fmla="*/ 150437 w 921912"/>
                      <a:gd name="connsiteY7" fmla="*/ 853756 h 948741"/>
                      <a:gd name="connsiteX8" fmla="*/ 0 w 921912"/>
                      <a:gd name="connsiteY8" fmla="*/ 504453 h 948741"/>
                      <a:gd name="connsiteX9" fmla="*/ 0 w 921912"/>
                      <a:gd name="connsiteY9" fmla="*/ 504452 h 94874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921912" h="948741">
                        <a:moveTo>
                          <a:pt x="0" y="504452"/>
                        </a:moveTo>
                        <a:cubicBezTo>
                          <a:pt x="0" y="370768"/>
                          <a:pt x="53106" y="242559"/>
                          <a:pt x="147635" y="148031"/>
                        </a:cubicBezTo>
                        <a:cubicBezTo>
                          <a:pt x="242164" y="53502"/>
                          <a:pt x="386837" y="0"/>
                          <a:pt x="504057" y="397"/>
                        </a:cubicBezTo>
                        <a:cubicBezTo>
                          <a:pt x="621277" y="794"/>
                          <a:pt x="790947" y="66404"/>
                          <a:pt x="850953" y="150413"/>
                        </a:cubicBezTo>
                        <a:cubicBezTo>
                          <a:pt x="910959" y="234422"/>
                          <a:pt x="921912" y="421443"/>
                          <a:pt x="864096" y="504452"/>
                        </a:cubicBezTo>
                        <a:cubicBezTo>
                          <a:pt x="806280" y="587461"/>
                          <a:pt x="590265" y="580121"/>
                          <a:pt x="504056" y="648467"/>
                        </a:cubicBezTo>
                        <a:cubicBezTo>
                          <a:pt x="417847" y="716813"/>
                          <a:pt x="405780" y="880311"/>
                          <a:pt x="346844" y="914526"/>
                        </a:cubicBezTo>
                        <a:cubicBezTo>
                          <a:pt x="287908" y="948741"/>
                          <a:pt x="210444" y="923383"/>
                          <a:pt x="150437" y="853756"/>
                        </a:cubicBezTo>
                        <a:cubicBezTo>
                          <a:pt x="89041" y="806156"/>
                          <a:pt x="0" y="638137"/>
                          <a:pt x="0" y="504453"/>
                        </a:cubicBezTo>
                        <a:lnTo>
                          <a:pt x="0" y="504452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0070C0"/>
                      </a:gs>
                      <a:gs pos="100000">
                        <a:srgbClr val="00B0F0"/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635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9" name="Freeform 5"/>
                  <p:cNvSpPr>
                    <a:spLocks/>
                  </p:cNvSpPr>
                  <p:nvPr/>
                </p:nvSpPr>
                <p:spPr bwMode="auto">
                  <a:xfrm>
                    <a:off x="464344" y="4860098"/>
                    <a:ext cx="1011311" cy="523908"/>
                  </a:xfrm>
                  <a:custGeom>
                    <a:avLst/>
                    <a:gdLst/>
                    <a:ahLst/>
                    <a:cxnLst>
                      <a:cxn ang="0">
                        <a:pos x="3372" y="72"/>
                      </a:cxn>
                      <a:cxn ang="0">
                        <a:pos x="3294" y="276"/>
                      </a:cxn>
                      <a:cxn ang="0">
                        <a:pos x="3194" y="468"/>
                      </a:cxn>
                      <a:cxn ang="0">
                        <a:pos x="3072" y="644"/>
                      </a:cxn>
                      <a:cxn ang="0">
                        <a:pos x="2932" y="804"/>
                      </a:cxn>
                      <a:cxn ang="0">
                        <a:pos x="2774" y="946"/>
                      </a:cxn>
                      <a:cxn ang="0">
                        <a:pos x="2598" y="1068"/>
                      </a:cxn>
                      <a:cxn ang="0">
                        <a:pos x="2410" y="1168"/>
                      </a:cxn>
                      <a:cxn ang="0">
                        <a:pos x="2208" y="1244"/>
                      </a:cxn>
                      <a:cxn ang="0">
                        <a:pos x="1996" y="1294"/>
                      </a:cxn>
                      <a:cxn ang="0">
                        <a:pos x="1774" y="1318"/>
                      </a:cxn>
                      <a:cxn ang="0">
                        <a:pos x="1624" y="1318"/>
                      </a:cxn>
                      <a:cxn ang="0">
                        <a:pos x="1402" y="1294"/>
                      </a:cxn>
                      <a:cxn ang="0">
                        <a:pos x="1190" y="1244"/>
                      </a:cxn>
                      <a:cxn ang="0">
                        <a:pos x="988" y="1168"/>
                      </a:cxn>
                      <a:cxn ang="0">
                        <a:pos x="800" y="1068"/>
                      </a:cxn>
                      <a:cxn ang="0">
                        <a:pos x="624" y="946"/>
                      </a:cxn>
                      <a:cxn ang="0">
                        <a:pos x="466" y="804"/>
                      </a:cxn>
                      <a:cxn ang="0">
                        <a:pos x="324" y="644"/>
                      </a:cxn>
                      <a:cxn ang="0">
                        <a:pos x="204" y="468"/>
                      </a:cxn>
                      <a:cxn ang="0">
                        <a:pos x="104" y="276"/>
                      </a:cxn>
                      <a:cxn ang="0">
                        <a:pos x="26" y="72"/>
                      </a:cxn>
                      <a:cxn ang="0">
                        <a:pos x="6" y="0"/>
                      </a:cxn>
                      <a:cxn ang="0">
                        <a:pos x="0" y="130"/>
                      </a:cxn>
                      <a:cxn ang="0">
                        <a:pos x="10" y="306"/>
                      </a:cxn>
                      <a:cxn ang="0">
                        <a:pos x="54" y="562"/>
                      </a:cxn>
                      <a:cxn ang="0">
                        <a:pos x="134" y="802"/>
                      </a:cxn>
                      <a:cxn ang="0">
                        <a:pos x="246" y="1026"/>
                      </a:cxn>
                      <a:cxn ang="0">
                        <a:pos x="388" y="1228"/>
                      </a:cxn>
                      <a:cxn ang="0">
                        <a:pos x="556" y="1408"/>
                      </a:cxn>
                      <a:cxn ang="0">
                        <a:pos x="750" y="1562"/>
                      </a:cxn>
                      <a:cxn ang="0">
                        <a:pos x="962" y="1688"/>
                      </a:cxn>
                      <a:cxn ang="0">
                        <a:pos x="1194" y="1780"/>
                      </a:cxn>
                      <a:cxn ang="0">
                        <a:pos x="1440" y="1838"/>
                      </a:cxn>
                      <a:cxn ang="0">
                        <a:pos x="1698" y="1858"/>
                      </a:cxn>
                      <a:cxn ang="0">
                        <a:pos x="1872" y="1850"/>
                      </a:cxn>
                      <a:cxn ang="0">
                        <a:pos x="2124" y="1804"/>
                      </a:cxn>
                      <a:cxn ang="0">
                        <a:pos x="2360" y="1722"/>
                      </a:cxn>
                      <a:cxn ang="0">
                        <a:pos x="2580" y="1608"/>
                      </a:cxn>
                      <a:cxn ang="0">
                        <a:pos x="2778" y="1464"/>
                      </a:cxn>
                      <a:cxn ang="0">
                        <a:pos x="2956" y="1292"/>
                      </a:cxn>
                      <a:cxn ang="0">
                        <a:pos x="3106" y="1096"/>
                      </a:cxn>
                      <a:cxn ang="0">
                        <a:pos x="3230" y="878"/>
                      </a:cxn>
                      <a:cxn ang="0">
                        <a:pos x="3320" y="644"/>
                      </a:cxn>
                      <a:cxn ang="0">
                        <a:pos x="3378" y="392"/>
                      </a:cxn>
                      <a:cxn ang="0">
                        <a:pos x="3396" y="130"/>
                      </a:cxn>
                      <a:cxn ang="0">
                        <a:pos x="3392" y="0"/>
                      </a:cxn>
                      <a:cxn ang="0">
                        <a:pos x="3392" y="2"/>
                      </a:cxn>
                    </a:cxnLst>
                    <a:rect l="0" t="0" r="r" b="b"/>
                    <a:pathLst>
                      <a:path w="3396" h="1858">
                        <a:moveTo>
                          <a:pt x="3392" y="2"/>
                        </a:moveTo>
                        <a:lnTo>
                          <a:pt x="3392" y="2"/>
                        </a:lnTo>
                        <a:lnTo>
                          <a:pt x="3372" y="72"/>
                        </a:lnTo>
                        <a:lnTo>
                          <a:pt x="3348" y="142"/>
                        </a:lnTo>
                        <a:lnTo>
                          <a:pt x="3322" y="210"/>
                        </a:lnTo>
                        <a:lnTo>
                          <a:pt x="3294" y="276"/>
                        </a:lnTo>
                        <a:lnTo>
                          <a:pt x="3264" y="342"/>
                        </a:lnTo>
                        <a:lnTo>
                          <a:pt x="3230" y="406"/>
                        </a:lnTo>
                        <a:lnTo>
                          <a:pt x="3194" y="468"/>
                        </a:lnTo>
                        <a:lnTo>
                          <a:pt x="3156" y="528"/>
                        </a:lnTo>
                        <a:lnTo>
                          <a:pt x="3116" y="588"/>
                        </a:lnTo>
                        <a:lnTo>
                          <a:pt x="3072" y="644"/>
                        </a:lnTo>
                        <a:lnTo>
                          <a:pt x="3028" y="700"/>
                        </a:lnTo>
                        <a:lnTo>
                          <a:pt x="2980" y="752"/>
                        </a:lnTo>
                        <a:lnTo>
                          <a:pt x="2932" y="804"/>
                        </a:lnTo>
                        <a:lnTo>
                          <a:pt x="2880" y="854"/>
                        </a:lnTo>
                        <a:lnTo>
                          <a:pt x="2828" y="900"/>
                        </a:lnTo>
                        <a:lnTo>
                          <a:pt x="2774" y="946"/>
                        </a:lnTo>
                        <a:lnTo>
                          <a:pt x="2716" y="988"/>
                        </a:lnTo>
                        <a:lnTo>
                          <a:pt x="2658" y="1030"/>
                        </a:lnTo>
                        <a:lnTo>
                          <a:pt x="2598" y="1068"/>
                        </a:lnTo>
                        <a:lnTo>
                          <a:pt x="2536" y="1102"/>
                        </a:lnTo>
                        <a:lnTo>
                          <a:pt x="2474" y="1136"/>
                        </a:lnTo>
                        <a:lnTo>
                          <a:pt x="2410" y="1168"/>
                        </a:lnTo>
                        <a:lnTo>
                          <a:pt x="2344" y="1196"/>
                        </a:lnTo>
                        <a:lnTo>
                          <a:pt x="2276" y="1220"/>
                        </a:lnTo>
                        <a:lnTo>
                          <a:pt x="2208" y="1244"/>
                        </a:lnTo>
                        <a:lnTo>
                          <a:pt x="2138" y="1264"/>
                        </a:lnTo>
                        <a:lnTo>
                          <a:pt x="2068" y="1280"/>
                        </a:lnTo>
                        <a:lnTo>
                          <a:pt x="1996" y="1294"/>
                        </a:lnTo>
                        <a:lnTo>
                          <a:pt x="1922" y="1306"/>
                        </a:lnTo>
                        <a:lnTo>
                          <a:pt x="1848" y="1314"/>
                        </a:lnTo>
                        <a:lnTo>
                          <a:pt x="1774" y="1318"/>
                        </a:lnTo>
                        <a:lnTo>
                          <a:pt x="1698" y="1320"/>
                        </a:lnTo>
                        <a:lnTo>
                          <a:pt x="1698" y="1320"/>
                        </a:lnTo>
                        <a:lnTo>
                          <a:pt x="1624" y="1318"/>
                        </a:lnTo>
                        <a:lnTo>
                          <a:pt x="1548" y="1314"/>
                        </a:lnTo>
                        <a:lnTo>
                          <a:pt x="1474" y="1306"/>
                        </a:lnTo>
                        <a:lnTo>
                          <a:pt x="1402" y="1294"/>
                        </a:lnTo>
                        <a:lnTo>
                          <a:pt x="1330" y="1280"/>
                        </a:lnTo>
                        <a:lnTo>
                          <a:pt x="1260" y="1264"/>
                        </a:lnTo>
                        <a:lnTo>
                          <a:pt x="1190" y="1244"/>
                        </a:lnTo>
                        <a:lnTo>
                          <a:pt x="1122" y="1220"/>
                        </a:lnTo>
                        <a:lnTo>
                          <a:pt x="1054" y="1196"/>
                        </a:lnTo>
                        <a:lnTo>
                          <a:pt x="988" y="1168"/>
                        </a:lnTo>
                        <a:lnTo>
                          <a:pt x="924" y="1136"/>
                        </a:lnTo>
                        <a:lnTo>
                          <a:pt x="860" y="1102"/>
                        </a:lnTo>
                        <a:lnTo>
                          <a:pt x="800" y="1068"/>
                        </a:lnTo>
                        <a:lnTo>
                          <a:pt x="740" y="1030"/>
                        </a:lnTo>
                        <a:lnTo>
                          <a:pt x="680" y="988"/>
                        </a:lnTo>
                        <a:lnTo>
                          <a:pt x="624" y="946"/>
                        </a:lnTo>
                        <a:lnTo>
                          <a:pt x="570" y="900"/>
                        </a:lnTo>
                        <a:lnTo>
                          <a:pt x="516" y="854"/>
                        </a:lnTo>
                        <a:lnTo>
                          <a:pt x="466" y="804"/>
                        </a:lnTo>
                        <a:lnTo>
                          <a:pt x="416" y="752"/>
                        </a:lnTo>
                        <a:lnTo>
                          <a:pt x="370" y="700"/>
                        </a:lnTo>
                        <a:lnTo>
                          <a:pt x="324" y="644"/>
                        </a:lnTo>
                        <a:lnTo>
                          <a:pt x="282" y="588"/>
                        </a:lnTo>
                        <a:lnTo>
                          <a:pt x="242" y="528"/>
                        </a:lnTo>
                        <a:lnTo>
                          <a:pt x="204" y="468"/>
                        </a:lnTo>
                        <a:lnTo>
                          <a:pt x="168" y="406"/>
                        </a:lnTo>
                        <a:lnTo>
                          <a:pt x="134" y="342"/>
                        </a:lnTo>
                        <a:lnTo>
                          <a:pt x="104" y="276"/>
                        </a:lnTo>
                        <a:lnTo>
                          <a:pt x="74" y="210"/>
                        </a:lnTo>
                        <a:lnTo>
                          <a:pt x="50" y="142"/>
                        </a:lnTo>
                        <a:lnTo>
                          <a:pt x="26" y="72"/>
                        </a:lnTo>
                        <a:lnTo>
                          <a:pt x="6" y="2"/>
                        </a:lnTo>
                        <a:lnTo>
                          <a:pt x="6" y="2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2" y="64"/>
                        </a:lnTo>
                        <a:lnTo>
                          <a:pt x="0" y="130"/>
                        </a:lnTo>
                        <a:lnTo>
                          <a:pt x="0" y="130"/>
                        </a:lnTo>
                        <a:lnTo>
                          <a:pt x="2" y="218"/>
                        </a:lnTo>
                        <a:lnTo>
                          <a:pt x="10" y="306"/>
                        </a:lnTo>
                        <a:lnTo>
                          <a:pt x="20" y="392"/>
                        </a:lnTo>
                        <a:lnTo>
                          <a:pt x="36" y="478"/>
                        </a:lnTo>
                        <a:lnTo>
                          <a:pt x="54" y="562"/>
                        </a:lnTo>
                        <a:lnTo>
                          <a:pt x="76" y="644"/>
                        </a:lnTo>
                        <a:lnTo>
                          <a:pt x="104" y="724"/>
                        </a:lnTo>
                        <a:lnTo>
                          <a:pt x="134" y="802"/>
                        </a:lnTo>
                        <a:lnTo>
                          <a:pt x="168" y="878"/>
                        </a:lnTo>
                        <a:lnTo>
                          <a:pt x="206" y="954"/>
                        </a:lnTo>
                        <a:lnTo>
                          <a:pt x="246" y="1026"/>
                        </a:lnTo>
                        <a:lnTo>
                          <a:pt x="290" y="1096"/>
                        </a:lnTo>
                        <a:lnTo>
                          <a:pt x="338" y="1164"/>
                        </a:lnTo>
                        <a:lnTo>
                          <a:pt x="388" y="1228"/>
                        </a:lnTo>
                        <a:lnTo>
                          <a:pt x="442" y="1292"/>
                        </a:lnTo>
                        <a:lnTo>
                          <a:pt x="498" y="1352"/>
                        </a:lnTo>
                        <a:lnTo>
                          <a:pt x="556" y="1408"/>
                        </a:lnTo>
                        <a:lnTo>
                          <a:pt x="618" y="1464"/>
                        </a:lnTo>
                        <a:lnTo>
                          <a:pt x="682" y="1514"/>
                        </a:lnTo>
                        <a:lnTo>
                          <a:pt x="750" y="1562"/>
                        </a:lnTo>
                        <a:lnTo>
                          <a:pt x="818" y="1608"/>
                        </a:lnTo>
                        <a:lnTo>
                          <a:pt x="890" y="1650"/>
                        </a:lnTo>
                        <a:lnTo>
                          <a:pt x="962" y="1688"/>
                        </a:lnTo>
                        <a:lnTo>
                          <a:pt x="1038" y="1722"/>
                        </a:lnTo>
                        <a:lnTo>
                          <a:pt x="1114" y="1754"/>
                        </a:lnTo>
                        <a:lnTo>
                          <a:pt x="1194" y="1780"/>
                        </a:lnTo>
                        <a:lnTo>
                          <a:pt x="1274" y="1804"/>
                        </a:lnTo>
                        <a:lnTo>
                          <a:pt x="1356" y="1822"/>
                        </a:lnTo>
                        <a:lnTo>
                          <a:pt x="1440" y="1838"/>
                        </a:lnTo>
                        <a:lnTo>
                          <a:pt x="1526" y="1850"/>
                        </a:lnTo>
                        <a:lnTo>
                          <a:pt x="1612" y="1856"/>
                        </a:lnTo>
                        <a:lnTo>
                          <a:pt x="1698" y="1858"/>
                        </a:lnTo>
                        <a:lnTo>
                          <a:pt x="1698" y="1858"/>
                        </a:lnTo>
                        <a:lnTo>
                          <a:pt x="1786" y="1856"/>
                        </a:lnTo>
                        <a:lnTo>
                          <a:pt x="1872" y="1850"/>
                        </a:lnTo>
                        <a:lnTo>
                          <a:pt x="1958" y="1838"/>
                        </a:lnTo>
                        <a:lnTo>
                          <a:pt x="2040" y="1822"/>
                        </a:lnTo>
                        <a:lnTo>
                          <a:pt x="2124" y="1804"/>
                        </a:lnTo>
                        <a:lnTo>
                          <a:pt x="2204" y="1780"/>
                        </a:lnTo>
                        <a:lnTo>
                          <a:pt x="2282" y="1754"/>
                        </a:lnTo>
                        <a:lnTo>
                          <a:pt x="2360" y="1722"/>
                        </a:lnTo>
                        <a:lnTo>
                          <a:pt x="2434" y="1688"/>
                        </a:lnTo>
                        <a:lnTo>
                          <a:pt x="2508" y="1650"/>
                        </a:lnTo>
                        <a:lnTo>
                          <a:pt x="2580" y="1608"/>
                        </a:lnTo>
                        <a:lnTo>
                          <a:pt x="2648" y="1562"/>
                        </a:lnTo>
                        <a:lnTo>
                          <a:pt x="2714" y="1514"/>
                        </a:lnTo>
                        <a:lnTo>
                          <a:pt x="2778" y="1464"/>
                        </a:lnTo>
                        <a:lnTo>
                          <a:pt x="2840" y="1408"/>
                        </a:lnTo>
                        <a:lnTo>
                          <a:pt x="2900" y="1352"/>
                        </a:lnTo>
                        <a:lnTo>
                          <a:pt x="2956" y="1292"/>
                        </a:lnTo>
                        <a:lnTo>
                          <a:pt x="3010" y="1228"/>
                        </a:lnTo>
                        <a:lnTo>
                          <a:pt x="3060" y="1164"/>
                        </a:lnTo>
                        <a:lnTo>
                          <a:pt x="3106" y="1096"/>
                        </a:lnTo>
                        <a:lnTo>
                          <a:pt x="3152" y="1026"/>
                        </a:lnTo>
                        <a:lnTo>
                          <a:pt x="3192" y="954"/>
                        </a:lnTo>
                        <a:lnTo>
                          <a:pt x="3230" y="878"/>
                        </a:lnTo>
                        <a:lnTo>
                          <a:pt x="3264" y="802"/>
                        </a:lnTo>
                        <a:lnTo>
                          <a:pt x="3294" y="724"/>
                        </a:lnTo>
                        <a:lnTo>
                          <a:pt x="3320" y="644"/>
                        </a:lnTo>
                        <a:lnTo>
                          <a:pt x="3344" y="562"/>
                        </a:lnTo>
                        <a:lnTo>
                          <a:pt x="3362" y="478"/>
                        </a:lnTo>
                        <a:lnTo>
                          <a:pt x="3378" y="392"/>
                        </a:lnTo>
                        <a:lnTo>
                          <a:pt x="3388" y="306"/>
                        </a:lnTo>
                        <a:lnTo>
                          <a:pt x="3394" y="218"/>
                        </a:lnTo>
                        <a:lnTo>
                          <a:pt x="3396" y="130"/>
                        </a:lnTo>
                        <a:lnTo>
                          <a:pt x="3396" y="130"/>
                        </a:lnTo>
                        <a:lnTo>
                          <a:pt x="3396" y="64"/>
                        </a:lnTo>
                        <a:lnTo>
                          <a:pt x="3392" y="0"/>
                        </a:lnTo>
                        <a:lnTo>
                          <a:pt x="3392" y="0"/>
                        </a:lnTo>
                        <a:lnTo>
                          <a:pt x="3392" y="2"/>
                        </a:lnTo>
                        <a:lnTo>
                          <a:pt x="3392" y="2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20000"/>
                    </a:srgbClr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ko-KR" altLang="en-US"/>
                  </a:p>
                </p:txBody>
              </p:sp>
              <p:sp>
                <p:nvSpPr>
                  <p:cNvPr id="70" name="Freeform 9"/>
                  <p:cNvSpPr>
                    <a:spLocks/>
                  </p:cNvSpPr>
                  <p:nvPr/>
                </p:nvSpPr>
                <p:spPr bwMode="auto">
                  <a:xfrm rot="182993">
                    <a:off x="459688" y="4813962"/>
                    <a:ext cx="367896" cy="487245"/>
                  </a:xfrm>
                  <a:custGeom>
                    <a:avLst/>
                    <a:gdLst/>
                    <a:ahLst/>
                    <a:cxnLst>
                      <a:cxn ang="0">
                        <a:pos x="564" y="1416"/>
                      </a:cxn>
                      <a:cxn ang="0">
                        <a:pos x="564" y="1416"/>
                      </a:cxn>
                      <a:cxn ang="0">
                        <a:pos x="502" y="1354"/>
                      </a:cxn>
                      <a:cxn ang="0">
                        <a:pos x="440" y="1290"/>
                      </a:cxn>
                      <a:cxn ang="0">
                        <a:pos x="384" y="1224"/>
                      </a:cxn>
                      <a:cxn ang="0">
                        <a:pos x="330" y="1154"/>
                      </a:cxn>
                      <a:cxn ang="0">
                        <a:pos x="280" y="1080"/>
                      </a:cxn>
                      <a:cxn ang="0">
                        <a:pos x="234" y="1004"/>
                      </a:cxn>
                      <a:cxn ang="0">
                        <a:pos x="192" y="926"/>
                      </a:cxn>
                      <a:cxn ang="0">
                        <a:pos x="152" y="846"/>
                      </a:cxn>
                      <a:cxn ang="0">
                        <a:pos x="118" y="762"/>
                      </a:cxn>
                      <a:cxn ang="0">
                        <a:pos x="88" y="678"/>
                      </a:cxn>
                      <a:cxn ang="0">
                        <a:pos x="62" y="590"/>
                      </a:cxn>
                      <a:cxn ang="0">
                        <a:pos x="50" y="546"/>
                      </a:cxn>
                      <a:cxn ang="0">
                        <a:pos x="40" y="502"/>
                      </a:cxn>
                      <a:cxn ang="0">
                        <a:pos x="30" y="456"/>
                      </a:cxn>
                      <a:cxn ang="0">
                        <a:pos x="22" y="410"/>
                      </a:cxn>
                      <a:cxn ang="0">
                        <a:pos x="16" y="364"/>
                      </a:cxn>
                      <a:cxn ang="0">
                        <a:pos x="10" y="318"/>
                      </a:cxn>
                      <a:cxn ang="0">
                        <a:pos x="6" y="272"/>
                      </a:cxn>
                      <a:cxn ang="0">
                        <a:pos x="4" y="224"/>
                      </a:cxn>
                      <a:cxn ang="0">
                        <a:pos x="2" y="176"/>
                      </a:cxn>
                      <a:cxn ang="0">
                        <a:pos x="0" y="130"/>
                      </a:cxn>
                      <a:cxn ang="0">
                        <a:pos x="0" y="130"/>
                      </a:cxn>
                      <a:cxn ang="0">
                        <a:pos x="2" y="64"/>
                      </a:cxn>
                      <a:cxn ang="0">
                        <a:pos x="6" y="0"/>
                      </a:cxn>
                      <a:cxn ang="0">
                        <a:pos x="6" y="0"/>
                      </a:cxn>
                      <a:cxn ang="0">
                        <a:pos x="6" y="2"/>
                      </a:cxn>
                      <a:cxn ang="0">
                        <a:pos x="6" y="2"/>
                      </a:cxn>
                      <a:cxn ang="0">
                        <a:pos x="32" y="90"/>
                      </a:cxn>
                      <a:cxn ang="0">
                        <a:pos x="62" y="178"/>
                      </a:cxn>
                      <a:cxn ang="0">
                        <a:pos x="96" y="262"/>
                      </a:cxn>
                      <a:cxn ang="0">
                        <a:pos x="136" y="344"/>
                      </a:cxn>
                      <a:cxn ang="0">
                        <a:pos x="178" y="424"/>
                      </a:cxn>
                      <a:cxn ang="0">
                        <a:pos x="224" y="502"/>
                      </a:cxn>
                      <a:cxn ang="0">
                        <a:pos x="274" y="578"/>
                      </a:cxn>
                      <a:cxn ang="0">
                        <a:pos x="328" y="650"/>
                      </a:cxn>
                      <a:cxn ang="0">
                        <a:pos x="386" y="718"/>
                      </a:cxn>
                      <a:cxn ang="0">
                        <a:pos x="446" y="784"/>
                      </a:cxn>
                      <a:cxn ang="0">
                        <a:pos x="510" y="848"/>
                      </a:cxn>
                      <a:cxn ang="0">
                        <a:pos x="576" y="906"/>
                      </a:cxn>
                      <a:cxn ang="0">
                        <a:pos x="646" y="962"/>
                      </a:cxn>
                      <a:cxn ang="0">
                        <a:pos x="718" y="1016"/>
                      </a:cxn>
                      <a:cxn ang="0">
                        <a:pos x="794" y="1064"/>
                      </a:cxn>
                      <a:cxn ang="0">
                        <a:pos x="872" y="1110"/>
                      </a:cxn>
                      <a:cxn ang="0">
                        <a:pos x="564" y="1416"/>
                      </a:cxn>
                    </a:cxnLst>
                    <a:rect l="0" t="0" r="r" b="b"/>
                    <a:pathLst>
                      <a:path w="872" h="1416">
                        <a:moveTo>
                          <a:pt x="564" y="1416"/>
                        </a:moveTo>
                        <a:lnTo>
                          <a:pt x="564" y="1416"/>
                        </a:lnTo>
                        <a:lnTo>
                          <a:pt x="502" y="1354"/>
                        </a:lnTo>
                        <a:lnTo>
                          <a:pt x="440" y="1290"/>
                        </a:lnTo>
                        <a:lnTo>
                          <a:pt x="384" y="1224"/>
                        </a:lnTo>
                        <a:lnTo>
                          <a:pt x="330" y="1154"/>
                        </a:lnTo>
                        <a:lnTo>
                          <a:pt x="280" y="1080"/>
                        </a:lnTo>
                        <a:lnTo>
                          <a:pt x="234" y="1004"/>
                        </a:lnTo>
                        <a:lnTo>
                          <a:pt x="192" y="926"/>
                        </a:lnTo>
                        <a:lnTo>
                          <a:pt x="152" y="846"/>
                        </a:lnTo>
                        <a:lnTo>
                          <a:pt x="118" y="762"/>
                        </a:lnTo>
                        <a:lnTo>
                          <a:pt x="88" y="678"/>
                        </a:lnTo>
                        <a:lnTo>
                          <a:pt x="62" y="590"/>
                        </a:lnTo>
                        <a:lnTo>
                          <a:pt x="50" y="546"/>
                        </a:lnTo>
                        <a:lnTo>
                          <a:pt x="40" y="502"/>
                        </a:lnTo>
                        <a:lnTo>
                          <a:pt x="30" y="456"/>
                        </a:lnTo>
                        <a:lnTo>
                          <a:pt x="22" y="410"/>
                        </a:lnTo>
                        <a:lnTo>
                          <a:pt x="16" y="364"/>
                        </a:lnTo>
                        <a:lnTo>
                          <a:pt x="10" y="318"/>
                        </a:lnTo>
                        <a:lnTo>
                          <a:pt x="6" y="272"/>
                        </a:lnTo>
                        <a:lnTo>
                          <a:pt x="4" y="224"/>
                        </a:lnTo>
                        <a:lnTo>
                          <a:pt x="2" y="176"/>
                        </a:lnTo>
                        <a:lnTo>
                          <a:pt x="0" y="130"/>
                        </a:lnTo>
                        <a:lnTo>
                          <a:pt x="0" y="130"/>
                        </a:lnTo>
                        <a:lnTo>
                          <a:pt x="2" y="64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6" y="2"/>
                        </a:lnTo>
                        <a:lnTo>
                          <a:pt x="6" y="2"/>
                        </a:lnTo>
                        <a:lnTo>
                          <a:pt x="32" y="90"/>
                        </a:lnTo>
                        <a:lnTo>
                          <a:pt x="62" y="178"/>
                        </a:lnTo>
                        <a:lnTo>
                          <a:pt x="96" y="262"/>
                        </a:lnTo>
                        <a:lnTo>
                          <a:pt x="136" y="344"/>
                        </a:lnTo>
                        <a:lnTo>
                          <a:pt x="178" y="424"/>
                        </a:lnTo>
                        <a:lnTo>
                          <a:pt x="224" y="502"/>
                        </a:lnTo>
                        <a:lnTo>
                          <a:pt x="274" y="578"/>
                        </a:lnTo>
                        <a:lnTo>
                          <a:pt x="328" y="650"/>
                        </a:lnTo>
                        <a:lnTo>
                          <a:pt x="386" y="718"/>
                        </a:lnTo>
                        <a:lnTo>
                          <a:pt x="446" y="784"/>
                        </a:lnTo>
                        <a:lnTo>
                          <a:pt x="510" y="848"/>
                        </a:lnTo>
                        <a:lnTo>
                          <a:pt x="576" y="906"/>
                        </a:lnTo>
                        <a:lnTo>
                          <a:pt x="646" y="962"/>
                        </a:lnTo>
                        <a:lnTo>
                          <a:pt x="718" y="1016"/>
                        </a:lnTo>
                        <a:lnTo>
                          <a:pt x="794" y="1064"/>
                        </a:lnTo>
                        <a:lnTo>
                          <a:pt x="872" y="1110"/>
                        </a:lnTo>
                        <a:lnTo>
                          <a:pt x="564" y="1416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0070C0"/>
                      </a:gs>
                      <a:gs pos="100000">
                        <a:srgbClr val="00B0F0">
                          <a:alpha val="0"/>
                        </a:srgbClr>
                      </a:gs>
                    </a:gsLst>
                    <a:lin ang="4200000" scaled="0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ko-KR" altLang="en-US"/>
                  </a:p>
                </p:txBody>
              </p:sp>
              <p:sp>
                <p:nvSpPr>
                  <p:cNvPr id="71" name="Freeform 9"/>
                  <p:cNvSpPr>
                    <a:spLocks/>
                  </p:cNvSpPr>
                  <p:nvPr/>
                </p:nvSpPr>
                <p:spPr bwMode="auto">
                  <a:xfrm rot="3320087">
                    <a:off x="334587" y="4626987"/>
                    <a:ext cx="660321" cy="560396"/>
                  </a:xfrm>
                  <a:custGeom>
                    <a:avLst/>
                    <a:gdLst/>
                    <a:ahLst/>
                    <a:cxnLst>
                      <a:cxn ang="0">
                        <a:pos x="564" y="1416"/>
                      </a:cxn>
                      <a:cxn ang="0">
                        <a:pos x="564" y="1416"/>
                      </a:cxn>
                      <a:cxn ang="0">
                        <a:pos x="502" y="1354"/>
                      </a:cxn>
                      <a:cxn ang="0">
                        <a:pos x="440" y="1290"/>
                      </a:cxn>
                      <a:cxn ang="0">
                        <a:pos x="384" y="1224"/>
                      </a:cxn>
                      <a:cxn ang="0">
                        <a:pos x="330" y="1154"/>
                      </a:cxn>
                      <a:cxn ang="0">
                        <a:pos x="280" y="1080"/>
                      </a:cxn>
                      <a:cxn ang="0">
                        <a:pos x="234" y="1004"/>
                      </a:cxn>
                      <a:cxn ang="0">
                        <a:pos x="192" y="926"/>
                      </a:cxn>
                      <a:cxn ang="0">
                        <a:pos x="152" y="846"/>
                      </a:cxn>
                      <a:cxn ang="0">
                        <a:pos x="118" y="762"/>
                      </a:cxn>
                      <a:cxn ang="0">
                        <a:pos x="88" y="678"/>
                      </a:cxn>
                      <a:cxn ang="0">
                        <a:pos x="62" y="590"/>
                      </a:cxn>
                      <a:cxn ang="0">
                        <a:pos x="50" y="546"/>
                      </a:cxn>
                      <a:cxn ang="0">
                        <a:pos x="40" y="502"/>
                      </a:cxn>
                      <a:cxn ang="0">
                        <a:pos x="30" y="456"/>
                      </a:cxn>
                      <a:cxn ang="0">
                        <a:pos x="22" y="410"/>
                      </a:cxn>
                      <a:cxn ang="0">
                        <a:pos x="16" y="364"/>
                      </a:cxn>
                      <a:cxn ang="0">
                        <a:pos x="10" y="318"/>
                      </a:cxn>
                      <a:cxn ang="0">
                        <a:pos x="6" y="272"/>
                      </a:cxn>
                      <a:cxn ang="0">
                        <a:pos x="4" y="224"/>
                      </a:cxn>
                      <a:cxn ang="0">
                        <a:pos x="2" y="176"/>
                      </a:cxn>
                      <a:cxn ang="0">
                        <a:pos x="0" y="130"/>
                      </a:cxn>
                      <a:cxn ang="0">
                        <a:pos x="0" y="130"/>
                      </a:cxn>
                      <a:cxn ang="0">
                        <a:pos x="2" y="64"/>
                      </a:cxn>
                      <a:cxn ang="0">
                        <a:pos x="6" y="0"/>
                      </a:cxn>
                      <a:cxn ang="0">
                        <a:pos x="6" y="0"/>
                      </a:cxn>
                      <a:cxn ang="0">
                        <a:pos x="6" y="2"/>
                      </a:cxn>
                      <a:cxn ang="0">
                        <a:pos x="6" y="2"/>
                      </a:cxn>
                      <a:cxn ang="0">
                        <a:pos x="32" y="90"/>
                      </a:cxn>
                      <a:cxn ang="0">
                        <a:pos x="62" y="178"/>
                      </a:cxn>
                      <a:cxn ang="0">
                        <a:pos x="96" y="262"/>
                      </a:cxn>
                      <a:cxn ang="0">
                        <a:pos x="136" y="344"/>
                      </a:cxn>
                      <a:cxn ang="0">
                        <a:pos x="178" y="424"/>
                      </a:cxn>
                      <a:cxn ang="0">
                        <a:pos x="224" y="502"/>
                      </a:cxn>
                      <a:cxn ang="0">
                        <a:pos x="274" y="578"/>
                      </a:cxn>
                      <a:cxn ang="0">
                        <a:pos x="328" y="650"/>
                      </a:cxn>
                      <a:cxn ang="0">
                        <a:pos x="386" y="718"/>
                      </a:cxn>
                      <a:cxn ang="0">
                        <a:pos x="446" y="784"/>
                      </a:cxn>
                      <a:cxn ang="0">
                        <a:pos x="510" y="848"/>
                      </a:cxn>
                      <a:cxn ang="0">
                        <a:pos x="576" y="906"/>
                      </a:cxn>
                      <a:cxn ang="0">
                        <a:pos x="646" y="962"/>
                      </a:cxn>
                      <a:cxn ang="0">
                        <a:pos x="718" y="1016"/>
                      </a:cxn>
                      <a:cxn ang="0">
                        <a:pos x="794" y="1064"/>
                      </a:cxn>
                      <a:cxn ang="0">
                        <a:pos x="872" y="1110"/>
                      </a:cxn>
                      <a:cxn ang="0">
                        <a:pos x="564" y="1416"/>
                      </a:cxn>
                    </a:cxnLst>
                    <a:rect l="0" t="0" r="r" b="b"/>
                    <a:pathLst>
                      <a:path w="872" h="1416">
                        <a:moveTo>
                          <a:pt x="564" y="1416"/>
                        </a:moveTo>
                        <a:lnTo>
                          <a:pt x="564" y="1416"/>
                        </a:lnTo>
                        <a:lnTo>
                          <a:pt x="502" y="1354"/>
                        </a:lnTo>
                        <a:lnTo>
                          <a:pt x="440" y="1290"/>
                        </a:lnTo>
                        <a:lnTo>
                          <a:pt x="384" y="1224"/>
                        </a:lnTo>
                        <a:lnTo>
                          <a:pt x="330" y="1154"/>
                        </a:lnTo>
                        <a:lnTo>
                          <a:pt x="280" y="1080"/>
                        </a:lnTo>
                        <a:lnTo>
                          <a:pt x="234" y="1004"/>
                        </a:lnTo>
                        <a:lnTo>
                          <a:pt x="192" y="926"/>
                        </a:lnTo>
                        <a:lnTo>
                          <a:pt x="152" y="846"/>
                        </a:lnTo>
                        <a:lnTo>
                          <a:pt x="118" y="762"/>
                        </a:lnTo>
                        <a:lnTo>
                          <a:pt x="88" y="678"/>
                        </a:lnTo>
                        <a:lnTo>
                          <a:pt x="62" y="590"/>
                        </a:lnTo>
                        <a:lnTo>
                          <a:pt x="50" y="546"/>
                        </a:lnTo>
                        <a:lnTo>
                          <a:pt x="40" y="502"/>
                        </a:lnTo>
                        <a:lnTo>
                          <a:pt x="30" y="456"/>
                        </a:lnTo>
                        <a:lnTo>
                          <a:pt x="22" y="410"/>
                        </a:lnTo>
                        <a:lnTo>
                          <a:pt x="16" y="364"/>
                        </a:lnTo>
                        <a:lnTo>
                          <a:pt x="10" y="318"/>
                        </a:lnTo>
                        <a:lnTo>
                          <a:pt x="6" y="272"/>
                        </a:lnTo>
                        <a:lnTo>
                          <a:pt x="4" y="224"/>
                        </a:lnTo>
                        <a:lnTo>
                          <a:pt x="2" y="176"/>
                        </a:lnTo>
                        <a:lnTo>
                          <a:pt x="0" y="130"/>
                        </a:lnTo>
                        <a:lnTo>
                          <a:pt x="0" y="130"/>
                        </a:lnTo>
                        <a:lnTo>
                          <a:pt x="2" y="64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6" y="2"/>
                        </a:lnTo>
                        <a:lnTo>
                          <a:pt x="6" y="2"/>
                        </a:lnTo>
                        <a:lnTo>
                          <a:pt x="32" y="90"/>
                        </a:lnTo>
                        <a:lnTo>
                          <a:pt x="62" y="178"/>
                        </a:lnTo>
                        <a:lnTo>
                          <a:pt x="96" y="262"/>
                        </a:lnTo>
                        <a:lnTo>
                          <a:pt x="136" y="344"/>
                        </a:lnTo>
                        <a:lnTo>
                          <a:pt x="178" y="424"/>
                        </a:lnTo>
                        <a:lnTo>
                          <a:pt x="224" y="502"/>
                        </a:lnTo>
                        <a:lnTo>
                          <a:pt x="274" y="578"/>
                        </a:lnTo>
                        <a:lnTo>
                          <a:pt x="328" y="650"/>
                        </a:lnTo>
                        <a:lnTo>
                          <a:pt x="386" y="718"/>
                        </a:lnTo>
                        <a:lnTo>
                          <a:pt x="446" y="784"/>
                        </a:lnTo>
                        <a:lnTo>
                          <a:pt x="510" y="848"/>
                        </a:lnTo>
                        <a:lnTo>
                          <a:pt x="576" y="906"/>
                        </a:lnTo>
                        <a:lnTo>
                          <a:pt x="646" y="962"/>
                        </a:lnTo>
                        <a:lnTo>
                          <a:pt x="718" y="1016"/>
                        </a:lnTo>
                        <a:lnTo>
                          <a:pt x="794" y="1064"/>
                        </a:lnTo>
                        <a:lnTo>
                          <a:pt x="872" y="1110"/>
                        </a:lnTo>
                        <a:lnTo>
                          <a:pt x="564" y="1416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0070C0"/>
                      </a:gs>
                      <a:gs pos="100000">
                        <a:srgbClr val="00B0F0">
                          <a:alpha val="0"/>
                        </a:srgbClr>
                      </a:gs>
                    </a:gsLst>
                    <a:lin ang="4200000" scaled="0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ko-KR" altLang="en-US"/>
                  </a:p>
                </p:txBody>
              </p:sp>
            </p:grpSp>
            <p:sp>
              <p:nvSpPr>
                <p:cNvPr id="64" name="타원 63"/>
                <p:cNvSpPr/>
                <p:nvPr/>
              </p:nvSpPr>
              <p:spPr>
                <a:xfrm rot="10800000">
                  <a:off x="3735382" y="3913662"/>
                  <a:ext cx="1000022" cy="1008914"/>
                </a:xfrm>
                <a:prstGeom prst="ellipse">
                  <a:avLst/>
                </a:prstGeom>
                <a:solidFill>
                  <a:srgbClr val="0070C0"/>
                </a:solidFill>
                <a:ln>
                  <a:noFill/>
                </a:ln>
                <a:scene3d>
                  <a:camera prst="orthographicFront"/>
                  <a:lightRig rig="flat" dir="t"/>
                </a:scene3d>
                <a:sp3d contourW="12700" prstMaterial="clear">
                  <a:bevelT w="254000" prst="relaxedInset"/>
                  <a:contourClr>
                    <a:srgbClr val="0077D0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60" name="TextBox 59"/>
              <p:cNvSpPr txBox="1"/>
              <p:nvPr/>
            </p:nvSpPr>
            <p:spPr>
              <a:xfrm>
                <a:off x="971600" y="2519694"/>
                <a:ext cx="123566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6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사회보험료지원승인</a:t>
                </a:r>
                <a:endParaRPr lang="en-US" altLang="ko-KR" sz="16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2" name="타원 61"/>
              <p:cNvSpPr/>
              <p:nvPr/>
            </p:nvSpPr>
            <p:spPr>
              <a:xfrm flipH="1">
                <a:off x="1053922" y="2183798"/>
                <a:ext cx="439049" cy="4390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539553" y="2564904"/>
            <a:ext cx="8242208" cy="917734"/>
            <a:chOff x="827584" y="4680004"/>
            <a:chExt cx="7776864" cy="865920"/>
          </a:xfrm>
        </p:grpSpPr>
        <p:sp>
          <p:nvSpPr>
            <p:cNvPr id="5" name="모서리가 둥근 직사각형 4"/>
            <p:cNvSpPr/>
            <p:nvPr/>
          </p:nvSpPr>
          <p:spPr>
            <a:xfrm>
              <a:off x="1187624" y="4897852"/>
              <a:ext cx="7200800" cy="648072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6" name="그룹 69"/>
            <p:cNvGrpSpPr/>
            <p:nvPr/>
          </p:nvGrpSpPr>
          <p:grpSpPr>
            <a:xfrm>
              <a:off x="827584" y="4680004"/>
              <a:ext cx="7776864" cy="497481"/>
              <a:chOff x="2118696" y="1636018"/>
              <a:chExt cx="6485752" cy="414889"/>
            </a:xfrm>
          </p:grpSpPr>
          <p:sp>
            <p:nvSpPr>
              <p:cNvPr id="10" name="모서리가 둥근 직사각형 9"/>
              <p:cNvSpPr/>
              <p:nvPr/>
            </p:nvSpPr>
            <p:spPr>
              <a:xfrm>
                <a:off x="2118696" y="1636018"/>
                <a:ext cx="6485752" cy="414889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chemeClr val="accent6">
                      <a:lumMod val="75000"/>
                    </a:schemeClr>
                  </a:gs>
                  <a:gs pos="100000">
                    <a:schemeClr val="accent6">
                      <a:lumMod val="50000"/>
                    </a:schemeClr>
                  </a:gs>
                </a:gsLst>
                <a:lin ang="5400000" scaled="0"/>
              </a:gradFill>
              <a:ln w="9525">
                <a:solidFill>
                  <a:schemeClr val="accent6">
                    <a:lumMod val="75000"/>
                  </a:schemeClr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타원 10"/>
              <p:cNvSpPr/>
              <p:nvPr/>
            </p:nvSpPr>
            <p:spPr>
              <a:xfrm>
                <a:off x="2241675" y="1801043"/>
                <a:ext cx="84839" cy="84839"/>
              </a:xfrm>
              <a:prstGeom prst="ellipse">
                <a:avLst/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chemeClr val="accent1">
                    <a:lumMod val="75000"/>
                  </a:schemeClr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7" name="직사각형 6"/>
            <p:cNvSpPr/>
            <p:nvPr/>
          </p:nvSpPr>
          <p:spPr>
            <a:xfrm>
              <a:off x="2883617" y="4785741"/>
              <a:ext cx="3479801" cy="348480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ko-KR" altLang="en-US" sz="2400" dirty="0">
                  <a:solidFill>
                    <a:schemeClr val="bg1"/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지정관리</a:t>
              </a:r>
              <a:endParaRPr lang="en-US" altLang="ko-KR" sz="2400" dirty="0">
                <a:solidFill>
                  <a:schemeClr val="bg1"/>
                </a:solidFill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703400" y="5194067"/>
              <a:ext cx="5840236" cy="3049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altLang="ko-KR" sz="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Arial" pitchFamily="34" charset="0"/>
              </a:endParaRPr>
            </a:p>
            <a:p>
              <a:pPr algn="ctr"/>
              <a:r>
                <a:rPr lang="ko-KR" alt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Arial" pitchFamily="34" charset="0"/>
                </a:rPr>
                <a:t>예비사회적기업 지정관리</a:t>
              </a:r>
              <a:endPara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Arial" pitchFamily="34" charset="0"/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1167528" y="4824173"/>
              <a:ext cx="250064" cy="230832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en-US" altLang="ko-KR" sz="1500" b="1" dirty="0">
                  <a:solidFill>
                    <a:srgbClr val="FFFFFF"/>
                  </a:solidFill>
                  <a:effectLst>
                    <a:outerShdw blurRad="127000" algn="ctr" rotWithShape="0">
                      <a:prstClr val="black">
                        <a:alpha val="40000"/>
                      </a:prstClr>
                    </a:outerShdw>
                  </a:effectLst>
                  <a:latin typeface="Arial" pitchFamily="34" charset="0"/>
                  <a:ea typeface="HY견고딕" pitchFamily="18" charset="-127"/>
                  <a:cs typeface="Arial" pitchFamily="34" charset="0"/>
                </a:rPr>
                <a:t>04</a:t>
              </a:r>
            </a:p>
          </p:txBody>
        </p:sp>
      </p:grp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지정관리</a:t>
            </a:r>
          </a:p>
        </p:txBody>
      </p:sp>
      <p:grpSp>
        <p:nvGrpSpPr>
          <p:cNvPr id="4" name="그룹 13"/>
          <p:cNvGrpSpPr/>
          <p:nvPr/>
        </p:nvGrpSpPr>
        <p:grpSpPr>
          <a:xfrm>
            <a:off x="3786182" y="3347580"/>
            <a:ext cx="1355414" cy="559121"/>
            <a:chOff x="466095" y="3195171"/>
            <a:chExt cx="2161689" cy="593869"/>
          </a:xfrm>
        </p:grpSpPr>
        <p:grpSp>
          <p:nvGrpSpPr>
            <p:cNvPr id="5" name="그룹 43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7" name="모서리가 둥근 직사각형 6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8" name="모서리가 둥근 직사각형 7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9" name="모서리가 둥근 직사각형 8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10" name="타원 9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525416" y="3327681"/>
                <a:ext cx="2017800" cy="3432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5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접수</a:t>
                </a:r>
                <a:endParaRPr lang="ko-KR" altLang="en-US" sz="1500"/>
              </a:p>
            </p:txBody>
          </p:sp>
          <p:sp>
            <p:nvSpPr>
              <p:cNvPr id="14" name="타원 13"/>
              <p:cNvSpPr/>
              <p:nvPr/>
            </p:nvSpPr>
            <p:spPr>
              <a:xfrm>
                <a:off x="579810" y="3410025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6" name="타원 5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15" name="그룹 38"/>
          <p:cNvGrpSpPr/>
          <p:nvPr/>
        </p:nvGrpSpPr>
        <p:grpSpPr>
          <a:xfrm>
            <a:off x="142876" y="2335065"/>
            <a:ext cx="1714512" cy="593869"/>
            <a:chOff x="466095" y="3195171"/>
            <a:chExt cx="2161689" cy="593869"/>
          </a:xfrm>
        </p:grpSpPr>
        <p:grpSp>
          <p:nvGrpSpPr>
            <p:cNvPr id="16" name="그룹 152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18" name="모서리가 둥근 직사각형 17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9" name="모서리가 둥근 직사각형 18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719E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20" name="모서리가 둥근 직사각형 19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21" name="타원 20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525415" y="3327681"/>
                <a:ext cx="2017800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5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지정공모등록</a:t>
                </a:r>
                <a:endParaRPr lang="ko-KR" altLang="en-US" sz="1500"/>
              </a:p>
            </p:txBody>
          </p:sp>
          <p:sp>
            <p:nvSpPr>
              <p:cNvPr id="25" name="타원 24"/>
              <p:cNvSpPr/>
              <p:nvPr/>
            </p:nvSpPr>
            <p:spPr>
              <a:xfrm>
                <a:off x="579808" y="3410024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7" name="타원 16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26" name="그룹 50"/>
          <p:cNvGrpSpPr/>
          <p:nvPr/>
        </p:nvGrpSpPr>
        <p:grpSpPr>
          <a:xfrm>
            <a:off x="2214546" y="2835131"/>
            <a:ext cx="1357322" cy="495458"/>
            <a:chOff x="466095" y="3195171"/>
            <a:chExt cx="2161689" cy="593869"/>
          </a:xfrm>
        </p:grpSpPr>
        <p:grpSp>
          <p:nvGrpSpPr>
            <p:cNvPr id="27" name="그룹 174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29" name="모서리가 둥근 직사각형 28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30" name="모서리가 둥근 직사각형 29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FFB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31" name="모서리가 둥근 직사각형 30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32" name="타원 31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525415" y="3327681"/>
                <a:ext cx="2017800" cy="3873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5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지정신청</a:t>
                </a:r>
                <a:endParaRPr lang="ko-KR" altLang="en-US" sz="1500" dirty="0"/>
              </a:p>
            </p:txBody>
          </p:sp>
          <p:sp>
            <p:nvSpPr>
              <p:cNvPr id="36" name="타원 35"/>
              <p:cNvSpPr/>
              <p:nvPr/>
            </p:nvSpPr>
            <p:spPr>
              <a:xfrm>
                <a:off x="579809" y="3410024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8" name="타원 27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37" name="그룹 84"/>
          <p:cNvGrpSpPr/>
          <p:nvPr/>
        </p:nvGrpSpPr>
        <p:grpSpPr>
          <a:xfrm>
            <a:off x="3786182" y="4049577"/>
            <a:ext cx="1355414" cy="559121"/>
            <a:chOff x="466095" y="3195171"/>
            <a:chExt cx="2161689" cy="593869"/>
          </a:xfrm>
        </p:grpSpPr>
        <p:grpSp>
          <p:nvGrpSpPr>
            <p:cNvPr id="38" name="그룹 43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40" name="모서리가 둥근 직사각형 39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41" name="모서리가 둥근 직사각형 40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42" name="모서리가 둥근 직사각형 41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43" name="타원 42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525416" y="3327679"/>
                <a:ext cx="2017800" cy="3432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5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검토보고서</a:t>
                </a:r>
                <a:endParaRPr lang="ko-KR" altLang="en-US" sz="1500"/>
              </a:p>
            </p:txBody>
          </p:sp>
          <p:sp>
            <p:nvSpPr>
              <p:cNvPr id="47" name="타원 46"/>
              <p:cNvSpPr/>
              <p:nvPr/>
            </p:nvSpPr>
            <p:spPr>
              <a:xfrm>
                <a:off x="579810" y="3410025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9" name="타원 38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48" name="그룹 95"/>
          <p:cNvGrpSpPr/>
          <p:nvPr/>
        </p:nvGrpSpPr>
        <p:grpSpPr>
          <a:xfrm>
            <a:off x="3786182" y="4763957"/>
            <a:ext cx="1355414" cy="559121"/>
            <a:chOff x="466095" y="3195171"/>
            <a:chExt cx="2161689" cy="593869"/>
          </a:xfrm>
        </p:grpSpPr>
        <p:grpSp>
          <p:nvGrpSpPr>
            <p:cNvPr id="49" name="그룹 43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51" name="모서리가 둥근 직사각형 50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52" name="모서리가 둥근 직사각형 51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53" name="모서리가 둥근 직사각형 52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54" name="타원 53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525416" y="3327679"/>
                <a:ext cx="2017800" cy="3269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4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1</a:t>
                </a:r>
                <a:r>
                  <a:rPr lang="ko-KR" altLang="en-US" sz="1400" b="1" err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차심사</a:t>
                </a:r>
                <a:r>
                  <a:rPr lang="en-US" altLang="ko-KR" sz="14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(</a:t>
                </a:r>
                <a:r>
                  <a:rPr lang="ko-KR" altLang="en-US" sz="14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서류</a:t>
                </a:r>
                <a:r>
                  <a:rPr lang="en-US" altLang="ko-KR" sz="14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)</a:t>
                </a:r>
                <a:endParaRPr lang="ko-KR" altLang="en-US" sz="1400"/>
              </a:p>
            </p:txBody>
          </p:sp>
          <p:sp>
            <p:nvSpPr>
              <p:cNvPr id="58" name="타원 57"/>
              <p:cNvSpPr/>
              <p:nvPr/>
            </p:nvSpPr>
            <p:spPr>
              <a:xfrm>
                <a:off x="579810" y="3410025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50" name="타원 49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59" name="그룹 106"/>
          <p:cNvGrpSpPr/>
          <p:nvPr/>
        </p:nvGrpSpPr>
        <p:grpSpPr>
          <a:xfrm>
            <a:off x="5786446" y="2335065"/>
            <a:ext cx="1428760" cy="593869"/>
            <a:chOff x="466095" y="3195171"/>
            <a:chExt cx="2161689" cy="593869"/>
          </a:xfrm>
        </p:grpSpPr>
        <p:grpSp>
          <p:nvGrpSpPr>
            <p:cNvPr id="60" name="그룹 152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62" name="모서리가 둥근 직사각형 61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63" name="모서리가 둥근 직사각형 62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719E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64" name="모서리가 둥근 직사각형 63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65" name="타원 64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66" name="TextBox 65"/>
              <p:cNvSpPr txBox="1"/>
              <p:nvPr/>
            </p:nvSpPr>
            <p:spPr>
              <a:xfrm>
                <a:off x="525415" y="3327681"/>
                <a:ext cx="2017800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5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심사진행</a:t>
                </a:r>
                <a:endParaRPr lang="ko-KR" altLang="en-US" sz="1500"/>
              </a:p>
            </p:txBody>
          </p:sp>
          <p:sp>
            <p:nvSpPr>
              <p:cNvPr id="69" name="타원 68"/>
              <p:cNvSpPr/>
              <p:nvPr/>
            </p:nvSpPr>
            <p:spPr>
              <a:xfrm>
                <a:off x="579809" y="3410024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61" name="타원 60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70" name="그룹 117"/>
          <p:cNvGrpSpPr/>
          <p:nvPr/>
        </p:nvGrpSpPr>
        <p:grpSpPr>
          <a:xfrm>
            <a:off x="5786446" y="3741460"/>
            <a:ext cx="1428760" cy="593869"/>
            <a:chOff x="466095" y="3195171"/>
            <a:chExt cx="2161689" cy="593869"/>
          </a:xfrm>
        </p:grpSpPr>
        <p:grpSp>
          <p:nvGrpSpPr>
            <p:cNvPr id="71" name="그룹 152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73" name="모서리가 둥근 직사각형 72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74" name="모서리가 둥근 직사각형 73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719E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75" name="모서리가 둥근 직사각형 74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76" name="타원 75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>
                <a:off x="525415" y="3327681"/>
                <a:ext cx="2017800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5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심사결과</a:t>
                </a:r>
                <a:endParaRPr lang="ko-KR" altLang="en-US" sz="1500"/>
              </a:p>
            </p:txBody>
          </p:sp>
          <p:sp>
            <p:nvSpPr>
              <p:cNvPr id="80" name="타원 79"/>
              <p:cNvSpPr/>
              <p:nvPr/>
            </p:nvSpPr>
            <p:spPr>
              <a:xfrm>
                <a:off x="579809" y="3410024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72" name="타원 71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81" name="그룹 139"/>
          <p:cNvGrpSpPr/>
          <p:nvPr/>
        </p:nvGrpSpPr>
        <p:grpSpPr>
          <a:xfrm>
            <a:off x="5786446" y="5549775"/>
            <a:ext cx="1428760" cy="593869"/>
            <a:chOff x="466095" y="3195171"/>
            <a:chExt cx="2161689" cy="593869"/>
          </a:xfrm>
        </p:grpSpPr>
        <p:grpSp>
          <p:nvGrpSpPr>
            <p:cNvPr id="82" name="그룹 152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84" name="모서리가 둥근 직사각형 83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85" name="모서리가 둥근 직사각형 84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719E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86" name="모서리가 둥근 직사각형 85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87" name="타원 86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88" name="TextBox 87"/>
              <p:cNvSpPr txBox="1"/>
              <p:nvPr/>
            </p:nvSpPr>
            <p:spPr>
              <a:xfrm>
                <a:off x="525415" y="3327681"/>
                <a:ext cx="2017800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5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발급</a:t>
                </a:r>
                <a:endParaRPr lang="ko-KR" altLang="en-US" sz="1500"/>
              </a:p>
            </p:txBody>
          </p:sp>
          <p:sp>
            <p:nvSpPr>
              <p:cNvPr id="91" name="타원 90"/>
              <p:cNvSpPr/>
              <p:nvPr/>
            </p:nvSpPr>
            <p:spPr>
              <a:xfrm>
                <a:off x="579809" y="3410024"/>
                <a:ext cx="94956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83" name="타원 82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92" name="그룹 150"/>
          <p:cNvGrpSpPr/>
          <p:nvPr/>
        </p:nvGrpSpPr>
        <p:grpSpPr>
          <a:xfrm>
            <a:off x="7715272" y="2918952"/>
            <a:ext cx="1214446" cy="559121"/>
            <a:chOff x="466095" y="3195171"/>
            <a:chExt cx="2161689" cy="593869"/>
          </a:xfrm>
        </p:grpSpPr>
        <p:grpSp>
          <p:nvGrpSpPr>
            <p:cNvPr id="93" name="그룹 43"/>
            <p:cNvGrpSpPr/>
            <p:nvPr/>
          </p:nvGrpSpPr>
          <p:grpSpPr>
            <a:xfrm>
              <a:off x="466095" y="3195171"/>
              <a:ext cx="2161689" cy="593869"/>
              <a:chOff x="466095" y="3212976"/>
              <a:chExt cx="2161689" cy="593869"/>
            </a:xfrm>
          </p:grpSpPr>
          <p:sp>
            <p:nvSpPr>
              <p:cNvPr id="95" name="모서리가 둥근 직사각형 94"/>
              <p:cNvSpPr/>
              <p:nvPr/>
            </p:nvSpPr>
            <p:spPr>
              <a:xfrm>
                <a:off x="466095" y="3212976"/>
                <a:ext cx="2161689" cy="593869"/>
              </a:xfrm>
              <a:prstGeom prst="roundRect">
                <a:avLst>
                  <a:gd name="adj" fmla="val 10251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prstMaterial="metal">
                <a:bevelT w="254000"/>
              </a:sp3d>
            </p:spPr>
            <p:txBody>
              <a:bodyPr wrap="none" anchor="ctr"/>
              <a:lstStyle/>
              <a:p>
                <a:pPr algn="ctr">
                  <a:defRPr/>
                </a:pPr>
                <a:endParaRPr lang="ko-KR" altLang="en-US" b="1">
                  <a:solidFill>
                    <a:srgbClr val="0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96" name="모서리가 둥근 직사각형 95"/>
              <p:cNvSpPr/>
              <p:nvPr/>
            </p:nvSpPr>
            <p:spPr>
              <a:xfrm>
                <a:off x="525948" y="3247270"/>
                <a:ext cx="2023616" cy="491550"/>
              </a:xfrm>
              <a:prstGeom prst="roundRect">
                <a:avLst>
                  <a:gd name="adj" fmla="val 15375"/>
                </a:avLst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97" name="모서리가 둥근 직사각형 96"/>
              <p:cNvSpPr/>
              <p:nvPr/>
            </p:nvSpPr>
            <p:spPr>
              <a:xfrm>
                <a:off x="547036" y="3273893"/>
                <a:ext cx="1981443" cy="491550"/>
              </a:xfrm>
              <a:prstGeom prst="roundRect">
                <a:avLst>
                  <a:gd name="adj" fmla="val 7624"/>
                </a:avLst>
              </a:prstGeom>
              <a:gradFill>
                <a:gsLst>
                  <a:gs pos="50000">
                    <a:schemeClr val="bg1">
                      <a:alpha val="0"/>
                    </a:schemeClr>
                  </a:gs>
                  <a:gs pos="0">
                    <a:schemeClr val="bg1">
                      <a:alpha val="55000"/>
                    </a:schemeClr>
                  </a:gs>
                </a:gsLst>
                <a:lin ang="5400000" scaled="0"/>
              </a:gra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2000">
                  <a:solidFill>
                    <a:schemeClr val="lt1"/>
                  </a:solidFill>
                </a:endParaRPr>
              </a:p>
            </p:txBody>
          </p:sp>
          <p:sp>
            <p:nvSpPr>
              <p:cNvPr id="98" name="타원 97"/>
              <p:cNvSpPr/>
              <p:nvPr/>
            </p:nvSpPr>
            <p:spPr>
              <a:xfrm>
                <a:off x="544924" y="3257552"/>
                <a:ext cx="1980000" cy="56840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sp>
            <p:nvSpPr>
              <p:cNvPr id="99" name="TextBox 98"/>
              <p:cNvSpPr txBox="1"/>
              <p:nvPr/>
            </p:nvSpPr>
            <p:spPr>
              <a:xfrm>
                <a:off x="525416" y="3327681"/>
                <a:ext cx="2017800" cy="3432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5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ko-KR" altLang="en-US" sz="1500" b="1" err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차심사</a:t>
                </a:r>
                <a:endParaRPr lang="ko-KR" altLang="en-US" sz="1500"/>
              </a:p>
            </p:txBody>
          </p:sp>
          <p:sp>
            <p:nvSpPr>
              <p:cNvPr id="102" name="타원 101"/>
              <p:cNvSpPr/>
              <p:nvPr/>
            </p:nvSpPr>
            <p:spPr>
              <a:xfrm>
                <a:off x="579809" y="3410025"/>
                <a:ext cx="94957" cy="9495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94" name="타원 93"/>
            <p:cNvSpPr/>
            <p:nvPr/>
          </p:nvSpPr>
          <p:spPr>
            <a:xfrm>
              <a:off x="534790" y="3261174"/>
              <a:ext cx="32400" cy="49155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103" name="그룹 177"/>
          <p:cNvGrpSpPr/>
          <p:nvPr/>
        </p:nvGrpSpPr>
        <p:grpSpPr>
          <a:xfrm>
            <a:off x="142844" y="1214422"/>
            <a:ext cx="1643074" cy="785818"/>
            <a:chOff x="745900" y="4729320"/>
            <a:chExt cx="3705224" cy="78581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4" name="직사각형 103"/>
            <p:cNvSpPr/>
            <p:nvPr/>
          </p:nvSpPr>
          <p:spPr>
            <a:xfrm>
              <a:off x="745900" y="4729320"/>
              <a:ext cx="3705224" cy="785818"/>
            </a:xfrm>
            <a:prstGeom prst="rect">
              <a:avLst/>
            </a:prstGeom>
            <a:solidFill>
              <a:srgbClr val="719E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05" name="직사각형 104"/>
            <p:cNvSpPr/>
            <p:nvPr/>
          </p:nvSpPr>
          <p:spPr>
            <a:xfrm>
              <a:off x="788545" y="4768945"/>
              <a:ext cx="3624127" cy="396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rgbClr val="96D200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06" name="직사각형 105"/>
            <p:cNvSpPr/>
            <p:nvPr/>
          </p:nvSpPr>
          <p:spPr>
            <a:xfrm>
              <a:off x="838513" y="4977659"/>
              <a:ext cx="3456383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5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광역자치단체</a:t>
              </a:r>
              <a:endParaRPr lang="en-US" altLang="ko-KR" sz="15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107" name="직선 연결선 106"/>
          <p:cNvCxnSpPr/>
          <p:nvPr/>
        </p:nvCxnSpPr>
        <p:spPr>
          <a:xfrm rot="5400000">
            <a:off x="-678693" y="3893347"/>
            <a:ext cx="535785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8" name="직선 연결선 107"/>
          <p:cNvCxnSpPr/>
          <p:nvPr/>
        </p:nvCxnSpPr>
        <p:spPr>
          <a:xfrm rot="5400000">
            <a:off x="965175" y="3893347"/>
            <a:ext cx="535785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9" name="직선 연결선 108"/>
          <p:cNvCxnSpPr/>
          <p:nvPr/>
        </p:nvCxnSpPr>
        <p:spPr>
          <a:xfrm rot="5400000">
            <a:off x="2749537" y="3893347"/>
            <a:ext cx="535785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0" name="직선 연결선 109"/>
          <p:cNvCxnSpPr/>
          <p:nvPr/>
        </p:nvCxnSpPr>
        <p:spPr>
          <a:xfrm rot="5400000">
            <a:off x="4679951" y="3893347"/>
            <a:ext cx="535785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1" name="Shape 110"/>
          <p:cNvCxnSpPr/>
          <p:nvPr/>
        </p:nvCxnSpPr>
        <p:spPr>
          <a:xfrm>
            <a:off x="1857388" y="2632000"/>
            <a:ext cx="1035819" cy="203131"/>
          </a:xfrm>
          <a:prstGeom prst="bentConnector2">
            <a:avLst/>
          </a:prstGeom>
          <a:ln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2" name="Shape 111"/>
          <p:cNvCxnSpPr/>
          <p:nvPr/>
        </p:nvCxnSpPr>
        <p:spPr>
          <a:xfrm>
            <a:off x="3571868" y="3082860"/>
            <a:ext cx="892021" cy="264720"/>
          </a:xfrm>
          <a:prstGeom prst="bentConnector2">
            <a:avLst/>
          </a:prstGeom>
          <a:ln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3" name="Shape 189"/>
          <p:cNvCxnSpPr/>
          <p:nvPr/>
        </p:nvCxnSpPr>
        <p:spPr>
          <a:xfrm rot="5400000">
            <a:off x="4373429" y="3991403"/>
            <a:ext cx="175163" cy="5758"/>
          </a:xfrm>
          <a:prstGeom prst="bentConnector3">
            <a:avLst>
              <a:gd name="adj1" fmla="val 50000"/>
            </a:avLst>
          </a:prstGeom>
          <a:ln w="38100"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headEnd type="none"/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hape 193"/>
          <p:cNvCxnSpPr/>
          <p:nvPr/>
        </p:nvCxnSpPr>
        <p:spPr>
          <a:xfrm rot="5400000">
            <a:off x="4386260" y="4686327"/>
            <a:ext cx="155259" cy="1588"/>
          </a:xfrm>
          <a:prstGeom prst="bentConnector3">
            <a:avLst>
              <a:gd name="adj1" fmla="val 50000"/>
            </a:avLst>
          </a:prstGeom>
          <a:ln w="38100"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headEnd type="none"/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hape 196"/>
          <p:cNvCxnSpPr/>
          <p:nvPr/>
        </p:nvCxnSpPr>
        <p:spPr>
          <a:xfrm flipV="1">
            <a:off x="5141596" y="2632000"/>
            <a:ext cx="644850" cy="2411518"/>
          </a:xfrm>
          <a:prstGeom prst="bentConnector3">
            <a:avLst>
              <a:gd name="adj1" fmla="val 50000"/>
            </a:avLst>
          </a:prstGeom>
          <a:ln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6" name="Shape 189"/>
          <p:cNvCxnSpPr/>
          <p:nvPr/>
        </p:nvCxnSpPr>
        <p:spPr>
          <a:xfrm>
            <a:off x="7215206" y="2632000"/>
            <a:ext cx="500066" cy="566513"/>
          </a:xfrm>
          <a:prstGeom prst="bentConnector3">
            <a:avLst>
              <a:gd name="adj1" fmla="val 50000"/>
            </a:avLst>
          </a:prstGeom>
          <a:ln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7" name="Shape 189"/>
          <p:cNvCxnSpPr/>
          <p:nvPr/>
        </p:nvCxnSpPr>
        <p:spPr>
          <a:xfrm rot="5400000">
            <a:off x="7488690" y="3204590"/>
            <a:ext cx="560322" cy="1107289"/>
          </a:xfrm>
          <a:prstGeom prst="bentConnector2">
            <a:avLst/>
          </a:prstGeom>
          <a:ln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8" name="Shape 189"/>
          <p:cNvCxnSpPr/>
          <p:nvPr/>
        </p:nvCxnSpPr>
        <p:spPr>
          <a:xfrm rot="5400000">
            <a:off x="5893603" y="4942552"/>
            <a:ext cx="1214446" cy="1588"/>
          </a:xfrm>
          <a:prstGeom prst="bentConnector3">
            <a:avLst>
              <a:gd name="adj1" fmla="val 50000"/>
            </a:avLst>
          </a:prstGeom>
          <a:ln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19" name="그룹 217"/>
          <p:cNvGrpSpPr/>
          <p:nvPr/>
        </p:nvGrpSpPr>
        <p:grpSpPr>
          <a:xfrm>
            <a:off x="2071670" y="1214422"/>
            <a:ext cx="1500198" cy="785818"/>
            <a:chOff x="4689661" y="3861049"/>
            <a:chExt cx="3699825" cy="78581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0" name="직사각형 119"/>
            <p:cNvSpPr/>
            <p:nvPr/>
          </p:nvSpPr>
          <p:spPr>
            <a:xfrm>
              <a:off x="4689661" y="3861049"/>
              <a:ext cx="3699825" cy="785818"/>
            </a:xfrm>
            <a:prstGeom prst="rect">
              <a:avLst/>
            </a:prstGeom>
            <a:solidFill>
              <a:srgbClr val="FFBC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21" name="직사각형 120"/>
            <p:cNvSpPr/>
            <p:nvPr/>
          </p:nvSpPr>
          <p:spPr>
            <a:xfrm>
              <a:off x="4726908" y="3900674"/>
              <a:ext cx="3624127" cy="396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rgbClr val="FFE029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22" name="직사각형 121"/>
            <p:cNvSpPr/>
            <p:nvPr/>
          </p:nvSpPr>
          <p:spPr>
            <a:xfrm>
              <a:off x="4812444" y="4109388"/>
              <a:ext cx="3456384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500" b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신청기업</a:t>
              </a:r>
              <a:endParaRPr lang="en-US" altLang="ko-KR" sz="1500" b="1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23" name="그룹 221"/>
          <p:cNvGrpSpPr/>
          <p:nvPr/>
        </p:nvGrpSpPr>
        <p:grpSpPr>
          <a:xfrm>
            <a:off x="3714744" y="1214421"/>
            <a:ext cx="1643074" cy="944576"/>
            <a:chOff x="2857488" y="2000239"/>
            <a:chExt cx="3702836" cy="94457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4" name="직사각형 123"/>
            <p:cNvSpPr/>
            <p:nvPr/>
          </p:nvSpPr>
          <p:spPr>
            <a:xfrm>
              <a:off x="2857488" y="2000239"/>
              <a:ext cx="3702836" cy="940899"/>
            </a:xfrm>
            <a:prstGeom prst="rect">
              <a:avLst/>
            </a:prstGeom>
            <a:solidFill>
              <a:srgbClr val="0070C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25" name="직사각형 124"/>
            <p:cNvSpPr/>
            <p:nvPr/>
          </p:nvSpPr>
          <p:spPr>
            <a:xfrm>
              <a:off x="2900126" y="2039865"/>
              <a:ext cx="3624127" cy="396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rgbClr val="00B0F0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26" name="직사각형 125"/>
            <p:cNvSpPr/>
            <p:nvPr/>
          </p:nvSpPr>
          <p:spPr>
            <a:xfrm>
              <a:off x="2950093" y="2159985"/>
              <a:ext cx="3456384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5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기초자치단체</a:t>
              </a:r>
              <a:endParaRPr lang="en-US" altLang="ko-KR" sz="15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en-US" altLang="ko-KR" sz="15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(</a:t>
              </a:r>
              <a:r>
                <a:rPr lang="ko-KR" altLang="en-US" sz="15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지원기관</a:t>
              </a:r>
              <a:r>
                <a:rPr lang="en-US" altLang="ko-KR" sz="15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ko-KR" altLang="en-US" sz="15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지방관서</a:t>
              </a:r>
              <a:r>
                <a:rPr lang="en-US" altLang="ko-KR" sz="15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)</a:t>
              </a:r>
              <a:endParaRPr lang="en-US" altLang="ko-KR" sz="15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27" name="그룹 222"/>
          <p:cNvGrpSpPr/>
          <p:nvPr/>
        </p:nvGrpSpPr>
        <p:grpSpPr>
          <a:xfrm>
            <a:off x="5572132" y="1214422"/>
            <a:ext cx="1643074" cy="785818"/>
            <a:chOff x="745900" y="4729320"/>
            <a:chExt cx="3705224" cy="78581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8" name="직사각형 127"/>
            <p:cNvSpPr/>
            <p:nvPr/>
          </p:nvSpPr>
          <p:spPr>
            <a:xfrm>
              <a:off x="745900" y="4729320"/>
              <a:ext cx="3705224" cy="785818"/>
            </a:xfrm>
            <a:prstGeom prst="rect">
              <a:avLst/>
            </a:prstGeom>
            <a:solidFill>
              <a:srgbClr val="719E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29" name="직사각형 128"/>
            <p:cNvSpPr/>
            <p:nvPr/>
          </p:nvSpPr>
          <p:spPr>
            <a:xfrm>
              <a:off x="788545" y="4768945"/>
              <a:ext cx="3624127" cy="396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rgbClr val="96D200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30" name="직사각형 129"/>
            <p:cNvSpPr/>
            <p:nvPr/>
          </p:nvSpPr>
          <p:spPr>
            <a:xfrm>
              <a:off x="838513" y="4977659"/>
              <a:ext cx="3456383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5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광역자치단체</a:t>
              </a:r>
              <a:endParaRPr lang="en-US" altLang="ko-KR" sz="15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31" name="그룹 226"/>
          <p:cNvGrpSpPr/>
          <p:nvPr/>
        </p:nvGrpSpPr>
        <p:grpSpPr>
          <a:xfrm>
            <a:off x="7429520" y="1214422"/>
            <a:ext cx="1643074" cy="785818"/>
            <a:chOff x="2857488" y="2000240"/>
            <a:chExt cx="3702836" cy="78581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32" name="직사각형 131"/>
            <p:cNvSpPr/>
            <p:nvPr/>
          </p:nvSpPr>
          <p:spPr>
            <a:xfrm>
              <a:off x="2857488" y="2000240"/>
              <a:ext cx="3702836" cy="785818"/>
            </a:xfrm>
            <a:prstGeom prst="rect">
              <a:avLst/>
            </a:prstGeom>
            <a:solidFill>
              <a:srgbClr val="0070C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33" name="직사각형 132"/>
            <p:cNvSpPr/>
            <p:nvPr/>
          </p:nvSpPr>
          <p:spPr>
            <a:xfrm>
              <a:off x="2900126" y="2039865"/>
              <a:ext cx="3624127" cy="396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rgbClr val="00B0F0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34" name="직사각형 133"/>
            <p:cNvSpPr/>
            <p:nvPr/>
          </p:nvSpPr>
          <p:spPr>
            <a:xfrm>
              <a:off x="2950093" y="2233339"/>
              <a:ext cx="3456384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500" b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심사위원</a:t>
              </a:r>
              <a:endParaRPr lang="en-US" altLang="ko-KR" sz="1500" b="1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지정관리 </a:t>
            </a:r>
            <a:r>
              <a:rPr lang="en-US" altLang="ko-KR" dirty="0"/>
              <a:t>- </a:t>
            </a:r>
            <a:r>
              <a:rPr lang="ko-KR" altLang="en-US" dirty="0"/>
              <a:t>공모등록</a:t>
            </a:r>
            <a:r>
              <a:rPr lang="en-US" altLang="ko-KR" dirty="0"/>
              <a:t>(</a:t>
            </a:r>
            <a:r>
              <a:rPr lang="ko-KR" altLang="en-US" dirty="0"/>
              <a:t>지정</a:t>
            </a:r>
            <a:r>
              <a:rPr lang="en-US" altLang="ko-KR" dirty="0"/>
              <a:t>)</a:t>
            </a:r>
            <a:endParaRPr lang="ko-KR" altLang="en-US" dirty="0"/>
          </a:p>
        </p:txBody>
      </p:sp>
      <p:grpSp>
        <p:nvGrpSpPr>
          <p:cNvPr id="162" name="그룹 161"/>
          <p:cNvGrpSpPr/>
          <p:nvPr/>
        </p:nvGrpSpPr>
        <p:grpSpPr>
          <a:xfrm>
            <a:off x="2148238" y="2492896"/>
            <a:ext cx="4607412" cy="1694919"/>
            <a:chOff x="2148238" y="2492896"/>
            <a:chExt cx="4607412" cy="1694919"/>
          </a:xfrm>
        </p:grpSpPr>
        <p:grpSp>
          <p:nvGrpSpPr>
            <p:cNvPr id="119" name="그룹 34"/>
            <p:cNvGrpSpPr/>
            <p:nvPr/>
          </p:nvGrpSpPr>
          <p:grpSpPr>
            <a:xfrm>
              <a:off x="5220072" y="2492896"/>
              <a:ext cx="1535578" cy="1563134"/>
              <a:chOff x="6804248" y="2060848"/>
              <a:chExt cx="1535578" cy="1563134"/>
            </a:xfrm>
          </p:grpSpPr>
          <p:grpSp>
            <p:nvGrpSpPr>
              <p:cNvPr id="123" name="그룹 187"/>
              <p:cNvGrpSpPr/>
              <p:nvPr/>
            </p:nvGrpSpPr>
            <p:grpSpPr>
              <a:xfrm>
                <a:off x="6804248" y="2060848"/>
                <a:ext cx="1535578" cy="1563134"/>
                <a:chOff x="2915816" y="1628800"/>
                <a:chExt cx="965491" cy="982822"/>
              </a:xfrm>
            </p:grpSpPr>
            <p:sp>
              <p:nvSpPr>
                <p:cNvPr id="135" name="타원 134"/>
                <p:cNvSpPr/>
                <p:nvPr/>
              </p:nvSpPr>
              <p:spPr>
                <a:xfrm>
                  <a:off x="2924936" y="1628800"/>
                  <a:ext cx="956371" cy="956370"/>
                </a:xfrm>
                <a:prstGeom prst="ellipse">
                  <a:avLst/>
                </a:prstGeom>
                <a:gradFill>
                  <a:gsLst>
                    <a:gs pos="36000">
                      <a:srgbClr val="C7C2BD"/>
                    </a:gs>
                    <a:gs pos="49000">
                      <a:srgbClr val="F6F5F4"/>
                    </a:gs>
                    <a:gs pos="49000">
                      <a:srgbClr val="C7C2BD"/>
                    </a:gs>
                  </a:gsLst>
                  <a:lin ang="2700000" scaled="1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136" name="타원 135"/>
                <p:cNvSpPr/>
                <p:nvPr/>
              </p:nvSpPr>
              <p:spPr>
                <a:xfrm rot="10800000">
                  <a:off x="2929990" y="1656940"/>
                  <a:ext cx="946265" cy="954682"/>
                </a:xfrm>
                <a:prstGeom prst="ellipse">
                  <a:avLst/>
                </a:prstGeom>
                <a:gradFill flip="none" rotWithShape="1">
                  <a:gsLst>
                    <a:gs pos="78000">
                      <a:schemeClr val="bg1">
                        <a:alpha val="0"/>
                      </a:schemeClr>
                    </a:gs>
                    <a:gs pos="10000">
                      <a:schemeClr val="bg1">
                        <a:alpha val="32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37" name="타원 136"/>
                <p:cNvSpPr/>
                <p:nvPr/>
              </p:nvSpPr>
              <p:spPr>
                <a:xfrm>
                  <a:off x="2984710" y="1691924"/>
                  <a:ext cx="836824" cy="836824"/>
                </a:xfrm>
                <a:prstGeom prst="ellipse">
                  <a:avLst/>
                </a:prstGeom>
                <a:solidFill>
                  <a:srgbClr val="FFE029"/>
                </a:solidFill>
                <a:ln w="63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138" name="자유형 137"/>
                <p:cNvSpPr/>
                <p:nvPr/>
              </p:nvSpPr>
              <p:spPr>
                <a:xfrm>
                  <a:off x="2984709" y="1747526"/>
                  <a:ext cx="780509" cy="732956"/>
                </a:xfrm>
                <a:custGeom>
                  <a:avLst/>
                  <a:gdLst>
                    <a:gd name="connsiteX0" fmla="*/ 0 w 1008112"/>
                    <a:gd name="connsiteY0" fmla="*/ 504056 h 1008112"/>
                    <a:gd name="connsiteX1" fmla="*/ 147635 w 1008112"/>
                    <a:gd name="connsiteY1" fmla="*/ 147635 h 1008112"/>
                    <a:gd name="connsiteX2" fmla="*/ 504057 w 1008112"/>
                    <a:gd name="connsiteY2" fmla="*/ 1 h 1008112"/>
                    <a:gd name="connsiteX3" fmla="*/ 860478 w 1008112"/>
                    <a:gd name="connsiteY3" fmla="*/ 147636 h 1008112"/>
                    <a:gd name="connsiteX4" fmla="*/ 1008112 w 1008112"/>
                    <a:gd name="connsiteY4" fmla="*/ 504058 h 1008112"/>
                    <a:gd name="connsiteX5" fmla="*/ 860477 w 1008112"/>
                    <a:gd name="connsiteY5" fmla="*/ 860480 h 1008112"/>
                    <a:gd name="connsiteX6" fmla="*/ 504055 w 1008112"/>
                    <a:gd name="connsiteY6" fmla="*/ 1008114 h 1008112"/>
                    <a:gd name="connsiteX7" fmla="*/ 147634 w 1008112"/>
                    <a:gd name="connsiteY7" fmla="*/ 860479 h 1008112"/>
                    <a:gd name="connsiteX8" fmla="*/ 0 w 1008112"/>
                    <a:gd name="connsiteY8" fmla="*/ 504057 h 1008112"/>
                    <a:gd name="connsiteX9" fmla="*/ 0 w 1008112"/>
                    <a:gd name="connsiteY9" fmla="*/ 504056 h 1008112"/>
                    <a:gd name="connsiteX0" fmla="*/ 0 w 920484"/>
                    <a:gd name="connsiteY0" fmla="*/ 504055 h 1008114"/>
                    <a:gd name="connsiteX1" fmla="*/ 147635 w 920484"/>
                    <a:gd name="connsiteY1" fmla="*/ 147634 h 1008114"/>
                    <a:gd name="connsiteX2" fmla="*/ 504057 w 920484"/>
                    <a:gd name="connsiteY2" fmla="*/ 0 h 1008114"/>
                    <a:gd name="connsiteX3" fmla="*/ 860478 w 920484"/>
                    <a:gd name="connsiteY3" fmla="*/ 147635 h 1008114"/>
                    <a:gd name="connsiteX4" fmla="*/ 864096 w 920484"/>
                    <a:gd name="connsiteY4" fmla="*/ 504055 h 1008114"/>
                    <a:gd name="connsiteX5" fmla="*/ 860477 w 920484"/>
                    <a:gd name="connsiteY5" fmla="*/ 860479 h 1008114"/>
                    <a:gd name="connsiteX6" fmla="*/ 504055 w 920484"/>
                    <a:gd name="connsiteY6" fmla="*/ 1008113 h 1008114"/>
                    <a:gd name="connsiteX7" fmla="*/ 147634 w 920484"/>
                    <a:gd name="connsiteY7" fmla="*/ 860478 h 1008114"/>
                    <a:gd name="connsiteX8" fmla="*/ 0 w 920484"/>
                    <a:gd name="connsiteY8" fmla="*/ 504056 h 1008114"/>
                    <a:gd name="connsiteX9" fmla="*/ 0 w 920484"/>
                    <a:gd name="connsiteY9" fmla="*/ 504055 h 1008114"/>
                    <a:gd name="connsiteX0" fmla="*/ 0 w 923500"/>
                    <a:gd name="connsiteY0" fmla="*/ 504055 h 1043514"/>
                    <a:gd name="connsiteX1" fmla="*/ 147635 w 923500"/>
                    <a:gd name="connsiteY1" fmla="*/ 147634 h 1043514"/>
                    <a:gd name="connsiteX2" fmla="*/ 504057 w 923500"/>
                    <a:gd name="connsiteY2" fmla="*/ 0 h 1043514"/>
                    <a:gd name="connsiteX3" fmla="*/ 860478 w 923500"/>
                    <a:gd name="connsiteY3" fmla="*/ 147635 h 1043514"/>
                    <a:gd name="connsiteX4" fmla="*/ 864096 w 923500"/>
                    <a:gd name="connsiteY4" fmla="*/ 504055 h 1043514"/>
                    <a:gd name="connsiteX5" fmla="*/ 504056 w 923500"/>
                    <a:gd name="connsiteY5" fmla="*/ 648070 h 1043514"/>
                    <a:gd name="connsiteX6" fmla="*/ 504055 w 923500"/>
                    <a:gd name="connsiteY6" fmla="*/ 1008113 h 1043514"/>
                    <a:gd name="connsiteX7" fmla="*/ 147634 w 923500"/>
                    <a:gd name="connsiteY7" fmla="*/ 860478 h 1043514"/>
                    <a:gd name="connsiteX8" fmla="*/ 0 w 923500"/>
                    <a:gd name="connsiteY8" fmla="*/ 504056 h 1043514"/>
                    <a:gd name="connsiteX9" fmla="*/ 0 w 923500"/>
                    <a:gd name="connsiteY9" fmla="*/ 504055 h 1043514"/>
                    <a:gd name="connsiteX0" fmla="*/ 0 w 923500"/>
                    <a:gd name="connsiteY0" fmla="*/ 504055 h 971503"/>
                    <a:gd name="connsiteX1" fmla="*/ 147635 w 923500"/>
                    <a:gd name="connsiteY1" fmla="*/ 147634 h 971503"/>
                    <a:gd name="connsiteX2" fmla="*/ 504057 w 923500"/>
                    <a:gd name="connsiteY2" fmla="*/ 0 h 971503"/>
                    <a:gd name="connsiteX3" fmla="*/ 860478 w 923500"/>
                    <a:gd name="connsiteY3" fmla="*/ 147635 h 971503"/>
                    <a:gd name="connsiteX4" fmla="*/ 864096 w 923500"/>
                    <a:gd name="connsiteY4" fmla="*/ 504055 h 971503"/>
                    <a:gd name="connsiteX5" fmla="*/ 504056 w 923500"/>
                    <a:gd name="connsiteY5" fmla="*/ 648070 h 971503"/>
                    <a:gd name="connsiteX6" fmla="*/ 432048 w 923500"/>
                    <a:gd name="connsiteY6" fmla="*/ 936102 h 971503"/>
                    <a:gd name="connsiteX7" fmla="*/ 147634 w 923500"/>
                    <a:gd name="connsiteY7" fmla="*/ 860478 h 971503"/>
                    <a:gd name="connsiteX8" fmla="*/ 0 w 923500"/>
                    <a:gd name="connsiteY8" fmla="*/ 504056 h 971503"/>
                    <a:gd name="connsiteX9" fmla="*/ 0 w 923500"/>
                    <a:gd name="connsiteY9" fmla="*/ 504055 h 971503"/>
                    <a:gd name="connsiteX0" fmla="*/ 0 w 923500"/>
                    <a:gd name="connsiteY0" fmla="*/ 504055 h 957219"/>
                    <a:gd name="connsiteX1" fmla="*/ 147635 w 923500"/>
                    <a:gd name="connsiteY1" fmla="*/ 147634 h 957219"/>
                    <a:gd name="connsiteX2" fmla="*/ 504057 w 923500"/>
                    <a:gd name="connsiteY2" fmla="*/ 0 h 957219"/>
                    <a:gd name="connsiteX3" fmla="*/ 860478 w 923500"/>
                    <a:gd name="connsiteY3" fmla="*/ 147635 h 957219"/>
                    <a:gd name="connsiteX4" fmla="*/ 864096 w 923500"/>
                    <a:gd name="connsiteY4" fmla="*/ 504055 h 957219"/>
                    <a:gd name="connsiteX5" fmla="*/ 504056 w 923500"/>
                    <a:gd name="connsiteY5" fmla="*/ 648070 h 957219"/>
                    <a:gd name="connsiteX6" fmla="*/ 360040 w 923500"/>
                    <a:gd name="connsiteY6" fmla="*/ 921818 h 957219"/>
                    <a:gd name="connsiteX7" fmla="*/ 147634 w 923500"/>
                    <a:gd name="connsiteY7" fmla="*/ 860478 h 957219"/>
                    <a:gd name="connsiteX8" fmla="*/ 0 w 923500"/>
                    <a:gd name="connsiteY8" fmla="*/ 504056 h 957219"/>
                    <a:gd name="connsiteX9" fmla="*/ 0 w 923500"/>
                    <a:gd name="connsiteY9" fmla="*/ 504055 h 957219"/>
                    <a:gd name="connsiteX0" fmla="*/ 0 w 923500"/>
                    <a:gd name="connsiteY0" fmla="*/ 504055 h 957219"/>
                    <a:gd name="connsiteX1" fmla="*/ 147635 w 923500"/>
                    <a:gd name="connsiteY1" fmla="*/ 147634 h 957219"/>
                    <a:gd name="connsiteX2" fmla="*/ 504057 w 923500"/>
                    <a:gd name="connsiteY2" fmla="*/ 0 h 957219"/>
                    <a:gd name="connsiteX3" fmla="*/ 860478 w 923500"/>
                    <a:gd name="connsiteY3" fmla="*/ 147635 h 957219"/>
                    <a:gd name="connsiteX4" fmla="*/ 864096 w 923500"/>
                    <a:gd name="connsiteY4" fmla="*/ 504055 h 957219"/>
                    <a:gd name="connsiteX5" fmla="*/ 504056 w 923500"/>
                    <a:gd name="connsiteY5" fmla="*/ 648070 h 957219"/>
                    <a:gd name="connsiteX6" fmla="*/ 360040 w 923500"/>
                    <a:gd name="connsiteY6" fmla="*/ 921818 h 957219"/>
                    <a:gd name="connsiteX7" fmla="*/ 147634 w 923500"/>
                    <a:gd name="connsiteY7" fmla="*/ 860478 h 957219"/>
                    <a:gd name="connsiteX8" fmla="*/ 0 w 923500"/>
                    <a:gd name="connsiteY8" fmla="*/ 504056 h 957219"/>
                    <a:gd name="connsiteX9" fmla="*/ 0 w 923500"/>
                    <a:gd name="connsiteY9" fmla="*/ 504055 h 957219"/>
                    <a:gd name="connsiteX0" fmla="*/ 0 w 923500"/>
                    <a:gd name="connsiteY0" fmla="*/ 504055 h 956033"/>
                    <a:gd name="connsiteX1" fmla="*/ 147635 w 923500"/>
                    <a:gd name="connsiteY1" fmla="*/ 147634 h 956033"/>
                    <a:gd name="connsiteX2" fmla="*/ 504057 w 923500"/>
                    <a:gd name="connsiteY2" fmla="*/ 0 h 956033"/>
                    <a:gd name="connsiteX3" fmla="*/ 860478 w 923500"/>
                    <a:gd name="connsiteY3" fmla="*/ 147635 h 956033"/>
                    <a:gd name="connsiteX4" fmla="*/ 864096 w 923500"/>
                    <a:gd name="connsiteY4" fmla="*/ 504055 h 956033"/>
                    <a:gd name="connsiteX5" fmla="*/ 504056 w 923500"/>
                    <a:gd name="connsiteY5" fmla="*/ 648070 h 956033"/>
                    <a:gd name="connsiteX6" fmla="*/ 360040 w 923500"/>
                    <a:gd name="connsiteY6" fmla="*/ 921818 h 956033"/>
                    <a:gd name="connsiteX7" fmla="*/ 150437 w 923500"/>
                    <a:gd name="connsiteY7" fmla="*/ 853359 h 956033"/>
                    <a:gd name="connsiteX8" fmla="*/ 0 w 923500"/>
                    <a:gd name="connsiteY8" fmla="*/ 504056 h 956033"/>
                    <a:gd name="connsiteX9" fmla="*/ 0 w 923500"/>
                    <a:gd name="connsiteY9" fmla="*/ 504055 h 956033"/>
                    <a:gd name="connsiteX0" fmla="*/ 0 w 923500"/>
                    <a:gd name="connsiteY0" fmla="*/ 504055 h 948344"/>
                    <a:gd name="connsiteX1" fmla="*/ 147635 w 923500"/>
                    <a:gd name="connsiteY1" fmla="*/ 147634 h 948344"/>
                    <a:gd name="connsiteX2" fmla="*/ 504057 w 923500"/>
                    <a:gd name="connsiteY2" fmla="*/ 0 h 948344"/>
                    <a:gd name="connsiteX3" fmla="*/ 860478 w 923500"/>
                    <a:gd name="connsiteY3" fmla="*/ 147635 h 948344"/>
                    <a:gd name="connsiteX4" fmla="*/ 864096 w 923500"/>
                    <a:gd name="connsiteY4" fmla="*/ 504055 h 948344"/>
                    <a:gd name="connsiteX5" fmla="*/ 504056 w 923500"/>
                    <a:gd name="connsiteY5" fmla="*/ 648070 h 948344"/>
                    <a:gd name="connsiteX6" fmla="*/ 346844 w 923500"/>
                    <a:gd name="connsiteY6" fmla="*/ 914129 h 948344"/>
                    <a:gd name="connsiteX7" fmla="*/ 150437 w 923500"/>
                    <a:gd name="connsiteY7" fmla="*/ 853359 h 948344"/>
                    <a:gd name="connsiteX8" fmla="*/ 0 w 923500"/>
                    <a:gd name="connsiteY8" fmla="*/ 504056 h 948344"/>
                    <a:gd name="connsiteX9" fmla="*/ 0 w 923500"/>
                    <a:gd name="connsiteY9" fmla="*/ 504055 h 948344"/>
                    <a:gd name="connsiteX0" fmla="*/ 0 w 921912"/>
                    <a:gd name="connsiteY0" fmla="*/ 504452 h 948741"/>
                    <a:gd name="connsiteX1" fmla="*/ 147635 w 921912"/>
                    <a:gd name="connsiteY1" fmla="*/ 148031 h 948741"/>
                    <a:gd name="connsiteX2" fmla="*/ 504057 w 921912"/>
                    <a:gd name="connsiteY2" fmla="*/ 397 h 948741"/>
                    <a:gd name="connsiteX3" fmla="*/ 850953 w 921912"/>
                    <a:gd name="connsiteY3" fmla="*/ 150413 h 948741"/>
                    <a:gd name="connsiteX4" fmla="*/ 864096 w 921912"/>
                    <a:gd name="connsiteY4" fmla="*/ 504452 h 948741"/>
                    <a:gd name="connsiteX5" fmla="*/ 504056 w 921912"/>
                    <a:gd name="connsiteY5" fmla="*/ 648467 h 948741"/>
                    <a:gd name="connsiteX6" fmla="*/ 346844 w 921912"/>
                    <a:gd name="connsiteY6" fmla="*/ 914526 h 948741"/>
                    <a:gd name="connsiteX7" fmla="*/ 150437 w 921912"/>
                    <a:gd name="connsiteY7" fmla="*/ 853756 h 948741"/>
                    <a:gd name="connsiteX8" fmla="*/ 0 w 921912"/>
                    <a:gd name="connsiteY8" fmla="*/ 504453 h 948741"/>
                    <a:gd name="connsiteX9" fmla="*/ 0 w 921912"/>
                    <a:gd name="connsiteY9" fmla="*/ 504452 h 94874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921912" h="948741">
                      <a:moveTo>
                        <a:pt x="0" y="504452"/>
                      </a:moveTo>
                      <a:cubicBezTo>
                        <a:pt x="0" y="370768"/>
                        <a:pt x="53106" y="242559"/>
                        <a:pt x="147635" y="148031"/>
                      </a:cubicBezTo>
                      <a:cubicBezTo>
                        <a:pt x="242164" y="53502"/>
                        <a:pt x="386837" y="0"/>
                        <a:pt x="504057" y="397"/>
                      </a:cubicBezTo>
                      <a:cubicBezTo>
                        <a:pt x="621277" y="794"/>
                        <a:pt x="790947" y="66404"/>
                        <a:pt x="850953" y="150413"/>
                      </a:cubicBezTo>
                      <a:cubicBezTo>
                        <a:pt x="910959" y="234422"/>
                        <a:pt x="921912" y="421443"/>
                        <a:pt x="864096" y="504452"/>
                      </a:cubicBezTo>
                      <a:cubicBezTo>
                        <a:pt x="806280" y="587461"/>
                        <a:pt x="590265" y="580121"/>
                        <a:pt x="504056" y="648467"/>
                      </a:cubicBezTo>
                      <a:cubicBezTo>
                        <a:pt x="417847" y="716813"/>
                        <a:pt x="405780" y="880311"/>
                        <a:pt x="346844" y="914526"/>
                      </a:cubicBezTo>
                      <a:cubicBezTo>
                        <a:pt x="287908" y="948741"/>
                        <a:pt x="210444" y="923383"/>
                        <a:pt x="150437" y="853756"/>
                      </a:cubicBezTo>
                      <a:cubicBezTo>
                        <a:pt x="89041" y="806156"/>
                        <a:pt x="0" y="638137"/>
                        <a:pt x="0" y="504453"/>
                      </a:cubicBezTo>
                      <a:lnTo>
                        <a:pt x="0" y="504452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BC00"/>
                    </a:gs>
                    <a:gs pos="100000">
                      <a:srgbClr val="FFE029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139" name="Freeform 5"/>
                <p:cNvSpPr>
                  <a:spLocks/>
                </p:cNvSpPr>
                <p:nvPr/>
              </p:nvSpPr>
              <p:spPr bwMode="auto">
                <a:xfrm>
                  <a:off x="2982053" y="2092303"/>
                  <a:ext cx="839480" cy="434891"/>
                </a:xfrm>
                <a:custGeom>
                  <a:avLst/>
                  <a:gdLst/>
                  <a:ahLst/>
                  <a:cxnLst>
                    <a:cxn ang="0">
                      <a:pos x="3372" y="72"/>
                    </a:cxn>
                    <a:cxn ang="0">
                      <a:pos x="3294" y="276"/>
                    </a:cxn>
                    <a:cxn ang="0">
                      <a:pos x="3194" y="468"/>
                    </a:cxn>
                    <a:cxn ang="0">
                      <a:pos x="3072" y="644"/>
                    </a:cxn>
                    <a:cxn ang="0">
                      <a:pos x="2932" y="804"/>
                    </a:cxn>
                    <a:cxn ang="0">
                      <a:pos x="2774" y="946"/>
                    </a:cxn>
                    <a:cxn ang="0">
                      <a:pos x="2598" y="1068"/>
                    </a:cxn>
                    <a:cxn ang="0">
                      <a:pos x="2410" y="1168"/>
                    </a:cxn>
                    <a:cxn ang="0">
                      <a:pos x="2208" y="1244"/>
                    </a:cxn>
                    <a:cxn ang="0">
                      <a:pos x="1996" y="1294"/>
                    </a:cxn>
                    <a:cxn ang="0">
                      <a:pos x="1774" y="1318"/>
                    </a:cxn>
                    <a:cxn ang="0">
                      <a:pos x="1624" y="1318"/>
                    </a:cxn>
                    <a:cxn ang="0">
                      <a:pos x="1402" y="1294"/>
                    </a:cxn>
                    <a:cxn ang="0">
                      <a:pos x="1190" y="1244"/>
                    </a:cxn>
                    <a:cxn ang="0">
                      <a:pos x="988" y="1168"/>
                    </a:cxn>
                    <a:cxn ang="0">
                      <a:pos x="800" y="1068"/>
                    </a:cxn>
                    <a:cxn ang="0">
                      <a:pos x="624" y="946"/>
                    </a:cxn>
                    <a:cxn ang="0">
                      <a:pos x="466" y="804"/>
                    </a:cxn>
                    <a:cxn ang="0">
                      <a:pos x="324" y="644"/>
                    </a:cxn>
                    <a:cxn ang="0">
                      <a:pos x="204" y="468"/>
                    </a:cxn>
                    <a:cxn ang="0">
                      <a:pos x="104" y="276"/>
                    </a:cxn>
                    <a:cxn ang="0">
                      <a:pos x="26" y="72"/>
                    </a:cxn>
                    <a:cxn ang="0">
                      <a:pos x="6" y="0"/>
                    </a:cxn>
                    <a:cxn ang="0">
                      <a:pos x="0" y="130"/>
                    </a:cxn>
                    <a:cxn ang="0">
                      <a:pos x="10" y="306"/>
                    </a:cxn>
                    <a:cxn ang="0">
                      <a:pos x="54" y="562"/>
                    </a:cxn>
                    <a:cxn ang="0">
                      <a:pos x="134" y="802"/>
                    </a:cxn>
                    <a:cxn ang="0">
                      <a:pos x="246" y="1026"/>
                    </a:cxn>
                    <a:cxn ang="0">
                      <a:pos x="388" y="1228"/>
                    </a:cxn>
                    <a:cxn ang="0">
                      <a:pos x="556" y="1408"/>
                    </a:cxn>
                    <a:cxn ang="0">
                      <a:pos x="750" y="1562"/>
                    </a:cxn>
                    <a:cxn ang="0">
                      <a:pos x="962" y="1688"/>
                    </a:cxn>
                    <a:cxn ang="0">
                      <a:pos x="1194" y="1780"/>
                    </a:cxn>
                    <a:cxn ang="0">
                      <a:pos x="1440" y="1838"/>
                    </a:cxn>
                    <a:cxn ang="0">
                      <a:pos x="1698" y="1858"/>
                    </a:cxn>
                    <a:cxn ang="0">
                      <a:pos x="1872" y="1850"/>
                    </a:cxn>
                    <a:cxn ang="0">
                      <a:pos x="2124" y="1804"/>
                    </a:cxn>
                    <a:cxn ang="0">
                      <a:pos x="2360" y="1722"/>
                    </a:cxn>
                    <a:cxn ang="0">
                      <a:pos x="2580" y="1608"/>
                    </a:cxn>
                    <a:cxn ang="0">
                      <a:pos x="2778" y="1464"/>
                    </a:cxn>
                    <a:cxn ang="0">
                      <a:pos x="2956" y="1292"/>
                    </a:cxn>
                    <a:cxn ang="0">
                      <a:pos x="3106" y="1096"/>
                    </a:cxn>
                    <a:cxn ang="0">
                      <a:pos x="3230" y="878"/>
                    </a:cxn>
                    <a:cxn ang="0">
                      <a:pos x="3320" y="644"/>
                    </a:cxn>
                    <a:cxn ang="0">
                      <a:pos x="3378" y="392"/>
                    </a:cxn>
                    <a:cxn ang="0">
                      <a:pos x="3396" y="130"/>
                    </a:cxn>
                    <a:cxn ang="0">
                      <a:pos x="3392" y="0"/>
                    </a:cxn>
                    <a:cxn ang="0">
                      <a:pos x="3392" y="2"/>
                    </a:cxn>
                  </a:cxnLst>
                  <a:rect l="0" t="0" r="r" b="b"/>
                  <a:pathLst>
                    <a:path w="3396" h="1858">
                      <a:moveTo>
                        <a:pt x="3392" y="2"/>
                      </a:moveTo>
                      <a:lnTo>
                        <a:pt x="3392" y="2"/>
                      </a:lnTo>
                      <a:lnTo>
                        <a:pt x="3372" y="72"/>
                      </a:lnTo>
                      <a:lnTo>
                        <a:pt x="3348" y="142"/>
                      </a:lnTo>
                      <a:lnTo>
                        <a:pt x="3322" y="210"/>
                      </a:lnTo>
                      <a:lnTo>
                        <a:pt x="3294" y="276"/>
                      </a:lnTo>
                      <a:lnTo>
                        <a:pt x="3264" y="342"/>
                      </a:lnTo>
                      <a:lnTo>
                        <a:pt x="3230" y="406"/>
                      </a:lnTo>
                      <a:lnTo>
                        <a:pt x="3194" y="468"/>
                      </a:lnTo>
                      <a:lnTo>
                        <a:pt x="3156" y="528"/>
                      </a:lnTo>
                      <a:lnTo>
                        <a:pt x="3116" y="588"/>
                      </a:lnTo>
                      <a:lnTo>
                        <a:pt x="3072" y="644"/>
                      </a:lnTo>
                      <a:lnTo>
                        <a:pt x="3028" y="700"/>
                      </a:lnTo>
                      <a:lnTo>
                        <a:pt x="2980" y="752"/>
                      </a:lnTo>
                      <a:lnTo>
                        <a:pt x="2932" y="804"/>
                      </a:lnTo>
                      <a:lnTo>
                        <a:pt x="2880" y="854"/>
                      </a:lnTo>
                      <a:lnTo>
                        <a:pt x="2828" y="900"/>
                      </a:lnTo>
                      <a:lnTo>
                        <a:pt x="2774" y="946"/>
                      </a:lnTo>
                      <a:lnTo>
                        <a:pt x="2716" y="988"/>
                      </a:lnTo>
                      <a:lnTo>
                        <a:pt x="2658" y="1030"/>
                      </a:lnTo>
                      <a:lnTo>
                        <a:pt x="2598" y="1068"/>
                      </a:lnTo>
                      <a:lnTo>
                        <a:pt x="2536" y="1102"/>
                      </a:lnTo>
                      <a:lnTo>
                        <a:pt x="2474" y="1136"/>
                      </a:lnTo>
                      <a:lnTo>
                        <a:pt x="2410" y="1168"/>
                      </a:lnTo>
                      <a:lnTo>
                        <a:pt x="2344" y="1196"/>
                      </a:lnTo>
                      <a:lnTo>
                        <a:pt x="2276" y="1220"/>
                      </a:lnTo>
                      <a:lnTo>
                        <a:pt x="2208" y="1244"/>
                      </a:lnTo>
                      <a:lnTo>
                        <a:pt x="2138" y="1264"/>
                      </a:lnTo>
                      <a:lnTo>
                        <a:pt x="2068" y="1280"/>
                      </a:lnTo>
                      <a:lnTo>
                        <a:pt x="1996" y="1294"/>
                      </a:lnTo>
                      <a:lnTo>
                        <a:pt x="1922" y="1306"/>
                      </a:lnTo>
                      <a:lnTo>
                        <a:pt x="1848" y="1314"/>
                      </a:lnTo>
                      <a:lnTo>
                        <a:pt x="1774" y="1318"/>
                      </a:lnTo>
                      <a:lnTo>
                        <a:pt x="1698" y="1320"/>
                      </a:lnTo>
                      <a:lnTo>
                        <a:pt x="1698" y="1320"/>
                      </a:lnTo>
                      <a:lnTo>
                        <a:pt x="1624" y="1318"/>
                      </a:lnTo>
                      <a:lnTo>
                        <a:pt x="1548" y="1314"/>
                      </a:lnTo>
                      <a:lnTo>
                        <a:pt x="1474" y="1306"/>
                      </a:lnTo>
                      <a:lnTo>
                        <a:pt x="1402" y="1294"/>
                      </a:lnTo>
                      <a:lnTo>
                        <a:pt x="1330" y="1280"/>
                      </a:lnTo>
                      <a:lnTo>
                        <a:pt x="1260" y="1264"/>
                      </a:lnTo>
                      <a:lnTo>
                        <a:pt x="1190" y="1244"/>
                      </a:lnTo>
                      <a:lnTo>
                        <a:pt x="1122" y="1220"/>
                      </a:lnTo>
                      <a:lnTo>
                        <a:pt x="1054" y="1196"/>
                      </a:lnTo>
                      <a:lnTo>
                        <a:pt x="988" y="1168"/>
                      </a:lnTo>
                      <a:lnTo>
                        <a:pt x="924" y="1136"/>
                      </a:lnTo>
                      <a:lnTo>
                        <a:pt x="860" y="1102"/>
                      </a:lnTo>
                      <a:lnTo>
                        <a:pt x="800" y="1068"/>
                      </a:lnTo>
                      <a:lnTo>
                        <a:pt x="740" y="1030"/>
                      </a:lnTo>
                      <a:lnTo>
                        <a:pt x="680" y="988"/>
                      </a:lnTo>
                      <a:lnTo>
                        <a:pt x="624" y="946"/>
                      </a:lnTo>
                      <a:lnTo>
                        <a:pt x="570" y="900"/>
                      </a:lnTo>
                      <a:lnTo>
                        <a:pt x="516" y="854"/>
                      </a:lnTo>
                      <a:lnTo>
                        <a:pt x="466" y="804"/>
                      </a:lnTo>
                      <a:lnTo>
                        <a:pt x="416" y="752"/>
                      </a:lnTo>
                      <a:lnTo>
                        <a:pt x="370" y="700"/>
                      </a:lnTo>
                      <a:lnTo>
                        <a:pt x="324" y="644"/>
                      </a:lnTo>
                      <a:lnTo>
                        <a:pt x="282" y="588"/>
                      </a:lnTo>
                      <a:lnTo>
                        <a:pt x="242" y="528"/>
                      </a:lnTo>
                      <a:lnTo>
                        <a:pt x="204" y="468"/>
                      </a:lnTo>
                      <a:lnTo>
                        <a:pt x="168" y="406"/>
                      </a:lnTo>
                      <a:lnTo>
                        <a:pt x="134" y="342"/>
                      </a:lnTo>
                      <a:lnTo>
                        <a:pt x="104" y="276"/>
                      </a:lnTo>
                      <a:lnTo>
                        <a:pt x="74" y="210"/>
                      </a:lnTo>
                      <a:lnTo>
                        <a:pt x="50" y="142"/>
                      </a:lnTo>
                      <a:lnTo>
                        <a:pt x="26" y="72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64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218"/>
                      </a:lnTo>
                      <a:lnTo>
                        <a:pt x="10" y="306"/>
                      </a:lnTo>
                      <a:lnTo>
                        <a:pt x="20" y="392"/>
                      </a:lnTo>
                      <a:lnTo>
                        <a:pt x="36" y="478"/>
                      </a:lnTo>
                      <a:lnTo>
                        <a:pt x="54" y="562"/>
                      </a:lnTo>
                      <a:lnTo>
                        <a:pt x="76" y="644"/>
                      </a:lnTo>
                      <a:lnTo>
                        <a:pt x="104" y="724"/>
                      </a:lnTo>
                      <a:lnTo>
                        <a:pt x="134" y="802"/>
                      </a:lnTo>
                      <a:lnTo>
                        <a:pt x="168" y="878"/>
                      </a:lnTo>
                      <a:lnTo>
                        <a:pt x="206" y="954"/>
                      </a:lnTo>
                      <a:lnTo>
                        <a:pt x="246" y="1026"/>
                      </a:lnTo>
                      <a:lnTo>
                        <a:pt x="290" y="1096"/>
                      </a:lnTo>
                      <a:lnTo>
                        <a:pt x="338" y="1164"/>
                      </a:lnTo>
                      <a:lnTo>
                        <a:pt x="388" y="1228"/>
                      </a:lnTo>
                      <a:lnTo>
                        <a:pt x="442" y="1292"/>
                      </a:lnTo>
                      <a:lnTo>
                        <a:pt x="498" y="1352"/>
                      </a:lnTo>
                      <a:lnTo>
                        <a:pt x="556" y="1408"/>
                      </a:lnTo>
                      <a:lnTo>
                        <a:pt x="618" y="1464"/>
                      </a:lnTo>
                      <a:lnTo>
                        <a:pt x="682" y="1514"/>
                      </a:lnTo>
                      <a:lnTo>
                        <a:pt x="750" y="1562"/>
                      </a:lnTo>
                      <a:lnTo>
                        <a:pt x="818" y="1608"/>
                      </a:lnTo>
                      <a:lnTo>
                        <a:pt x="890" y="1650"/>
                      </a:lnTo>
                      <a:lnTo>
                        <a:pt x="962" y="1688"/>
                      </a:lnTo>
                      <a:lnTo>
                        <a:pt x="1038" y="1722"/>
                      </a:lnTo>
                      <a:lnTo>
                        <a:pt x="1114" y="1754"/>
                      </a:lnTo>
                      <a:lnTo>
                        <a:pt x="1194" y="1780"/>
                      </a:lnTo>
                      <a:lnTo>
                        <a:pt x="1274" y="1804"/>
                      </a:lnTo>
                      <a:lnTo>
                        <a:pt x="1356" y="1822"/>
                      </a:lnTo>
                      <a:lnTo>
                        <a:pt x="1440" y="1838"/>
                      </a:lnTo>
                      <a:lnTo>
                        <a:pt x="1526" y="1850"/>
                      </a:lnTo>
                      <a:lnTo>
                        <a:pt x="1612" y="1856"/>
                      </a:lnTo>
                      <a:lnTo>
                        <a:pt x="1698" y="1858"/>
                      </a:lnTo>
                      <a:lnTo>
                        <a:pt x="1698" y="1858"/>
                      </a:lnTo>
                      <a:lnTo>
                        <a:pt x="1786" y="1856"/>
                      </a:lnTo>
                      <a:lnTo>
                        <a:pt x="1872" y="1850"/>
                      </a:lnTo>
                      <a:lnTo>
                        <a:pt x="1958" y="1838"/>
                      </a:lnTo>
                      <a:lnTo>
                        <a:pt x="2040" y="1822"/>
                      </a:lnTo>
                      <a:lnTo>
                        <a:pt x="2124" y="1804"/>
                      </a:lnTo>
                      <a:lnTo>
                        <a:pt x="2204" y="1780"/>
                      </a:lnTo>
                      <a:lnTo>
                        <a:pt x="2282" y="1754"/>
                      </a:lnTo>
                      <a:lnTo>
                        <a:pt x="2360" y="1722"/>
                      </a:lnTo>
                      <a:lnTo>
                        <a:pt x="2434" y="1688"/>
                      </a:lnTo>
                      <a:lnTo>
                        <a:pt x="2508" y="1650"/>
                      </a:lnTo>
                      <a:lnTo>
                        <a:pt x="2580" y="1608"/>
                      </a:lnTo>
                      <a:lnTo>
                        <a:pt x="2648" y="1562"/>
                      </a:lnTo>
                      <a:lnTo>
                        <a:pt x="2714" y="1514"/>
                      </a:lnTo>
                      <a:lnTo>
                        <a:pt x="2778" y="1464"/>
                      </a:lnTo>
                      <a:lnTo>
                        <a:pt x="2840" y="1408"/>
                      </a:lnTo>
                      <a:lnTo>
                        <a:pt x="2900" y="1352"/>
                      </a:lnTo>
                      <a:lnTo>
                        <a:pt x="2956" y="1292"/>
                      </a:lnTo>
                      <a:lnTo>
                        <a:pt x="3010" y="1228"/>
                      </a:lnTo>
                      <a:lnTo>
                        <a:pt x="3060" y="1164"/>
                      </a:lnTo>
                      <a:lnTo>
                        <a:pt x="3106" y="1096"/>
                      </a:lnTo>
                      <a:lnTo>
                        <a:pt x="3152" y="1026"/>
                      </a:lnTo>
                      <a:lnTo>
                        <a:pt x="3192" y="954"/>
                      </a:lnTo>
                      <a:lnTo>
                        <a:pt x="3230" y="878"/>
                      </a:lnTo>
                      <a:lnTo>
                        <a:pt x="3264" y="802"/>
                      </a:lnTo>
                      <a:lnTo>
                        <a:pt x="3294" y="724"/>
                      </a:lnTo>
                      <a:lnTo>
                        <a:pt x="3320" y="644"/>
                      </a:lnTo>
                      <a:lnTo>
                        <a:pt x="3344" y="562"/>
                      </a:lnTo>
                      <a:lnTo>
                        <a:pt x="3362" y="478"/>
                      </a:lnTo>
                      <a:lnTo>
                        <a:pt x="3378" y="392"/>
                      </a:lnTo>
                      <a:lnTo>
                        <a:pt x="3388" y="306"/>
                      </a:lnTo>
                      <a:lnTo>
                        <a:pt x="3394" y="218"/>
                      </a:lnTo>
                      <a:lnTo>
                        <a:pt x="3396" y="130"/>
                      </a:lnTo>
                      <a:lnTo>
                        <a:pt x="3396" y="130"/>
                      </a:lnTo>
                      <a:lnTo>
                        <a:pt x="3396" y="64"/>
                      </a:lnTo>
                      <a:lnTo>
                        <a:pt x="3392" y="0"/>
                      </a:lnTo>
                      <a:lnTo>
                        <a:pt x="3392" y="0"/>
                      </a:lnTo>
                      <a:lnTo>
                        <a:pt x="3392" y="2"/>
                      </a:lnTo>
                      <a:lnTo>
                        <a:pt x="3392" y="2"/>
                      </a:lnTo>
                      <a:close/>
                    </a:path>
                  </a:pathLst>
                </a:custGeom>
                <a:solidFill>
                  <a:srgbClr val="FFFFFF">
                    <a:alpha val="2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40" name="Freeform 9"/>
                <p:cNvSpPr>
                  <a:spLocks/>
                </p:cNvSpPr>
                <p:nvPr/>
              </p:nvSpPr>
              <p:spPr bwMode="auto">
                <a:xfrm rot="182993">
                  <a:off x="2978188" y="2054005"/>
                  <a:ext cx="305387" cy="404457"/>
                </a:xfrm>
                <a:custGeom>
                  <a:avLst/>
                  <a:gdLst/>
                  <a:ahLst/>
                  <a:cxnLst>
                    <a:cxn ang="0">
                      <a:pos x="564" y="1416"/>
                    </a:cxn>
                    <a:cxn ang="0">
                      <a:pos x="564" y="1416"/>
                    </a:cxn>
                    <a:cxn ang="0">
                      <a:pos x="502" y="1354"/>
                    </a:cxn>
                    <a:cxn ang="0">
                      <a:pos x="440" y="1290"/>
                    </a:cxn>
                    <a:cxn ang="0">
                      <a:pos x="384" y="1224"/>
                    </a:cxn>
                    <a:cxn ang="0">
                      <a:pos x="330" y="1154"/>
                    </a:cxn>
                    <a:cxn ang="0">
                      <a:pos x="280" y="1080"/>
                    </a:cxn>
                    <a:cxn ang="0">
                      <a:pos x="234" y="1004"/>
                    </a:cxn>
                    <a:cxn ang="0">
                      <a:pos x="192" y="926"/>
                    </a:cxn>
                    <a:cxn ang="0">
                      <a:pos x="152" y="846"/>
                    </a:cxn>
                    <a:cxn ang="0">
                      <a:pos x="118" y="762"/>
                    </a:cxn>
                    <a:cxn ang="0">
                      <a:pos x="88" y="678"/>
                    </a:cxn>
                    <a:cxn ang="0">
                      <a:pos x="62" y="590"/>
                    </a:cxn>
                    <a:cxn ang="0">
                      <a:pos x="50" y="546"/>
                    </a:cxn>
                    <a:cxn ang="0">
                      <a:pos x="40" y="502"/>
                    </a:cxn>
                    <a:cxn ang="0">
                      <a:pos x="30" y="456"/>
                    </a:cxn>
                    <a:cxn ang="0">
                      <a:pos x="22" y="410"/>
                    </a:cxn>
                    <a:cxn ang="0">
                      <a:pos x="16" y="364"/>
                    </a:cxn>
                    <a:cxn ang="0">
                      <a:pos x="10" y="318"/>
                    </a:cxn>
                    <a:cxn ang="0">
                      <a:pos x="6" y="272"/>
                    </a:cxn>
                    <a:cxn ang="0">
                      <a:pos x="4" y="224"/>
                    </a:cxn>
                    <a:cxn ang="0">
                      <a:pos x="2" y="176"/>
                    </a:cxn>
                    <a:cxn ang="0">
                      <a:pos x="0" y="130"/>
                    </a:cxn>
                    <a:cxn ang="0">
                      <a:pos x="0" y="130"/>
                    </a:cxn>
                    <a:cxn ang="0">
                      <a:pos x="2" y="64"/>
                    </a:cxn>
                    <a:cxn ang="0">
                      <a:pos x="6" y="0"/>
                    </a:cxn>
                    <a:cxn ang="0">
                      <a:pos x="6" y="0"/>
                    </a:cxn>
                    <a:cxn ang="0">
                      <a:pos x="6" y="2"/>
                    </a:cxn>
                    <a:cxn ang="0">
                      <a:pos x="6" y="2"/>
                    </a:cxn>
                    <a:cxn ang="0">
                      <a:pos x="32" y="90"/>
                    </a:cxn>
                    <a:cxn ang="0">
                      <a:pos x="62" y="178"/>
                    </a:cxn>
                    <a:cxn ang="0">
                      <a:pos x="96" y="262"/>
                    </a:cxn>
                    <a:cxn ang="0">
                      <a:pos x="136" y="344"/>
                    </a:cxn>
                    <a:cxn ang="0">
                      <a:pos x="178" y="424"/>
                    </a:cxn>
                    <a:cxn ang="0">
                      <a:pos x="224" y="502"/>
                    </a:cxn>
                    <a:cxn ang="0">
                      <a:pos x="274" y="578"/>
                    </a:cxn>
                    <a:cxn ang="0">
                      <a:pos x="328" y="650"/>
                    </a:cxn>
                    <a:cxn ang="0">
                      <a:pos x="386" y="718"/>
                    </a:cxn>
                    <a:cxn ang="0">
                      <a:pos x="446" y="784"/>
                    </a:cxn>
                    <a:cxn ang="0">
                      <a:pos x="510" y="848"/>
                    </a:cxn>
                    <a:cxn ang="0">
                      <a:pos x="576" y="906"/>
                    </a:cxn>
                    <a:cxn ang="0">
                      <a:pos x="646" y="962"/>
                    </a:cxn>
                    <a:cxn ang="0">
                      <a:pos x="718" y="1016"/>
                    </a:cxn>
                    <a:cxn ang="0">
                      <a:pos x="794" y="1064"/>
                    </a:cxn>
                    <a:cxn ang="0">
                      <a:pos x="872" y="1110"/>
                    </a:cxn>
                    <a:cxn ang="0">
                      <a:pos x="564" y="1416"/>
                    </a:cxn>
                  </a:cxnLst>
                  <a:rect l="0" t="0" r="r" b="b"/>
                  <a:pathLst>
                    <a:path w="872" h="1416">
                      <a:moveTo>
                        <a:pt x="564" y="1416"/>
                      </a:moveTo>
                      <a:lnTo>
                        <a:pt x="564" y="1416"/>
                      </a:lnTo>
                      <a:lnTo>
                        <a:pt x="502" y="1354"/>
                      </a:lnTo>
                      <a:lnTo>
                        <a:pt x="440" y="1290"/>
                      </a:lnTo>
                      <a:lnTo>
                        <a:pt x="384" y="1224"/>
                      </a:lnTo>
                      <a:lnTo>
                        <a:pt x="330" y="1154"/>
                      </a:lnTo>
                      <a:lnTo>
                        <a:pt x="280" y="1080"/>
                      </a:lnTo>
                      <a:lnTo>
                        <a:pt x="234" y="1004"/>
                      </a:lnTo>
                      <a:lnTo>
                        <a:pt x="192" y="926"/>
                      </a:lnTo>
                      <a:lnTo>
                        <a:pt x="152" y="846"/>
                      </a:lnTo>
                      <a:lnTo>
                        <a:pt x="118" y="762"/>
                      </a:lnTo>
                      <a:lnTo>
                        <a:pt x="88" y="678"/>
                      </a:lnTo>
                      <a:lnTo>
                        <a:pt x="62" y="590"/>
                      </a:lnTo>
                      <a:lnTo>
                        <a:pt x="50" y="546"/>
                      </a:lnTo>
                      <a:lnTo>
                        <a:pt x="40" y="502"/>
                      </a:lnTo>
                      <a:lnTo>
                        <a:pt x="30" y="456"/>
                      </a:lnTo>
                      <a:lnTo>
                        <a:pt x="22" y="410"/>
                      </a:lnTo>
                      <a:lnTo>
                        <a:pt x="16" y="364"/>
                      </a:lnTo>
                      <a:lnTo>
                        <a:pt x="10" y="318"/>
                      </a:lnTo>
                      <a:lnTo>
                        <a:pt x="6" y="272"/>
                      </a:lnTo>
                      <a:lnTo>
                        <a:pt x="4" y="224"/>
                      </a:lnTo>
                      <a:lnTo>
                        <a:pt x="2" y="176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6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32" y="90"/>
                      </a:lnTo>
                      <a:lnTo>
                        <a:pt x="62" y="178"/>
                      </a:lnTo>
                      <a:lnTo>
                        <a:pt x="96" y="262"/>
                      </a:lnTo>
                      <a:lnTo>
                        <a:pt x="136" y="344"/>
                      </a:lnTo>
                      <a:lnTo>
                        <a:pt x="178" y="424"/>
                      </a:lnTo>
                      <a:lnTo>
                        <a:pt x="224" y="502"/>
                      </a:lnTo>
                      <a:lnTo>
                        <a:pt x="274" y="578"/>
                      </a:lnTo>
                      <a:lnTo>
                        <a:pt x="328" y="650"/>
                      </a:lnTo>
                      <a:lnTo>
                        <a:pt x="386" y="718"/>
                      </a:lnTo>
                      <a:lnTo>
                        <a:pt x="446" y="784"/>
                      </a:lnTo>
                      <a:lnTo>
                        <a:pt x="510" y="848"/>
                      </a:lnTo>
                      <a:lnTo>
                        <a:pt x="576" y="906"/>
                      </a:lnTo>
                      <a:lnTo>
                        <a:pt x="646" y="962"/>
                      </a:lnTo>
                      <a:lnTo>
                        <a:pt x="718" y="1016"/>
                      </a:lnTo>
                      <a:lnTo>
                        <a:pt x="794" y="1064"/>
                      </a:lnTo>
                      <a:lnTo>
                        <a:pt x="872" y="1110"/>
                      </a:lnTo>
                      <a:lnTo>
                        <a:pt x="564" y="1416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FFBC00"/>
                    </a:gs>
                    <a:gs pos="100000">
                      <a:srgbClr val="FFE029">
                        <a:alpha val="0"/>
                      </a:srgbClr>
                    </a:gs>
                  </a:gsLst>
                  <a:lin ang="4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41" name="Freeform 9"/>
                <p:cNvSpPr>
                  <a:spLocks/>
                </p:cNvSpPr>
                <p:nvPr/>
              </p:nvSpPr>
              <p:spPr bwMode="auto">
                <a:xfrm rot="3320087">
                  <a:off x="2874343" y="1898799"/>
                  <a:ext cx="548126" cy="465179"/>
                </a:xfrm>
                <a:custGeom>
                  <a:avLst/>
                  <a:gdLst/>
                  <a:ahLst/>
                  <a:cxnLst>
                    <a:cxn ang="0">
                      <a:pos x="564" y="1416"/>
                    </a:cxn>
                    <a:cxn ang="0">
                      <a:pos x="564" y="1416"/>
                    </a:cxn>
                    <a:cxn ang="0">
                      <a:pos x="502" y="1354"/>
                    </a:cxn>
                    <a:cxn ang="0">
                      <a:pos x="440" y="1290"/>
                    </a:cxn>
                    <a:cxn ang="0">
                      <a:pos x="384" y="1224"/>
                    </a:cxn>
                    <a:cxn ang="0">
                      <a:pos x="330" y="1154"/>
                    </a:cxn>
                    <a:cxn ang="0">
                      <a:pos x="280" y="1080"/>
                    </a:cxn>
                    <a:cxn ang="0">
                      <a:pos x="234" y="1004"/>
                    </a:cxn>
                    <a:cxn ang="0">
                      <a:pos x="192" y="926"/>
                    </a:cxn>
                    <a:cxn ang="0">
                      <a:pos x="152" y="846"/>
                    </a:cxn>
                    <a:cxn ang="0">
                      <a:pos x="118" y="762"/>
                    </a:cxn>
                    <a:cxn ang="0">
                      <a:pos x="88" y="678"/>
                    </a:cxn>
                    <a:cxn ang="0">
                      <a:pos x="62" y="590"/>
                    </a:cxn>
                    <a:cxn ang="0">
                      <a:pos x="50" y="546"/>
                    </a:cxn>
                    <a:cxn ang="0">
                      <a:pos x="40" y="502"/>
                    </a:cxn>
                    <a:cxn ang="0">
                      <a:pos x="30" y="456"/>
                    </a:cxn>
                    <a:cxn ang="0">
                      <a:pos x="22" y="410"/>
                    </a:cxn>
                    <a:cxn ang="0">
                      <a:pos x="16" y="364"/>
                    </a:cxn>
                    <a:cxn ang="0">
                      <a:pos x="10" y="318"/>
                    </a:cxn>
                    <a:cxn ang="0">
                      <a:pos x="6" y="272"/>
                    </a:cxn>
                    <a:cxn ang="0">
                      <a:pos x="4" y="224"/>
                    </a:cxn>
                    <a:cxn ang="0">
                      <a:pos x="2" y="176"/>
                    </a:cxn>
                    <a:cxn ang="0">
                      <a:pos x="0" y="130"/>
                    </a:cxn>
                    <a:cxn ang="0">
                      <a:pos x="0" y="130"/>
                    </a:cxn>
                    <a:cxn ang="0">
                      <a:pos x="2" y="64"/>
                    </a:cxn>
                    <a:cxn ang="0">
                      <a:pos x="6" y="0"/>
                    </a:cxn>
                    <a:cxn ang="0">
                      <a:pos x="6" y="0"/>
                    </a:cxn>
                    <a:cxn ang="0">
                      <a:pos x="6" y="2"/>
                    </a:cxn>
                    <a:cxn ang="0">
                      <a:pos x="6" y="2"/>
                    </a:cxn>
                    <a:cxn ang="0">
                      <a:pos x="32" y="90"/>
                    </a:cxn>
                    <a:cxn ang="0">
                      <a:pos x="62" y="178"/>
                    </a:cxn>
                    <a:cxn ang="0">
                      <a:pos x="96" y="262"/>
                    </a:cxn>
                    <a:cxn ang="0">
                      <a:pos x="136" y="344"/>
                    </a:cxn>
                    <a:cxn ang="0">
                      <a:pos x="178" y="424"/>
                    </a:cxn>
                    <a:cxn ang="0">
                      <a:pos x="224" y="502"/>
                    </a:cxn>
                    <a:cxn ang="0">
                      <a:pos x="274" y="578"/>
                    </a:cxn>
                    <a:cxn ang="0">
                      <a:pos x="328" y="650"/>
                    </a:cxn>
                    <a:cxn ang="0">
                      <a:pos x="386" y="718"/>
                    </a:cxn>
                    <a:cxn ang="0">
                      <a:pos x="446" y="784"/>
                    </a:cxn>
                    <a:cxn ang="0">
                      <a:pos x="510" y="848"/>
                    </a:cxn>
                    <a:cxn ang="0">
                      <a:pos x="576" y="906"/>
                    </a:cxn>
                    <a:cxn ang="0">
                      <a:pos x="646" y="962"/>
                    </a:cxn>
                    <a:cxn ang="0">
                      <a:pos x="718" y="1016"/>
                    </a:cxn>
                    <a:cxn ang="0">
                      <a:pos x="794" y="1064"/>
                    </a:cxn>
                    <a:cxn ang="0">
                      <a:pos x="872" y="1110"/>
                    </a:cxn>
                    <a:cxn ang="0">
                      <a:pos x="564" y="1416"/>
                    </a:cxn>
                  </a:cxnLst>
                  <a:rect l="0" t="0" r="r" b="b"/>
                  <a:pathLst>
                    <a:path w="872" h="1416">
                      <a:moveTo>
                        <a:pt x="564" y="1416"/>
                      </a:moveTo>
                      <a:lnTo>
                        <a:pt x="564" y="1416"/>
                      </a:lnTo>
                      <a:lnTo>
                        <a:pt x="502" y="1354"/>
                      </a:lnTo>
                      <a:lnTo>
                        <a:pt x="440" y="1290"/>
                      </a:lnTo>
                      <a:lnTo>
                        <a:pt x="384" y="1224"/>
                      </a:lnTo>
                      <a:lnTo>
                        <a:pt x="330" y="1154"/>
                      </a:lnTo>
                      <a:lnTo>
                        <a:pt x="280" y="1080"/>
                      </a:lnTo>
                      <a:lnTo>
                        <a:pt x="234" y="1004"/>
                      </a:lnTo>
                      <a:lnTo>
                        <a:pt x="192" y="926"/>
                      </a:lnTo>
                      <a:lnTo>
                        <a:pt x="152" y="846"/>
                      </a:lnTo>
                      <a:lnTo>
                        <a:pt x="118" y="762"/>
                      </a:lnTo>
                      <a:lnTo>
                        <a:pt x="88" y="678"/>
                      </a:lnTo>
                      <a:lnTo>
                        <a:pt x="62" y="590"/>
                      </a:lnTo>
                      <a:lnTo>
                        <a:pt x="50" y="546"/>
                      </a:lnTo>
                      <a:lnTo>
                        <a:pt x="40" y="502"/>
                      </a:lnTo>
                      <a:lnTo>
                        <a:pt x="30" y="456"/>
                      </a:lnTo>
                      <a:lnTo>
                        <a:pt x="22" y="410"/>
                      </a:lnTo>
                      <a:lnTo>
                        <a:pt x="16" y="364"/>
                      </a:lnTo>
                      <a:lnTo>
                        <a:pt x="10" y="318"/>
                      </a:lnTo>
                      <a:lnTo>
                        <a:pt x="6" y="272"/>
                      </a:lnTo>
                      <a:lnTo>
                        <a:pt x="4" y="224"/>
                      </a:lnTo>
                      <a:lnTo>
                        <a:pt x="2" y="176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6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32" y="90"/>
                      </a:lnTo>
                      <a:lnTo>
                        <a:pt x="62" y="178"/>
                      </a:lnTo>
                      <a:lnTo>
                        <a:pt x="96" y="262"/>
                      </a:lnTo>
                      <a:lnTo>
                        <a:pt x="136" y="344"/>
                      </a:lnTo>
                      <a:lnTo>
                        <a:pt x="178" y="424"/>
                      </a:lnTo>
                      <a:lnTo>
                        <a:pt x="224" y="502"/>
                      </a:lnTo>
                      <a:lnTo>
                        <a:pt x="274" y="578"/>
                      </a:lnTo>
                      <a:lnTo>
                        <a:pt x="328" y="650"/>
                      </a:lnTo>
                      <a:lnTo>
                        <a:pt x="386" y="718"/>
                      </a:lnTo>
                      <a:lnTo>
                        <a:pt x="446" y="784"/>
                      </a:lnTo>
                      <a:lnTo>
                        <a:pt x="510" y="848"/>
                      </a:lnTo>
                      <a:lnTo>
                        <a:pt x="576" y="906"/>
                      </a:lnTo>
                      <a:lnTo>
                        <a:pt x="646" y="962"/>
                      </a:lnTo>
                      <a:lnTo>
                        <a:pt x="718" y="1016"/>
                      </a:lnTo>
                      <a:lnTo>
                        <a:pt x="794" y="1064"/>
                      </a:lnTo>
                      <a:lnTo>
                        <a:pt x="872" y="1110"/>
                      </a:lnTo>
                      <a:lnTo>
                        <a:pt x="564" y="1416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FFBC00"/>
                    </a:gs>
                    <a:gs pos="100000">
                      <a:srgbClr val="FFE029">
                        <a:alpha val="0"/>
                      </a:srgbClr>
                    </a:gs>
                  </a:gsLst>
                  <a:lin ang="4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42" name="타원 141"/>
                <p:cNvSpPr/>
                <p:nvPr/>
              </p:nvSpPr>
              <p:spPr>
                <a:xfrm rot="10800000">
                  <a:off x="2983715" y="1701466"/>
                  <a:ext cx="830109" cy="837490"/>
                </a:xfrm>
                <a:prstGeom prst="ellipse">
                  <a:avLst/>
                </a:prstGeom>
                <a:solidFill>
                  <a:srgbClr val="FFBC00"/>
                </a:solidFill>
                <a:ln>
                  <a:noFill/>
                </a:ln>
                <a:scene3d>
                  <a:camera prst="orthographicFront"/>
                  <a:lightRig rig="flat" dir="t"/>
                </a:scene3d>
                <a:sp3d contourW="12700" prstMaterial="clear">
                  <a:bevelT w="254000" prst="relaxedInset"/>
                  <a:contourClr>
                    <a:srgbClr val="FFBC00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127" name="TextBox 126"/>
              <p:cNvSpPr txBox="1"/>
              <p:nvPr/>
            </p:nvSpPr>
            <p:spPr>
              <a:xfrm>
                <a:off x="6959952" y="2615870"/>
                <a:ext cx="123566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지정신청 시작</a:t>
                </a:r>
                <a:endParaRPr lang="en-US" altLang="ko-KR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1" name="타원 130"/>
              <p:cNvSpPr/>
              <p:nvPr/>
            </p:nvSpPr>
            <p:spPr>
              <a:xfrm flipH="1">
                <a:off x="7079580" y="2183798"/>
                <a:ext cx="439049" cy="4390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43" name="그룹 55"/>
            <p:cNvGrpSpPr/>
            <p:nvPr/>
          </p:nvGrpSpPr>
          <p:grpSpPr>
            <a:xfrm>
              <a:off x="2148238" y="2707210"/>
              <a:ext cx="1148555" cy="1480605"/>
              <a:chOff x="573460" y="1954932"/>
              <a:chExt cx="2816224" cy="4138364"/>
            </a:xfrm>
          </p:grpSpPr>
          <p:sp>
            <p:nvSpPr>
              <p:cNvPr id="144" name="Freeform 5"/>
              <p:cNvSpPr>
                <a:spLocks/>
              </p:cNvSpPr>
              <p:nvPr/>
            </p:nvSpPr>
            <p:spPr bwMode="auto">
              <a:xfrm>
                <a:off x="573460" y="1954932"/>
                <a:ext cx="2816224" cy="3593540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57000">
                    <a:srgbClr val="96D200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5" name="Freeform 9"/>
              <p:cNvSpPr>
                <a:spLocks/>
              </p:cNvSpPr>
              <p:nvPr/>
            </p:nvSpPr>
            <p:spPr bwMode="auto">
              <a:xfrm>
                <a:off x="1008508" y="3929881"/>
                <a:ext cx="1946128" cy="1258712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6" name="Freeform 9"/>
              <p:cNvSpPr>
                <a:spLocks/>
              </p:cNvSpPr>
              <p:nvPr/>
            </p:nvSpPr>
            <p:spPr bwMode="auto">
              <a:xfrm>
                <a:off x="1231904" y="4034408"/>
                <a:ext cx="1499336" cy="1009254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7" name="Freeform 19"/>
              <p:cNvSpPr>
                <a:spLocks/>
              </p:cNvSpPr>
              <p:nvPr/>
            </p:nvSpPr>
            <p:spPr bwMode="auto">
              <a:xfrm rot="5400000">
                <a:off x="1788464" y="4283838"/>
                <a:ext cx="386216" cy="31583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8" name="Freeform 20"/>
              <p:cNvSpPr>
                <a:spLocks/>
              </p:cNvSpPr>
              <p:nvPr/>
            </p:nvSpPr>
            <p:spPr bwMode="auto">
              <a:xfrm>
                <a:off x="1451636" y="5554197"/>
                <a:ext cx="1056153" cy="539099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719E0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9" name="Oval 9"/>
              <p:cNvSpPr>
                <a:spLocks noChangeArrowheads="1"/>
              </p:cNvSpPr>
              <p:nvPr/>
            </p:nvSpPr>
            <p:spPr bwMode="auto">
              <a:xfrm>
                <a:off x="1145549" y="2105394"/>
                <a:ext cx="1671755" cy="1667184"/>
              </a:xfrm>
              <a:prstGeom prst="ellipse">
                <a:avLst/>
              </a:prstGeom>
              <a:solidFill>
                <a:srgbClr val="719E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0" name="Oval 10"/>
              <p:cNvSpPr>
                <a:spLocks noChangeArrowheads="1"/>
              </p:cNvSpPr>
              <p:nvPr/>
            </p:nvSpPr>
            <p:spPr bwMode="auto">
              <a:xfrm>
                <a:off x="1153548" y="2113394"/>
                <a:ext cx="1654614" cy="16511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1" name="Oval 11"/>
              <p:cNvSpPr>
                <a:spLocks noChangeArrowheads="1"/>
              </p:cNvSpPr>
              <p:nvPr/>
            </p:nvSpPr>
            <p:spPr bwMode="auto">
              <a:xfrm>
                <a:off x="1175259" y="2135104"/>
                <a:ext cx="1611192" cy="1607764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152" name="TextBox 151"/>
              <p:cNvSpPr txBox="1"/>
              <p:nvPr/>
            </p:nvSpPr>
            <p:spPr>
              <a:xfrm>
                <a:off x="923788" y="2439471"/>
                <a:ext cx="2101967" cy="11183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광역자치단체담당자</a:t>
                </a:r>
                <a:endParaRPr lang="en-US" altLang="ko-KR" sz="1000" b="1" dirty="0">
                  <a:solidFill>
                    <a:schemeClr val="bg1">
                      <a:lumMod val="6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53" name="그룹 55"/>
            <p:cNvGrpSpPr/>
            <p:nvPr/>
          </p:nvGrpSpPr>
          <p:grpSpPr>
            <a:xfrm>
              <a:off x="3434122" y="2564334"/>
              <a:ext cx="1643074" cy="1428760"/>
              <a:chOff x="3274641" y="1714488"/>
              <a:chExt cx="1955599" cy="1643074"/>
            </a:xfrm>
          </p:grpSpPr>
          <p:sp>
            <p:nvSpPr>
              <p:cNvPr id="154" name="Freeform 19"/>
              <p:cNvSpPr>
                <a:spLocks/>
              </p:cNvSpPr>
              <p:nvPr/>
            </p:nvSpPr>
            <p:spPr bwMode="auto">
              <a:xfrm>
                <a:off x="3274641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55" name="Freeform 20"/>
              <p:cNvSpPr>
                <a:spLocks/>
              </p:cNvSpPr>
              <p:nvPr/>
            </p:nvSpPr>
            <p:spPr bwMode="auto">
              <a:xfrm>
                <a:off x="3312363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rgbClr val="96D20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56" name="Freeform 21"/>
              <p:cNvSpPr>
                <a:spLocks/>
              </p:cNvSpPr>
              <p:nvPr/>
            </p:nvSpPr>
            <p:spPr bwMode="auto">
              <a:xfrm>
                <a:off x="4189899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57" name="Freeform 23"/>
              <p:cNvSpPr>
                <a:spLocks/>
              </p:cNvSpPr>
              <p:nvPr/>
            </p:nvSpPr>
            <p:spPr bwMode="auto">
              <a:xfrm>
                <a:off x="3328709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719E00">
                      <a:alpha val="49804"/>
                    </a:srgbClr>
                  </a:gs>
                  <a:gs pos="0">
                    <a:srgbClr val="96D20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58" name="Freeform 25"/>
              <p:cNvSpPr>
                <a:spLocks/>
              </p:cNvSpPr>
              <p:nvPr/>
            </p:nvSpPr>
            <p:spPr bwMode="auto">
              <a:xfrm>
                <a:off x="3712418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59" name="타원 158"/>
              <p:cNvSpPr/>
              <p:nvPr/>
            </p:nvSpPr>
            <p:spPr>
              <a:xfrm rot="2248181">
                <a:off x="4143850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160" name="TextBox 159"/>
              <p:cNvSpPr txBox="1"/>
              <p:nvPr/>
            </p:nvSpPr>
            <p:spPr>
              <a:xfrm>
                <a:off x="3529719" y="2387910"/>
                <a:ext cx="1530469" cy="3185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지정 공모 등록</a:t>
                </a:r>
                <a:endParaRPr lang="ko-KR" altLang="en-US" sz="1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161" name="Freeform 5"/>
              <p:cNvSpPr>
                <a:spLocks/>
              </p:cNvSpPr>
              <p:nvPr/>
            </p:nvSpPr>
            <p:spPr bwMode="auto">
              <a:xfrm rot="15743835">
                <a:off x="4198875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</p:grp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564" y="2636748"/>
            <a:ext cx="5259623" cy="2649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spc="-300" dirty="0"/>
              <a:t>지정관리</a:t>
            </a:r>
            <a:r>
              <a:rPr lang="en-US" altLang="ko-KR" sz="3200" spc="-300" dirty="0"/>
              <a:t>- </a:t>
            </a:r>
            <a:r>
              <a:rPr lang="ko-KR" altLang="en-US" sz="3200" spc="-300" dirty="0" err="1"/>
              <a:t>예비사회적기업</a:t>
            </a:r>
            <a:r>
              <a:rPr lang="ko-KR" altLang="en-US" sz="3200" spc="-300" dirty="0"/>
              <a:t> 지정신청</a:t>
            </a:r>
          </a:p>
        </p:txBody>
      </p:sp>
      <p:sp>
        <p:nvSpPr>
          <p:cNvPr id="35" name="텍스트 개체 틀 3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 err="1"/>
              <a:t>예비사회적기업</a:t>
            </a:r>
            <a:r>
              <a:rPr lang="ko-KR" altLang="en-US" dirty="0"/>
              <a:t> 지정신청</a:t>
            </a:r>
          </a:p>
        </p:txBody>
      </p:sp>
      <p:sp>
        <p:nvSpPr>
          <p:cNvPr id="36" name="텍스트 개체 틀 3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dirty="0"/>
              <a:t>예비 사회적 기업 지정을 희망하는 기업은 지정 공모기간 내에 지정 신청서를 제출하여야 하며</a:t>
            </a:r>
            <a:r>
              <a:rPr lang="en-US" altLang="ko-KR" dirty="0"/>
              <a:t>, </a:t>
            </a:r>
            <a:r>
              <a:rPr lang="ko-KR" altLang="en-US" dirty="0"/>
              <a:t>관련 첨부 파일은 </a:t>
            </a:r>
            <a:r>
              <a:rPr lang="en-US" altLang="ko-KR" dirty="0"/>
              <a:t>PDF</a:t>
            </a:r>
            <a:r>
              <a:rPr lang="ko-KR" altLang="en-US" dirty="0"/>
              <a:t>만 가능합니다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grpSp>
        <p:nvGrpSpPr>
          <p:cNvPr id="102" name="그룹 101"/>
          <p:cNvGrpSpPr/>
          <p:nvPr/>
        </p:nvGrpSpPr>
        <p:grpSpPr>
          <a:xfrm>
            <a:off x="443785" y="1095866"/>
            <a:ext cx="8393626" cy="1656755"/>
            <a:chOff x="357158" y="1700807"/>
            <a:chExt cx="8393626" cy="1656755"/>
          </a:xfrm>
        </p:grpSpPr>
        <p:grpSp>
          <p:nvGrpSpPr>
            <p:cNvPr id="38" name="그룹 40"/>
            <p:cNvGrpSpPr/>
            <p:nvPr/>
          </p:nvGrpSpPr>
          <p:grpSpPr>
            <a:xfrm>
              <a:off x="5553157" y="1938799"/>
              <a:ext cx="1593354" cy="1310576"/>
              <a:chOff x="4656390" y="1347898"/>
              <a:chExt cx="2702697" cy="1937661"/>
            </a:xfrm>
          </p:grpSpPr>
          <p:sp>
            <p:nvSpPr>
              <p:cNvPr id="44" name="타원 43"/>
              <p:cNvSpPr/>
              <p:nvPr/>
            </p:nvSpPr>
            <p:spPr>
              <a:xfrm rot="2248181">
                <a:off x="5860019" y="1594239"/>
                <a:ext cx="1499068" cy="45719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/>
              </a:p>
            </p:txBody>
          </p:sp>
          <p:grpSp>
            <p:nvGrpSpPr>
              <p:cNvPr id="46" name="그룹 29"/>
              <p:cNvGrpSpPr/>
              <p:nvPr/>
            </p:nvGrpSpPr>
            <p:grpSpPr>
              <a:xfrm rot="16200000">
                <a:off x="4656390" y="1347898"/>
                <a:ext cx="319782" cy="319782"/>
                <a:chOff x="4658414" y="2642922"/>
                <a:chExt cx="319782" cy="319782"/>
              </a:xfrm>
            </p:grpSpPr>
            <p:sp>
              <p:nvSpPr>
                <p:cNvPr id="48" name="타원 47"/>
                <p:cNvSpPr/>
                <p:nvPr/>
              </p:nvSpPr>
              <p:spPr>
                <a:xfrm>
                  <a:off x="4658414" y="2642922"/>
                  <a:ext cx="319782" cy="319782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9" name="타원 48"/>
                <p:cNvSpPr/>
                <p:nvPr/>
              </p:nvSpPr>
              <p:spPr>
                <a:xfrm>
                  <a:off x="4688403" y="2817011"/>
                  <a:ext cx="96588" cy="96588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47" name="Freeform 5"/>
              <p:cNvSpPr>
                <a:spLocks/>
              </p:cNvSpPr>
              <p:nvPr/>
            </p:nvSpPr>
            <p:spPr bwMode="auto">
              <a:xfrm rot="15743835">
                <a:off x="5934327" y="3158644"/>
                <a:ext cx="117654" cy="136176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50" name="그룹 54"/>
            <p:cNvGrpSpPr/>
            <p:nvPr/>
          </p:nvGrpSpPr>
          <p:grpSpPr>
            <a:xfrm>
              <a:off x="4268879" y="2113803"/>
              <a:ext cx="1823175" cy="1168498"/>
              <a:chOff x="4956486" y="2113803"/>
              <a:chExt cx="1823175" cy="1168498"/>
            </a:xfrm>
          </p:grpSpPr>
          <p:sp>
            <p:nvSpPr>
              <p:cNvPr id="54" name="Freeform 23"/>
              <p:cNvSpPr>
                <a:spLocks/>
              </p:cNvSpPr>
              <p:nvPr/>
            </p:nvSpPr>
            <p:spPr bwMode="auto">
              <a:xfrm>
                <a:off x="4956486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FFBC00">
                      <a:alpha val="50000"/>
                    </a:srgbClr>
                  </a:gs>
                  <a:gs pos="0">
                    <a:srgbClr val="FFE029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6" name="타원 55"/>
              <p:cNvSpPr/>
              <p:nvPr/>
            </p:nvSpPr>
            <p:spPr>
              <a:xfrm rot="2248181">
                <a:off x="5771626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58" name="Freeform 5"/>
              <p:cNvSpPr>
                <a:spLocks/>
              </p:cNvSpPr>
              <p:nvPr/>
            </p:nvSpPr>
            <p:spPr bwMode="auto">
              <a:xfrm rot="15743835">
                <a:off x="5824873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59" name="그룹 30"/>
            <p:cNvGrpSpPr/>
            <p:nvPr/>
          </p:nvGrpSpPr>
          <p:grpSpPr>
            <a:xfrm>
              <a:off x="357158" y="1714488"/>
              <a:ext cx="1116031" cy="1525691"/>
              <a:chOff x="573460" y="1954932"/>
              <a:chExt cx="2816224" cy="4138364"/>
            </a:xfrm>
          </p:grpSpPr>
          <p:sp>
            <p:nvSpPr>
              <p:cNvPr id="60" name="Freeform 5"/>
              <p:cNvSpPr>
                <a:spLocks/>
              </p:cNvSpPr>
              <p:nvPr/>
            </p:nvSpPr>
            <p:spPr bwMode="auto">
              <a:xfrm>
                <a:off x="573460" y="1954932"/>
                <a:ext cx="2816224" cy="3593540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57000">
                    <a:srgbClr val="FFE029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61" name="Freeform 9"/>
              <p:cNvSpPr>
                <a:spLocks/>
              </p:cNvSpPr>
              <p:nvPr/>
            </p:nvSpPr>
            <p:spPr bwMode="auto">
              <a:xfrm>
                <a:off x="1008508" y="3929881"/>
                <a:ext cx="1946128" cy="1258712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62" name="Freeform 9"/>
              <p:cNvSpPr>
                <a:spLocks/>
              </p:cNvSpPr>
              <p:nvPr/>
            </p:nvSpPr>
            <p:spPr bwMode="auto">
              <a:xfrm>
                <a:off x="1231904" y="4034408"/>
                <a:ext cx="1499336" cy="1009254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63" name="Freeform 19"/>
              <p:cNvSpPr>
                <a:spLocks/>
              </p:cNvSpPr>
              <p:nvPr/>
            </p:nvSpPr>
            <p:spPr bwMode="auto">
              <a:xfrm rot="5400000">
                <a:off x="1788464" y="4283838"/>
                <a:ext cx="386216" cy="31583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FFBC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64" name="Freeform 20"/>
              <p:cNvSpPr>
                <a:spLocks/>
              </p:cNvSpPr>
              <p:nvPr/>
            </p:nvSpPr>
            <p:spPr bwMode="auto">
              <a:xfrm>
                <a:off x="1451636" y="5554197"/>
                <a:ext cx="1056153" cy="539099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FFBC0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65" name="Oval 9"/>
              <p:cNvSpPr>
                <a:spLocks noChangeArrowheads="1"/>
              </p:cNvSpPr>
              <p:nvPr/>
            </p:nvSpPr>
            <p:spPr bwMode="auto">
              <a:xfrm>
                <a:off x="1145549" y="2105394"/>
                <a:ext cx="1671755" cy="1667184"/>
              </a:xfrm>
              <a:prstGeom prst="ellipse">
                <a:avLst/>
              </a:prstGeom>
              <a:solidFill>
                <a:srgbClr val="FFBC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66" name="Oval 10"/>
              <p:cNvSpPr>
                <a:spLocks noChangeArrowheads="1"/>
              </p:cNvSpPr>
              <p:nvPr/>
            </p:nvSpPr>
            <p:spPr bwMode="auto">
              <a:xfrm>
                <a:off x="1153548" y="2113394"/>
                <a:ext cx="1654614" cy="16511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67" name="Oval 11"/>
              <p:cNvSpPr>
                <a:spLocks noChangeArrowheads="1"/>
              </p:cNvSpPr>
              <p:nvPr/>
            </p:nvSpPr>
            <p:spPr bwMode="auto">
              <a:xfrm>
                <a:off x="1175259" y="2135104"/>
                <a:ext cx="1611192" cy="1607764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800">
                  <a:solidFill>
                    <a:schemeClr val="lt1"/>
                  </a:solidFill>
                </a:endParaRPr>
              </a:p>
            </p:txBody>
          </p:sp>
          <p:sp>
            <p:nvSpPr>
              <p:cNvPr id="68" name="TextBox 67"/>
              <p:cNvSpPr txBox="1"/>
              <p:nvPr/>
            </p:nvSpPr>
            <p:spPr>
              <a:xfrm>
                <a:off x="933997" y="2577586"/>
                <a:ext cx="1982955" cy="6678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00" b="1">
                    <a:solidFill>
                      <a:srgbClr val="FFBC00"/>
                    </a:solidFill>
                    <a:latin typeface="Arial" pitchFamily="34" charset="0"/>
                    <a:cs typeface="Arial" pitchFamily="34" charset="0"/>
                  </a:rPr>
                  <a:t>신청기업</a:t>
                </a:r>
                <a:endParaRPr lang="en-US" altLang="ko-KR" sz="1000" b="1">
                  <a:solidFill>
                    <a:srgbClr val="FFBC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69" name="그룹 55"/>
            <p:cNvGrpSpPr/>
            <p:nvPr/>
          </p:nvGrpSpPr>
          <p:grpSpPr>
            <a:xfrm>
              <a:off x="2928926" y="1714488"/>
              <a:ext cx="1955599" cy="1643074"/>
              <a:chOff x="3274641" y="1714488"/>
              <a:chExt cx="1955599" cy="1643074"/>
            </a:xfrm>
          </p:grpSpPr>
          <p:sp>
            <p:nvSpPr>
              <p:cNvPr id="70" name="Freeform 19"/>
              <p:cNvSpPr>
                <a:spLocks/>
              </p:cNvSpPr>
              <p:nvPr/>
            </p:nvSpPr>
            <p:spPr bwMode="auto">
              <a:xfrm>
                <a:off x="3274641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71" name="Freeform 20"/>
              <p:cNvSpPr>
                <a:spLocks/>
              </p:cNvSpPr>
              <p:nvPr/>
            </p:nvSpPr>
            <p:spPr bwMode="auto">
              <a:xfrm>
                <a:off x="3312363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rgbClr val="96D20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72" name="Freeform 21"/>
              <p:cNvSpPr>
                <a:spLocks/>
              </p:cNvSpPr>
              <p:nvPr/>
            </p:nvSpPr>
            <p:spPr bwMode="auto">
              <a:xfrm>
                <a:off x="4189899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73" name="Freeform 23"/>
              <p:cNvSpPr>
                <a:spLocks/>
              </p:cNvSpPr>
              <p:nvPr/>
            </p:nvSpPr>
            <p:spPr bwMode="auto">
              <a:xfrm>
                <a:off x="3328709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719E00">
                      <a:alpha val="49804"/>
                    </a:srgbClr>
                  </a:gs>
                  <a:gs pos="0">
                    <a:srgbClr val="96D20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74" name="Freeform 25"/>
              <p:cNvSpPr>
                <a:spLocks/>
              </p:cNvSpPr>
              <p:nvPr/>
            </p:nvSpPr>
            <p:spPr bwMode="auto">
              <a:xfrm>
                <a:off x="3712418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75" name="타원 74"/>
              <p:cNvSpPr/>
              <p:nvPr/>
            </p:nvSpPr>
            <p:spPr>
              <a:xfrm rot="2248181">
                <a:off x="4143850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3930202" y="2387910"/>
                <a:ext cx="11009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ko-KR"/>
                </a:defPPr>
                <a:lvl1pPr algn="ctr">
                  <a:defRPr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defRPr>
                </a:lvl1pPr>
              </a:lstStyle>
              <a:p>
                <a:r>
                  <a:rPr lang="ko-KR" altLang="en-US" dirty="0" smtClean="0"/>
                  <a:t>유급근로자</a:t>
                </a:r>
                <a:endParaRPr lang="en-US" altLang="ko-KR" dirty="0" smtClean="0"/>
              </a:p>
              <a:p>
                <a:r>
                  <a:rPr lang="ko-KR" altLang="en-US" dirty="0" smtClean="0"/>
                  <a:t>명부</a:t>
                </a:r>
                <a:endParaRPr lang="ko-KR" altLang="en-US" dirty="0"/>
              </a:p>
            </p:txBody>
          </p:sp>
          <p:sp>
            <p:nvSpPr>
              <p:cNvPr id="77" name="Freeform 5"/>
              <p:cNvSpPr>
                <a:spLocks/>
              </p:cNvSpPr>
              <p:nvPr/>
            </p:nvSpPr>
            <p:spPr bwMode="auto">
              <a:xfrm rot="15743835">
                <a:off x="4198875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78" name="그룹 56"/>
            <p:cNvGrpSpPr/>
            <p:nvPr/>
          </p:nvGrpSpPr>
          <p:grpSpPr>
            <a:xfrm>
              <a:off x="1714480" y="1714488"/>
              <a:ext cx="1955599" cy="1643074"/>
              <a:chOff x="1928794" y="1714488"/>
              <a:chExt cx="1955599" cy="1643074"/>
            </a:xfrm>
          </p:grpSpPr>
          <p:sp>
            <p:nvSpPr>
              <p:cNvPr id="79" name="Freeform 19"/>
              <p:cNvSpPr>
                <a:spLocks/>
              </p:cNvSpPr>
              <p:nvPr/>
            </p:nvSpPr>
            <p:spPr bwMode="auto">
              <a:xfrm>
                <a:off x="1928794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80" name="Freeform 20"/>
              <p:cNvSpPr>
                <a:spLocks/>
              </p:cNvSpPr>
              <p:nvPr/>
            </p:nvSpPr>
            <p:spPr bwMode="auto">
              <a:xfrm>
                <a:off x="1966516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81" name="Freeform 21"/>
              <p:cNvSpPr>
                <a:spLocks/>
              </p:cNvSpPr>
              <p:nvPr/>
            </p:nvSpPr>
            <p:spPr bwMode="auto">
              <a:xfrm>
                <a:off x="2844053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82" name="Freeform 23"/>
              <p:cNvSpPr>
                <a:spLocks/>
              </p:cNvSpPr>
              <p:nvPr/>
            </p:nvSpPr>
            <p:spPr bwMode="auto">
              <a:xfrm>
                <a:off x="1982862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70C0">
                      <a:alpha val="50000"/>
                    </a:srgbClr>
                  </a:gs>
                  <a:gs pos="0">
                    <a:srgbClr val="00B0F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83" name="Freeform 25"/>
              <p:cNvSpPr>
                <a:spLocks/>
              </p:cNvSpPr>
              <p:nvPr/>
            </p:nvSpPr>
            <p:spPr bwMode="auto">
              <a:xfrm>
                <a:off x="2366571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84" name="타원 83"/>
              <p:cNvSpPr/>
              <p:nvPr/>
            </p:nvSpPr>
            <p:spPr>
              <a:xfrm rot="2248181">
                <a:off x="2798004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85" name="TextBox 84"/>
              <p:cNvSpPr txBox="1"/>
              <p:nvPr/>
            </p:nvSpPr>
            <p:spPr>
              <a:xfrm>
                <a:off x="2470962" y="2383148"/>
                <a:ext cx="110090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지정신청서</a:t>
                </a:r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grpSp>
            <p:nvGrpSpPr>
              <p:cNvPr id="86" name="그룹 23"/>
              <p:cNvGrpSpPr/>
              <p:nvPr/>
            </p:nvGrpSpPr>
            <p:grpSpPr>
              <a:xfrm rot="16200000">
                <a:off x="1985686" y="1946559"/>
                <a:ext cx="220931" cy="215035"/>
                <a:chOff x="4658414" y="2642922"/>
                <a:chExt cx="319782" cy="319782"/>
              </a:xfrm>
            </p:grpSpPr>
            <p:sp>
              <p:nvSpPr>
                <p:cNvPr id="88" name="타원 87"/>
                <p:cNvSpPr/>
                <p:nvPr/>
              </p:nvSpPr>
              <p:spPr>
                <a:xfrm>
                  <a:off x="4658414" y="2642922"/>
                  <a:ext cx="319782" cy="319782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  <p:sp>
              <p:nvSpPr>
                <p:cNvPr id="89" name="타원 88"/>
                <p:cNvSpPr/>
                <p:nvPr/>
              </p:nvSpPr>
              <p:spPr>
                <a:xfrm>
                  <a:off x="4688403" y="2817011"/>
                  <a:ext cx="96588" cy="96588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</p:grpSp>
          <p:sp>
            <p:nvSpPr>
              <p:cNvPr id="87" name="Freeform 5"/>
              <p:cNvSpPr>
                <a:spLocks/>
              </p:cNvSpPr>
              <p:nvPr/>
            </p:nvSpPr>
            <p:spPr bwMode="auto">
              <a:xfrm rot="15743835">
                <a:off x="2846886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90" name="그룹 69"/>
            <p:cNvGrpSpPr/>
            <p:nvPr/>
          </p:nvGrpSpPr>
          <p:grpSpPr>
            <a:xfrm>
              <a:off x="7215206" y="1700807"/>
              <a:ext cx="1535578" cy="1563135"/>
              <a:chOff x="3804211" y="2060847"/>
              <a:chExt cx="1535578" cy="1563135"/>
            </a:xfrm>
          </p:grpSpPr>
          <p:grpSp>
            <p:nvGrpSpPr>
              <p:cNvPr id="91" name="그룹 70"/>
              <p:cNvGrpSpPr/>
              <p:nvPr/>
            </p:nvGrpSpPr>
            <p:grpSpPr>
              <a:xfrm>
                <a:off x="3804211" y="2060847"/>
                <a:ext cx="1535578" cy="1563135"/>
                <a:chOff x="2915816" y="1628800"/>
                <a:chExt cx="965491" cy="982823"/>
              </a:xfrm>
            </p:grpSpPr>
            <p:sp>
              <p:nvSpPr>
                <p:cNvPr id="94" name="타원 93"/>
                <p:cNvSpPr/>
                <p:nvPr/>
              </p:nvSpPr>
              <p:spPr>
                <a:xfrm>
                  <a:off x="2924936" y="1628800"/>
                  <a:ext cx="956371" cy="956370"/>
                </a:xfrm>
                <a:prstGeom prst="ellipse">
                  <a:avLst/>
                </a:prstGeom>
                <a:gradFill>
                  <a:gsLst>
                    <a:gs pos="36000">
                      <a:srgbClr val="C1C6BE"/>
                    </a:gs>
                    <a:gs pos="49000">
                      <a:srgbClr val="F5F6F4"/>
                    </a:gs>
                    <a:gs pos="49000">
                      <a:srgbClr val="C1C6BE"/>
                    </a:gs>
                  </a:gsLst>
                  <a:lin ang="2700000" scaled="1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95" name="타원 94"/>
                <p:cNvSpPr/>
                <p:nvPr/>
              </p:nvSpPr>
              <p:spPr>
                <a:xfrm rot="10800000">
                  <a:off x="2929990" y="1656940"/>
                  <a:ext cx="946265" cy="954683"/>
                </a:xfrm>
                <a:prstGeom prst="ellipse">
                  <a:avLst/>
                </a:prstGeom>
                <a:gradFill flip="none" rotWithShape="1">
                  <a:gsLst>
                    <a:gs pos="78000">
                      <a:schemeClr val="bg1">
                        <a:alpha val="0"/>
                      </a:schemeClr>
                    </a:gs>
                    <a:gs pos="10000">
                      <a:schemeClr val="bg1">
                        <a:alpha val="32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96" name="타원 95"/>
                <p:cNvSpPr/>
                <p:nvPr/>
              </p:nvSpPr>
              <p:spPr>
                <a:xfrm>
                  <a:off x="2984710" y="1691924"/>
                  <a:ext cx="836824" cy="836824"/>
                </a:xfrm>
                <a:prstGeom prst="ellipse">
                  <a:avLst/>
                </a:prstGeom>
                <a:solidFill>
                  <a:srgbClr val="96D200"/>
                </a:solidFill>
                <a:ln w="63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97" name="자유형 96"/>
                <p:cNvSpPr/>
                <p:nvPr/>
              </p:nvSpPr>
              <p:spPr>
                <a:xfrm>
                  <a:off x="2984710" y="1692941"/>
                  <a:ext cx="765270" cy="787541"/>
                </a:xfrm>
                <a:custGeom>
                  <a:avLst/>
                  <a:gdLst>
                    <a:gd name="connsiteX0" fmla="*/ 0 w 1008112"/>
                    <a:gd name="connsiteY0" fmla="*/ 504056 h 1008112"/>
                    <a:gd name="connsiteX1" fmla="*/ 147635 w 1008112"/>
                    <a:gd name="connsiteY1" fmla="*/ 147635 h 1008112"/>
                    <a:gd name="connsiteX2" fmla="*/ 504057 w 1008112"/>
                    <a:gd name="connsiteY2" fmla="*/ 1 h 1008112"/>
                    <a:gd name="connsiteX3" fmla="*/ 860478 w 1008112"/>
                    <a:gd name="connsiteY3" fmla="*/ 147636 h 1008112"/>
                    <a:gd name="connsiteX4" fmla="*/ 1008112 w 1008112"/>
                    <a:gd name="connsiteY4" fmla="*/ 504058 h 1008112"/>
                    <a:gd name="connsiteX5" fmla="*/ 860477 w 1008112"/>
                    <a:gd name="connsiteY5" fmla="*/ 860480 h 1008112"/>
                    <a:gd name="connsiteX6" fmla="*/ 504055 w 1008112"/>
                    <a:gd name="connsiteY6" fmla="*/ 1008114 h 1008112"/>
                    <a:gd name="connsiteX7" fmla="*/ 147634 w 1008112"/>
                    <a:gd name="connsiteY7" fmla="*/ 860479 h 1008112"/>
                    <a:gd name="connsiteX8" fmla="*/ 0 w 1008112"/>
                    <a:gd name="connsiteY8" fmla="*/ 504057 h 1008112"/>
                    <a:gd name="connsiteX9" fmla="*/ 0 w 1008112"/>
                    <a:gd name="connsiteY9" fmla="*/ 504056 h 1008112"/>
                    <a:gd name="connsiteX0" fmla="*/ 0 w 920484"/>
                    <a:gd name="connsiteY0" fmla="*/ 504055 h 1008114"/>
                    <a:gd name="connsiteX1" fmla="*/ 147635 w 920484"/>
                    <a:gd name="connsiteY1" fmla="*/ 147634 h 1008114"/>
                    <a:gd name="connsiteX2" fmla="*/ 504057 w 920484"/>
                    <a:gd name="connsiteY2" fmla="*/ 0 h 1008114"/>
                    <a:gd name="connsiteX3" fmla="*/ 860478 w 920484"/>
                    <a:gd name="connsiteY3" fmla="*/ 147635 h 1008114"/>
                    <a:gd name="connsiteX4" fmla="*/ 864096 w 920484"/>
                    <a:gd name="connsiteY4" fmla="*/ 504055 h 1008114"/>
                    <a:gd name="connsiteX5" fmla="*/ 860477 w 920484"/>
                    <a:gd name="connsiteY5" fmla="*/ 860479 h 1008114"/>
                    <a:gd name="connsiteX6" fmla="*/ 504055 w 920484"/>
                    <a:gd name="connsiteY6" fmla="*/ 1008113 h 1008114"/>
                    <a:gd name="connsiteX7" fmla="*/ 147634 w 920484"/>
                    <a:gd name="connsiteY7" fmla="*/ 860478 h 1008114"/>
                    <a:gd name="connsiteX8" fmla="*/ 0 w 920484"/>
                    <a:gd name="connsiteY8" fmla="*/ 504056 h 1008114"/>
                    <a:gd name="connsiteX9" fmla="*/ 0 w 920484"/>
                    <a:gd name="connsiteY9" fmla="*/ 504055 h 1008114"/>
                    <a:gd name="connsiteX0" fmla="*/ 0 w 923500"/>
                    <a:gd name="connsiteY0" fmla="*/ 504055 h 1043514"/>
                    <a:gd name="connsiteX1" fmla="*/ 147635 w 923500"/>
                    <a:gd name="connsiteY1" fmla="*/ 147634 h 1043514"/>
                    <a:gd name="connsiteX2" fmla="*/ 504057 w 923500"/>
                    <a:gd name="connsiteY2" fmla="*/ 0 h 1043514"/>
                    <a:gd name="connsiteX3" fmla="*/ 860478 w 923500"/>
                    <a:gd name="connsiteY3" fmla="*/ 147635 h 1043514"/>
                    <a:gd name="connsiteX4" fmla="*/ 864096 w 923500"/>
                    <a:gd name="connsiteY4" fmla="*/ 504055 h 1043514"/>
                    <a:gd name="connsiteX5" fmla="*/ 504056 w 923500"/>
                    <a:gd name="connsiteY5" fmla="*/ 648070 h 1043514"/>
                    <a:gd name="connsiteX6" fmla="*/ 504055 w 923500"/>
                    <a:gd name="connsiteY6" fmla="*/ 1008113 h 1043514"/>
                    <a:gd name="connsiteX7" fmla="*/ 147634 w 923500"/>
                    <a:gd name="connsiteY7" fmla="*/ 860478 h 1043514"/>
                    <a:gd name="connsiteX8" fmla="*/ 0 w 923500"/>
                    <a:gd name="connsiteY8" fmla="*/ 504056 h 1043514"/>
                    <a:gd name="connsiteX9" fmla="*/ 0 w 923500"/>
                    <a:gd name="connsiteY9" fmla="*/ 504055 h 1043514"/>
                    <a:gd name="connsiteX0" fmla="*/ 0 w 923500"/>
                    <a:gd name="connsiteY0" fmla="*/ 504055 h 971503"/>
                    <a:gd name="connsiteX1" fmla="*/ 147635 w 923500"/>
                    <a:gd name="connsiteY1" fmla="*/ 147634 h 971503"/>
                    <a:gd name="connsiteX2" fmla="*/ 504057 w 923500"/>
                    <a:gd name="connsiteY2" fmla="*/ 0 h 971503"/>
                    <a:gd name="connsiteX3" fmla="*/ 860478 w 923500"/>
                    <a:gd name="connsiteY3" fmla="*/ 147635 h 971503"/>
                    <a:gd name="connsiteX4" fmla="*/ 864096 w 923500"/>
                    <a:gd name="connsiteY4" fmla="*/ 504055 h 971503"/>
                    <a:gd name="connsiteX5" fmla="*/ 504056 w 923500"/>
                    <a:gd name="connsiteY5" fmla="*/ 648070 h 971503"/>
                    <a:gd name="connsiteX6" fmla="*/ 432048 w 923500"/>
                    <a:gd name="connsiteY6" fmla="*/ 936102 h 971503"/>
                    <a:gd name="connsiteX7" fmla="*/ 147634 w 923500"/>
                    <a:gd name="connsiteY7" fmla="*/ 860478 h 971503"/>
                    <a:gd name="connsiteX8" fmla="*/ 0 w 923500"/>
                    <a:gd name="connsiteY8" fmla="*/ 504056 h 971503"/>
                    <a:gd name="connsiteX9" fmla="*/ 0 w 923500"/>
                    <a:gd name="connsiteY9" fmla="*/ 504055 h 971503"/>
                    <a:gd name="connsiteX0" fmla="*/ 0 w 923500"/>
                    <a:gd name="connsiteY0" fmla="*/ 504055 h 957219"/>
                    <a:gd name="connsiteX1" fmla="*/ 147635 w 923500"/>
                    <a:gd name="connsiteY1" fmla="*/ 147634 h 957219"/>
                    <a:gd name="connsiteX2" fmla="*/ 504057 w 923500"/>
                    <a:gd name="connsiteY2" fmla="*/ 0 h 957219"/>
                    <a:gd name="connsiteX3" fmla="*/ 860478 w 923500"/>
                    <a:gd name="connsiteY3" fmla="*/ 147635 h 957219"/>
                    <a:gd name="connsiteX4" fmla="*/ 864096 w 923500"/>
                    <a:gd name="connsiteY4" fmla="*/ 504055 h 957219"/>
                    <a:gd name="connsiteX5" fmla="*/ 504056 w 923500"/>
                    <a:gd name="connsiteY5" fmla="*/ 648070 h 957219"/>
                    <a:gd name="connsiteX6" fmla="*/ 360040 w 923500"/>
                    <a:gd name="connsiteY6" fmla="*/ 921818 h 957219"/>
                    <a:gd name="connsiteX7" fmla="*/ 147634 w 923500"/>
                    <a:gd name="connsiteY7" fmla="*/ 860478 h 957219"/>
                    <a:gd name="connsiteX8" fmla="*/ 0 w 923500"/>
                    <a:gd name="connsiteY8" fmla="*/ 504056 h 957219"/>
                    <a:gd name="connsiteX9" fmla="*/ 0 w 923500"/>
                    <a:gd name="connsiteY9" fmla="*/ 504055 h 957219"/>
                    <a:gd name="connsiteX0" fmla="*/ 0 w 923500"/>
                    <a:gd name="connsiteY0" fmla="*/ 504055 h 957219"/>
                    <a:gd name="connsiteX1" fmla="*/ 147635 w 923500"/>
                    <a:gd name="connsiteY1" fmla="*/ 147634 h 957219"/>
                    <a:gd name="connsiteX2" fmla="*/ 504057 w 923500"/>
                    <a:gd name="connsiteY2" fmla="*/ 0 h 957219"/>
                    <a:gd name="connsiteX3" fmla="*/ 860478 w 923500"/>
                    <a:gd name="connsiteY3" fmla="*/ 147635 h 957219"/>
                    <a:gd name="connsiteX4" fmla="*/ 864096 w 923500"/>
                    <a:gd name="connsiteY4" fmla="*/ 504055 h 957219"/>
                    <a:gd name="connsiteX5" fmla="*/ 504056 w 923500"/>
                    <a:gd name="connsiteY5" fmla="*/ 648070 h 957219"/>
                    <a:gd name="connsiteX6" fmla="*/ 360040 w 923500"/>
                    <a:gd name="connsiteY6" fmla="*/ 921818 h 957219"/>
                    <a:gd name="connsiteX7" fmla="*/ 147634 w 923500"/>
                    <a:gd name="connsiteY7" fmla="*/ 860478 h 957219"/>
                    <a:gd name="connsiteX8" fmla="*/ 0 w 923500"/>
                    <a:gd name="connsiteY8" fmla="*/ 504056 h 957219"/>
                    <a:gd name="connsiteX9" fmla="*/ 0 w 923500"/>
                    <a:gd name="connsiteY9" fmla="*/ 504055 h 957219"/>
                    <a:gd name="connsiteX0" fmla="*/ 0 w 923500"/>
                    <a:gd name="connsiteY0" fmla="*/ 504055 h 956033"/>
                    <a:gd name="connsiteX1" fmla="*/ 147635 w 923500"/>
                    <a:gd name="connsiteY1" fmla="*/ 147634 h 956033"/>
                    <a:gd name="connsiteX2" fmla="*/ 504057 w 923500"/>
                    <a:gd name="connsiteY2" fmla="*/ 0 h 956033"/>
                    <a:gd name="connsiteX3" fmla="*/ 860478 w 923500"/>
                    <a:gd name="connsiteY3" fmla="*/ 147635 h 956033"/>
                    <a:gd name="connsiteX4" fmla="*/ 864096 w 923500"/>
                    <a:gd name="connsiteY4" fmla="*/ 504055 h 956033"/>
                    <a:gd name="connsiteX5" fmla="*/ 504056 w 923500"/>
                    <a:gd name="connsiteY5" fmla="*/ 648070 h 956033"/>
                    <a:gd name="connsiteX6" fmla="*/ 360040 w 923500"/>
                    <a:gd name="connsiteY6" fmla="*/ 921818 h 956033"/>
                    <a:gd name="connsiteX7" fmla="*/ 150437 w 923500"/>
                    <a:gd name="connsiteY7" fmla="*/ 853359 h 956033"/>
                    <a:gd name="connsiteX8" fmla="*/ 0 w 923500"/>
                    <a:gd name="connsiteY8" fmla="*/ 504056 h 956033"/>
                    <a:gd name="connsiteX9" fmla="*/ 0 w 923500"/>
                    <a:gd name="connsiteY9" fmla="*/ 504055 h 956033"/>
                    <a:gd name="connsiteX0" fmla="*/ 0 w 923500"/>
                    <a:gd name="connsiteY0" fmla="*/ 504055 h 948344"/>
                    <a:gd name="connsiteX1" fmla="*/ 147635 w 923500"/>
                    <a:gd name="connsiteY1" fmla="*/ 147634 h 948344"/>
                    <a:gd name="connsiteX2" fmla="*/ 504057 w 923500"/>
                    <a:gd name="connsiteY2" fmla="*/ 0 h 948344"/>
                    <a:gd name="connsiteX3" fmla="*/ 860478 w 923500"/>
                    <a:gd name="connsiteY3" fmla="*/ 147635 h 948344"/>
                    <a:gd name="connsiteX4" fmla="*/ 864096 w 923500"/>
                    <a:gd name="connsiteY4" fmla="*/ 504055 h 948344"/>
                    <a:gd name="connsiteX5" fmla="*/ 504056 w 923500"/>
                    <a:gd name="connsiteY5" fmla="*/ 648070 h 948344"/>
                    <a:gd name="connsiteX6" fmla="*/ 346844 w 923500"/>
                    <a:gd name="connsiteY6" fmla="*/ 914129 h 948344"/>
                    <a:gd name="connsiteX7" fmla="*/ 150437 w 923500"/>
                    <a:gd name="connsiteY7" fmla="*/ 853359 h 948344"/>
                    <a:gd name="connsiteX8" fmla="*/ 0 w 923500"/>
                    <a:gd name="connsiteY8" fmla="*/ 504056 h 948344"/>
                    <a:gd name="connsiteX9" fmla="*/ 0 w 923500"/>
                    <a:gd name="connsiteY9" fmla="*/ 504055 h 948344"/>
                    <a:gd name="connsiteX0" fmla="*/ 0 w 921912"/>
                    <a:gd name="connsiteY0" fmla="*/ 504452 h 948741"/>
                    <a:gd name="connsiteX1" fmla="*/ 147635 w 921912"/>
                    <a:gd name="connsiteY1" fmla="*/ 148031 h 948741"/>
                    <a:gd name="connsiteX2" fmla="*/ 504057 w 921912"/>
                    <a:gd name="connsiteY2" fmla="*/ 397 h 948741"/>
                    <a:gd name="connsiteX3" fmla="*/ 850953 w 921912"/>
                    <a:gd name="connsiteY3" fmla="*/ 150413 h 948741"/>
                    <a:gd name="connsiteX4" fmla="*/ 864096 w 921912"/>
                    <a:gd name="connsiteY4" fmla="*/ 504452 h 948741"/>
                    <a:gd name="connsiteX5" fmla="*/ 504056 w 921912"/>
                    <a:gd name="connsiteY5" fmla="*/ 648467 h 948741"/>
                    <a:gd name="connsiteX6" fmla="*/ 346844 w 921912"/>
                    <a:gd name="connsiteY6" fmla="*/ 914526 h 948741"/>
                    <a:gd name="connsiteX7" fmla="*/ 150437 w 921912"/>
                    <a:gd name="connsiteY7" fmla="*/ 853756 h 948741"/>
                    <a:gd name="connsiteX8" fmla="*/ 0 w 921912"/>
                    <a:gd name="connsiteY8" fmla="*/ 504453 h 948741"/>
                    <a:gd name="connsiteX9" fmla="*/ 0 w 921912"/>
                    <a:gd name="connsiteY9" fmla="*/ 504452 h 94874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921912" h="948741">
                      <a:moveTo>
                        <a:pt x="0" y="504452"/>
                      </a:moveTo>
                      <a:cubicBezTo>
                        <a:pt x="0" y="370768"/>
                        <a:pt x="53106" y="242559"/>
                        <a:pt x="147635" y="148031"/>
                      </a:cubicBezTo>
                      <a:cubicBezTo>
                        <a:pt x="242164" y="53502"/>
                        <a:pt x="386837" y="0"/>
                        <a:pt x="504057" y="397"/>
                      </a:cubicBezTo>
                      <a:cubicBezTo>
                        <a:pt x="621277" y="794"/>
                        <a:pt x="790947" y="66404"/>
                        <a:pt x="850953" y="150413"/>
                      </a:cubicBezTo>
                      <a:cubicBezTo>
                        <a:pt x="910959" y="234422"/>
                        <a:pt x="921912" y="421443"/>
                        <a:pt x="864096" y="504452"/>
                      </a:cubicBezTo>
                      <a:cubicBezTo>
                        <a:pt x="806280" y="587461"/>
                        <a:pt x="590265" y="580121"/>
                        <a:pt x="504056" y="648467"/>
                      </a:cubicBezTo>
                      <a:cubicBezTo>
                        <a:pt x="417847" y="716813"/>
                        <a:pt x="405780" y="880311"/>
                        <a:pt x="346844" y="914526"/>
                      </a:cubicBezTo>
                      <a:cubicBezTo>
                        <a:pt x="287908" y="948741"/>
                        <a:pt x="210444" y="923383"/>
                        <a:pt x="150437" y="853756"/>
                      </a:cubicBezTo>
                      <a:cubicBezTo>
                        <a:pt x="89041" y="806156"/>
                        <a:pt x="0" y="638137"/>
                        <a:pt x="0" y="504453"/>
                      </a:cubicBezTo>
                      <a:lnTo>
                        <a:pt x="0" y="504452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719E00"/>
                    </a:gs>
                    <a:gs pos="100000">
                      <a:srgbClr val="96D2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98" name="Freeform 5"/>
                <p:cNvSpPr>
                  <a:spLocks/>
                </p:cNvSpPr>
                <p:nvPr/>
              </p:nvSpPr>
              <p:spPr bwMode="auto">
                <a:xfrm>
                  <a:off x="2982053" y="2092303"/>
                  <a:ext cx="839480" cy="434891"/>
                </a:xfrm>
                <a:custGeom>
                  <a:avLst/>
                  <a:gdLst/>
                  <a:ahLst/>
                  <a:cxnLst>
                    <a:cxn ang="0">
                      <a:pos x="3372" y="72"/>
                    </a:cxn>
                    <a:cxn ang="0">
                      <a:pos x="3294" y="276"/>
                    </a:cxn>
                    <a:cxn ang="0">
                      <a:pos x="3194" y="468"/>
                    </a:cxn>
                    <a:cxn ang="0">
                      <a:pos x="3072" y="644"/>
                    </a:cxn>
                    <a:cxn ang="0">
                      <a:pos x="2932" y="804"/>
                    </a:cxn>
                    <a:cxn ang="0">
                      <a:pos x="2774" y="946"/>
                    </a:cxn>
                    <a:cxn ang="0">
                      <a:pos x="2598" y="1068"/>
                    </a:cxn>
                    <a:cxn ang="0">
                      <a:pos x="2410" y="1168"/>
                    </a:cxn>
                    <a:cxn ang="0">
                      <a:pos x="2208" y="1244"/>
                    </a:cxn>
                    <a:cxn ang="0">
                      <a:pos x="1996" y="1294"/>
                    </a:cxn>
                    <a:cxn ang="0">
                      <a:pos x="1774" y="1318"/>
                    </a:cxn>
                    <a:cxn ang="0">
                      <a:pos x="1624" y="1318"/>
                    </a:cxn>
                    <a:cxn ang="0">
                      <a:pos x="1402" y="1294"/>
                    </a:cxn>
                    <a:cxn ang="0">
                      <a:pos x="1190" y="1244"/>
                    </a:cxn>
                    <a:cxn ang="0">
                      <a:pos x="988" y="1168"/>
                    </a:cxn>
                    <a:cxn ang="0">
                      <a:pos x="800" y="1068"/>
                    </a:cxn>
                    <a:cxn ang="0">
                      <a:pos x="624" y="946"/>
                    </a:cxn>
                    <a:cxn ang="0">
                      <a:pos x="466" y="804"/>
                    </a:cxn>
                    <a:cxn ang="0">
                      <a:pos x="324" y="644"/>
                    </a:cxn>
                    <a:cxn ang="0">
                      <a:pos x="204" y="468"/>
                    </a:cxn>
                    <a:cxn ang="0">
                      <a:pos x="104" y="276"/>
                    </a:cxn>
                    <a:cxn ang="0">
                      <a:pos x="26" y="72"/>
                    </a:cxn>
                    <a:cxn ang="0">
                      <a:pos x="6" y="0"/>
                    </a:cxn>
                    <a:cxn ang="0">
                      <a:pos x="0" y="130"/>
                    </a:cxn>
                    <a:cxn ang="0">
                      <a:pos x="10" y="306"/>
                    </a:cxn>
                    <a:cxn ang="0">
                      <a:pos x="54" y="562"/>
                    </a:cxn>
                    <a:cxn ang="0">
                      <a:pos x="134" y="802"/>
                    </a:cxn>
                    <a:cxn ang="0">
                      <a:pos x="246" y="1026"/>
                    </a:cxn>
                    <a:cxn ang="0">
                      <a:pos x="388" y="1228"/>
                    </a:cxn>
                    <a:cxn ang="0">
                      <a:pos x="556" y="1408"/>
                    </a:cxn>
                    <a:cxn ang="0">
                      <a:pos x="750" y="1562"/>
                    </a:cxn>
                    <a:cxn ang="0">
                      <a:pos x="962" y="1688"/>
                    </a:cxn>
                    <a:cxn ang="0">
                      <a:pos x="1194" y="1780"/>
                    </a:cxn>
                    <a:cxn ang="0">
                      <a:pos x="1440" y="1838"/>
                    </a:cxn>
                    <a:cxn ang="0">
                      <a:pos x="1698" y="1858"/>
                    </a:cxn>
                    <a:cxn ang="0">
                      <a:pos x="1872" y="1850"/>
                    </a:cxn>
                    <a:cxn ang="0">
                      <a:pos x="2124" y="1804"/>
                    </a:cxn>
                    <a:cxn ang="0">
                      <a:pos x="2360" y="1722"/>
                    </a:cxn>
                    <a:cxn ang="0">
                      <a:pos x="2580" y="1608"/>
                    </a:cxn>
                    <a:cxn ang="0">
                      <a:pos x="2778" y="1464"/>
                    </a:cxn>
                    <a:cxn ang="0">
                      <a:pos x="2956" y="1292"/>
                    </a:cxn>
                    <a:cxn ang="0">
                      <a:pos x="3106" y="1096"/>
                    </a:cxn>
                    <a:cxn ang="0">
                      <a:pos x="3230" y="878"/>
                    </a:cxn>
                    <a:cxn ang="0">
                      <a:pos x="3320" y="644"/>
                    </a:cxn>
                    <a:cxn ang="0">
                      <a:pos x="3378" y="392"/>
                    </a:cxn>
                    <a:cxn ang="0">
                      <a:pos x="3396" y="130"/>
                    </a:cxn>
                    <a:cxn ang="0">
                      <a:pos x="3392" y="0"/>
                    </a:cxn>
                    <a:cxn ang="0">
                      <a:pos x="3392" y="2"/>
                    </a:cxn>
                  </a:cxnLst>
                  <a:rect l="0" t="0" r="r" b="b"/>
                  <a:pathLst>
                    <a:path w="3396" h="1858">
                      <a:moveTo>
                        <a:pt x="3392" y="2"/>
                      </a:moveTo>
                      <a:lnTo>
                        <a:pt x="3392" y="2"/>
                      </a:lnTo>
                      <a:lnTo>
                        <a:pt x="3372" y="72"/>
                      </a:lnTo>
                      <a:lnTo>
                        <a:pt x="3348" y="142"/>
                      </a:lnTo>
                      <a:lnTo>
                        <a:pt x="3322" y="210"/>
                      </a:lnTo>
                      <a:lnTo>
                        <a:pt x="3294" y="276"/>
                      </a:lnTo>
                      <a:lnTo>
                        <a:pt x="3264" y="342"/>
                      </a:lnTo>
                      <a:lnTo>
                        <a:pt x="3230" y="406"/>
                      </a:lnTo>
                      <a:lnTo>
                        <a:pt x="3194" y="468"/>
                      </a:lnTo>
                      <a:lnTo>
                        <a:pt x="3156" y="528"/>
                      </a:lnTo>
                      <a:lnTo>
                        <a:pt x="3116" y="588"/>
                      </a:lnTo>
                      <a:lnTo>
                        <a:pt x="3072" y="644"/>
                      </a:lnTo>
                      <a:lnTo>
                        <a:pt x="3028" y="700"/>
                      </a:lnTo>
                      <a:lnTo>
                        <a:pt x="2980" y="752"/>
                      </a:lnTo>
                      <a:lnTo>
                        <a:pt x="2932" y="804"/>
                      </a:lnTo>
                      <a:lnTo>
                        <a:pt x="2880" y="854"/>
                      </a:lnTo>
                      <a:lnTo>
                        <a:pt x="2828" y="900"/>
                      </a:lnTo>
                      <a:lnTo>
                        <a:pt x="2774" y="946"/>
                      </a:lnTo>
                      <a:lnTo>
                        <a:pt x="2716" y="988"/>
                      </a:lnTo>
                      <a:lnTo>
                        <a:pt x="2658" y="1030"/>
                      </a:lnTo>
                      <a:lnTo>
                        <a:pt x="2598" y="1068"/>
                      </a:lnTo>
                      <a:lnTo>
                        <a:pt x="2536" y="1102"/>
                      </a:lnTo>
                      <a:lnTo>
                        <a:pt x="2474" y="1136"/>
                      </a:lnTo>
                      <a:lnTo>
                        <a:pt x="2410" y="1168"/>
                      </a:lnTo>
                      <a:lnTo>
                        <a:pt x="2344" y="1196"/>
                      </a:lnTo>
                      <a:lnTo>
                        <a:pt x="2276" y="1220"/>
                      </a:lnTo>
                      <a:lnTo>
                        <a:pt x="2208" y="1244"/>
                      </a:lnTo>
                      <a:lnTo>
                        <a:pt x="2138" y="1264"/>
                      </a:lnTo>
                      <a:lnTo>
                        <a:pt x="2068" y="1280"/>
                      </a:lnTo>
                      <a:lnTo>
                        <a:pt x="1996" y="1294"/>
                      </a:lnTo>
                      <a:lnTo>
                        <a:pt x="1922" y="1306"/>
                      </a:lnTo>
                      <a:lnTo>
                        <a:pt x="1848" y="1314"/>
                      </a:lnTo>
                      <a:lnTo>
                        <a:pt x="1774" y="1318"/>
                      </a:lnTo>
                      <a:lnTo>
                        <a:pt x="1698" y="1320"/>
                      </a:lnTo>
                      <a:lnTo>
                        <a:pt x="1698" y="1320"/>
                      </a:lnTo>
                      <a:lnTo>
                        <a:pt x="1624" y="1318"/>
                      </a:lnTo>
                      <a:lnTo>
                        <a:pt x="1548" y="1314"/>
                      </a:lnTo>
                      <a:lnTo>
                        <a:pt x="1474" y="1306"/>
                      </a:lnTo>
                      <a:lnTo>
                        <a:pt x="1402" y="1294"/>
                      </a:lnTo>
                      <a:lnTo>
                        <a:pt x="1330" y="1280"/>
                      </a:lnTo>
                      <a:lnTo>
                        <a:pt x="1260" y="1264"/>
                      </a:lnTo>
                      <a:lnTo>
                        <a:pt x="1190" y="1244"/>
                      </a:lnTo>
                      <a:lnTo>
                        <a:pt x="1122" y="1220"/>
                      </a:lnTo>
                      <a:lnTo>
                        <a:pt x="1054" y="1196"/>
                      </a:lnTo>
                      <a:lnTo>
                        <a:pt x="988" y="1168"/>
                      </a:lnTo>
                      <a:lnTo>
                        <a:pt x="924" y="1136"/>
                      </a:lnTo>
                      <a:lnTo>
                        <a:pt x="860" y="1102"/>
                      </a:lnTo>
                      <a:lnTo>
                        <a:pt x="800" y="1068"/>
                      </a:lnTo>
                      <a:lnTo>
                        <a:pt x="740" y="1030"/>
                      </a:lnTo>
                      <a:lnTo>
                        <a:pt x="680" y="988"/>
                      </a:lnTo>
                      <a:lnTo>
                        <a:pt x="624" y="946"/>
                      </a:lnTo>
                      <a:lnTo>
                        <a:pt x="570" y="900"/>
                      </a:lnTo>
                      <a:lnTo>
                        <a:pt x="516" y="854"/>
                      </a:lnTo>
                      <a:lnTo>
                        <a:pt x="466" y="804"/>
                      </a:lnTo>
                      <a:lnTo>
                        <a:pt x="416" y="752"/>
                      </a:lnTo>
                      <a:lnTo>
                        <a:pt x="370" y="700"/>
                      </a:lnTo>
                      <a:lnTo>
                        <a:pt x="324" y="644"/>
                      </a:lnTo>
                      <a:lnTo>
                        <a:pt x="282" y="588"/>
                      </a:lnTo>
                      <a:lnTo>
                        <a:pt x="242" y="528"/>
                      </a:lnTo>
                      <a:lnTo>
                        <a:pt x="204" y="468"/>
                      </a:lnTo>
                      <a:lnTo>
                        <a:pt x="168" y="406"/>
                      </a:lnTo>
                      <a:lnTo>
                        <a:pt x="134" y="342"/>
                      </a:lnTo>
                      <a:lnTo>
                        <a:pt x="104" y="276"/>
                      </a:lnTo>
                      <a:lnTo>
                        <a:pt x="74" y="210"/>
                      </a:lnTo>
                      <a:lnTo>
                        <a:pt x="50" y="142"/>
                      </a:lnTo>
                      <a:lnTo>
                        <a:pt x="26" y="72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64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218"/>
                      </a:lnTo>
                      <a:lnTo>
                        <a:pt x="10" y="306"/>
                      </a:lnTo>
                      <a:lnTo>
                        <a:pt x="20" y="392"/>
                      </a:lnTo>
                      <a:lnTo>
                        <a:pt x="36" y="478"/>
                      </a:lnTo>
                      <a:lnTo>
                        <a:pt x="54" y="562"/>
                      </a:lnTo>
                      <a:lnTo>
                        <a:pt x="76" y="644"/>
                      </a:lnTo>
                      <a:lnTo>
                        <a:pt x="104" y="724"/>
                      </a:lnTo>
                      <a:lnTo>
                        <a:pt x="134" y="802"/>
                      </a:lnTo>
                      <a:lnTo>
                        <a:pt x="168" y="878"/>
                      </a:lnTo>
                      <a:lnTo>
                        <a:pt x="206" y="954"/>
                      </a:lnTo>
                      <a:lnTo>
                        <a:pt x="246" y="1026"/>
                      </a:lnTo>
                      <a:lnTo>
                        <a:pt x="290" y="1096"/>
                      </a:lnTo>
                      <a:lnTo>
                        <a:pt x="338" y="1164"/>
                      </a:lnTo>
                      <a:lnTo>
                        <a:pt x="388" y="1228"/>
                      </a:lnTo>
                      <a:lnTo>
                        <a:pt x="442" y="1292"/>
                      </a:lnTo>
                      <a:lnTo>
                        <a:pt x="498" y="1352"/>
                      </a:lnTo>
                      <a:lnTo>
                        <a:pt x="556" y="1408"/>
                      </a:lnTo>
                      <a:lnTo>
                        <a:pt x="618" y="1464"/>
                      </a:lnTo>
                      <a:lnTo>
                        <a:pt x="682" y="1514"/>
                      </a:lnTo>
                      <a:lnTo>
                        <a:pt x="750" y="1562"/>
                      </a:lnTo>
                      <a:lnTo>
                        <a:pt x="818" y="1608"/>
                      </a:lnTo>
                      <a:lnTo>
                        <a:pt x="890" y="1650"/>
                      </a:lnTo>
                      <a:lnTo>
                        <a:pt x="962" y="1688"/>
                      </a:lnTo>
                      <a:lnTo>
                        <a:pt x="1038" y="1722"/>
                      </a:lnTo>
                      <a:lnTo>
                        <a:pt x="1114" y="1754"/>
                      </a:lnTo>
                      <a:lnTo>
                        <a:pt x="1194" y="1780"/>
                      </a:lnTo>
                      <a:lnTo>
                        <a:pt x="1274" y="1804"/>
                      </a:lnTo>
                      <a:lnTo>
                        <a:pt x="1356" y="1822"/>
                      </a:lnTo>
                      <a:lnTo>
                        <a:pt x="1440" y="1838"/>
                      </a:lnTo>
                      <a:lnTo>
                        <a:pt x="1526" y="1850"/>
                      </a:lnTo>
                      <a:lnTo>
                        <a:pt x="1612" y="1856"/>
                      </a:lnTo>
                      <a:lnTo>
                        <a:pt x="1698" y="1858"/>
                      </a:lnTo>
                      <a:lnTo>
                        <a:pt x="1698" y="1858"/>
                      </a:lnTo>
                      <a:lnTo>
                        <a:pt x="1786" y="1856"/>
                      </a:lnTo>
                      <a:lnTo>
                        <a:pt x="1872" y="1850"/>
                      </a:lnTo>
                      <a:lnTo>
                        <a:pt x="1958" y="1838"/>
                      </a:lnTo>
                      <a:lnTo>
                        <a:pt x="2040" y="1822"/>
                      </a:lnTo>
                      <a:lnTo>
                        <a:pt x="2124" y="1804"/>
                      </a:lnTo>
                      <a:lnTo>
                        <a:pt x="2204" y="1780"/>
                      </a:lnTo>
                      <a:lnTo>
                        <a:pt x="2282" y="1754"/>
                      </a:lnTo>
                      <a:lnTo>
                        <a:pt x="2360" y="1722"/>
                      </a:lnTo>
                      <a:lnTo>
                        <a:pt x="2434" y="1688"/>
                      </a:lnTo>
                      <a:lnTo>
                        <a:pt x="2508" y="1650"/>
                      </a:lnTo>
                      <a:lnTo>
                        <a:pt x="2580" y="1608"/>
                      </a:lnTo>
                      <a:lnTo>
                        <a:pt x="2648" y="1562"/>
                      </a:lnTo>
                      <a:lnTo>
                        <a:pt x="2714" y="1514"/>
                      </a:lnTo>
                      <a:lnTo>
                        <a:pt x="2778" y="1464"/>
                      </a:lnTo>
                      <a:lnTo>
                        <a:pt x="2840" y="1408"/>
                      </a:lnTo>
                      <a:lnTo>
                        <a:pt x="2900" y="1352"/>
                      </a:lnTo>
                      <a:lnTo>
                        <a:pt x="2956" y="1292"/>
                      </a:lnTo>
                      <a:lnTo>
                        <a:pt x="3010" y="1228"/>
                      </a:lnTo>
                      <a:lnTo>
                        <a:pt x="3060" y="1164"/>
                      </a:lnTo>
                      <a:lnTo>
                        <a:pt x="3106" y="1096"/>
                      </a:lnTo>
                      <a:lnTo>
                        <a:pt x="3152" y="1026"/>
                      </a:lnTo>
                      <a:lnTo>
                        <a:pt x="3192" y="954"/>
                      </a:lnTo>
                      <a:lnTo>
                        <a:pt x="3230" y="878"/>
                      </a:lnTo>
                      <a:lnTo>
                        <a:pt x="3264" y="802"/>
                      </a:lnTo>
                      <a:lnTo>
                        <a:pt x="3294" y="724"/>
                      </a:lnTo>
                      <a:lnTo>
                        <a:pt x="3320" y="644"/>
                      </a:lnTo>
                      <a:lnTo>
                        <a:pt x="3344" y="562"/>
                      </a:lnTo>
                      <a:lnTo>
                        <a:pt x="3362" y="478"/>
                      </a:lnTo>
                      <a:lnTo>
                        <a:pt x="3378" y="392"/>
                      </a:lnTo>
                      <a:lnTo>
                        <a:pt x="3388" y="306"/>
                      </a:lnTo>
                      <a:lnTo>
                        <a:pt x="3394" y="218"/>
                      </a:lnTo>
                      <a:lnTo>
                        <a:pt x="3396" y="130"/>
                      </a:lnTo>
                      <a:lnTo>
                        <a:pt x="3396" y="130"/>
                      </a:lnTo>
                      <a:lnTo>
                        <a:pt x="3396" y="64"/>
                      </a:lnTo>
                      <a:lnTo>
                        <a:pt x="3392" y="0"/>
                      </a:lnTo>
                      <a:lnTo>
                        <a:pt x="3392" y="0"/>
                      </a:lnTo>
                      <a:lnTo>
                        <a:pt x="3392" y="2"/>
                      </a:lnTo>
                      <a:lnTo>
                        <a:pt x="3392" y="2"/>
                      </a:lnTo>
                      <a:close/>
                    </a:path>
                  </a:pathLst>
                </a:custGeom>
                <a:solidFill>
                  <a:srgbClr val="FFFFFF">
                    <a:alpha val="20000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99" name="Freeform 9"/>
                <p:cNvSpPr>
                  <a:spLocks/>
                </p:cNvSpPr>
                <p:nvPr/>
              </p:nvSpPr>
              <p:spPr bwMode="auto">
                <a:xfrm rot="182993">
                  <a:off x="2978188" y="2054005"/>
                  <a:ext cx="305387" cy="404457"/>
                </a:xfrm>
                <a:custGeom>
                  <a:avLst/>
                  <a:gdLst/>
                  <a:ahLst/>
                  <a:cxnLst>
                    <a:cxn ang="0">
                      <a:pos x="564" y="1416"/>
                    </a:cxn>
                    <a:cxn ang="0">
                      <a:pos x="564" y="1416"/>
                    </a:cxn>
                    <a:cxn ang="0">
                      <a:pos x="502" y="1354"/>
                    </a:cxn>
                    <a:cxn ang="0">
                      <a:pos x="440" y="1290"/>
                    </a:cxn>
                    <a:cxn ang="0">
                      <a:pos x="384" y="1224"/>
                    </a:cxn>
                    <a:cxn ang="0">
                      <a:pos x="330" y="1154"/>
                    </a:cxn>
                    <a:cxn ang="0">
                      <a:pos x="280" y="1080"/>
                    </a:cxn>
                    <a:cxn ang="0">
                      <a:pos x="234" y="1004"/>
                    </a:cxn>
                    <a:cxn ang="0">
                      <a:pos x="192" y="926"/>
                    </a:cxn>
                    <a:cxn ang="0">
                      <a:pos x="152" y="846"/>
                    </a:cxn>
                    <a:cxn ang="0">
                      <a:pos x="118" y="762"/>
                    </a:cxn>
                    <a:cxn ang="0">
                      <a:pos x="88" y="678"/>
                    </a:cxn>
                    <a:cxn ang="0">
                      <a:pos x="62" y="590"/>
                    </a:cxn>
                    <a:cxn ang="0">
                      <a:pos x="50" y="546"/>
                    </a:cxn>
                    <a:cxn ang="0">
                      <a:pos x="40" y="502"/>
                    </a:cxn>
                    <a:cxn ang="0">
                      <a:pos x="30" y="456"/>
                    </a:cxn>
                    <a:cxn ang="0">
                      <a:pos x="22" y="410"/>
                    </a:cxn>
                    <a:cxn ang="0">
                      <a:pos x="16" y="364"/>
                    </a:cxn>
                    <a:cxn ang="0">
                      <a:pos x="10" y="318"/>
                    </a:cxn>
                    <a:cxn ang="0">
                      <a:pos x="6" y="272"/>
                    </a:cxn>
                    <a:cxn ang="0">
                      <a:pos x="4" y="224"/>
                    </a:cxn>
                    <a:cxn ang="0">
                      <a:pos x="2" y="176"/>
                    </a:cxn>
                    <a:cxn ang="0">
                      <a:pos x="0" y="130"/>
                    </a:cxn>
                    <a:cxn ang="0">
                      <a:pos x="0" y="130"/>
                    </a:cxn>
                    <a:cxn ang="0">
                      <a:pos x="2" y="64"/>
                    </a:cxn>
                    <a:cxn ang="0">
                      <a:pos x="6" y="0"/>
                    </a:cxn>
                    <a:cxn ang="0">
                      <a:pos x="6" y="0"/>
                    </a:cxn>
                    <a:cxn ang="0">
                      <a:pos x="6" y="2"/>
                    </a:cxn>
                    <a:cxn ang="0">
                      <a:pos x="6" y="2"/>
                    </a:cxn>
                    <a:cxn ang="0">
                      <a:pos x="32" y="90"/>
                    </a:cxn>
                    <a:cxn ang="0">
                      <a:pos x="62" y="178"/>
                    </a:cxn>
                    <a:cxn ang="0">
                      <a:pos x="96" y="262"/>
                    </a:cxn>
                    <a:cxn ang="0">
                      <a:pos x="136" y="344"/>
                    </a:cxn>
                    <a:cxn ang="0">
                      <a:pos x="178" y="424"/>
                    </a:cxn>
                    <a:cxn ang="0">
                      <a:pos x="224" y="502"/>
                    </a:cxn>
                    <a:cxn ang="0">
                      <a:pos x="274" y="578"/>
                    </a:cxn>
                    <a:cxn ang="0">
                      <a:pos x="328" y="650"/>
                    </a:cxn>
                    <a:cxn ang="0">
                      <a:pos x="386" y="718"/>
                    </a:cxn>
                    <a:cxn ang="0">
                      <a:pos x="446" y="784"/>
                    </a:cxn>
                    <a:cxn ang="0">
                      <a:pos x="510" y="848"/>
                    </a:cxn>
                    <a:cxn ang="0">
                      <a:pos x="576" y="906"/>
                    </a:cxn>
                    <a:cxn ang="0">
                      <a:pos x="646" y="962"/>
                    </a:cxn>
                    <a:cxn ang="0">
                      <a:pos x="718" y="1016"/>
                    </a:cxn>
                    <a:cxn ang="0">
                      <a:pos x="794" y="1064"/>
                    </a:cxn>
                    <a:cxn ang="0">
                      <a:pos x="872" y="1110"/>
                    </a:cxn>
                    <a:cxn ang="0">
                      <a:pos x="564" y="1416"/>
                    </a:cxn>
                  </a:cxnLst>
                  <a:rect l="0" t="0" r="r" b="b"/>
                  <a:pathLst>
                    <a:path w="872" h="1416">
                      <a:moveTo>
                        <a:pt x="564" y="1416"/>
                      </a:moveTo>
                      <a:lnTo>
                        <a:pt x="564" y="1416"/>
                      </a:lnTo>
                      <a:lnTo>
                        <a:pt x="502" y="1354"/>
                      </a:lnTo>
                      <a:lnTo>
                        <a:pt x="440" y="1290"/>
                      </a:lnTo>
                      <a:lnTo>
                        <a:pt x="384" y="1224"/>
                      </a:lnTo>
                      <a:lnTo>
                        <a:pt x="330" y="1154"/>
                      </a:lnTo>
                      <a:lnTo>
                        <a:pt x="280" y="1080"/>
                      </a:lnTo>
                      <a:lnTo>
                        <a:pt x="234" y="1004"/>
                      </a:lnTo>
                      <a:lnTo>
                        <a:pt x="192" y="926"/>
                      </a:lnTo>
                      <a:lnTo>
                        <a:pt x="152" y="846"/>
                      </a:lnTo>
                      <a:lnTo>
                        <a:pt x="118" y="762"/>
                      </a:lnTo>
                      <a:lnTo>
                        <a:pt x="88" y="678"/>
                      </a:lnTo>
                      <a:lnTo>
                        <a:pt x="62" y="590"/>
                      </a:lnTo>
                      <a:lnTo>
                        <a:pt x="50" y="546"/>
                      </a:lnTo>
                      <a:lnTo>
                        <a:pt x="40" y="502"/>
                      </a:lnTo>
                      <a:lnTo>
                        <a:pt x="30" y="456"/>
                      </a:lnTo>
                      <a:lnTo>
                        <a:pt x="22" y="410"/>
                      </a:lnTo>
                      <a:lnTo>
                        <a:pt x="16" y="364"/>
                      </a:lnTo>
                      <a:lnTo>
                        <a:pt x="10" y="318"/>
                      </a:lnTo>
                      <a:lnTo>
                        <a:pt x="6" y="272"/>
                      </a:lnTo>
                      <a:lnTo>
                        <a:pt x="4" y="224"/>
                      </a:lnTo>
                      <a:lnTo>
                        <a:pt x="2" y="176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6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32" y="90"/>
                      </a:lnTo>
                      <a:lnTo>
                        <a:pt x="62" y="178"/>
                      </a:lnTo>
                      <a:lnTo>
                        <a:pt x="96" y="262"/>
                      </a:lnTo>
                      <a:lnTo>
                        <a:pt x="136" y="344"/>
                      </a:lnTo>
                      <a:lnTo>
                        <a:pt x="178" y="424"/>
                      </a:lnTo>
                      <a:lnTo>
                        <a:pt x="224" y="502"/>
                      </a:lnTo>
                      <a:lnTo>
                        <a:pt x="274" y="578"/>
                      </a:lnTo>
                      <a:lnTo>
                        <a:pt x="328" y="650"/>
                      </a:lnTo>
                      <a:lnTo>
                        <a:pt x="386" y="718"/>
                      </a:lnTo>
                      <a:lnTo>
                        <a:pt x="446" y="784"/>
                      </a:lnTo>
                      <a:lnTo>
                        <a:pt x="510" y="848"/>
                      </a:lnTo>
                      <a:lnTo>
                        <a:pt x="576" y="906"/>
                      </a:lnTo>
                      <a:lnTo>
                        <a:pt x="646" y="962"/>
                      </a:lnTo>
                      <a:lnTo>
                        <a:pt x="718" y="1016"/>
                      </a:lnTo>
                      <a:lnTo>
                        <a:pt x="794" y="1064"/>
                      </a:lnTo>
                      <a:lnTo>
                        <a:pt x="872" y="1110"/>
                      </a:lnTo>
                      <a:lnTo>
                        <a:pt x="564" y="1416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719E00"/>
                    </a:gs>
                    <a:gs pos="100000">
                      <a:srgbClr val="96D200">
                        <a:alpha val="0"/>
                      </a:srgbClr>
                    </a:gs>
                  </a:gsLst>
                  <a:lin ang="4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00" name="Freeform 9"/>
                <p:cNvSpPr>
                  <a:spLocks/>
                </p:cNvSpPr>
                <p:nvPr/>
              </p:nvSpPr>
              <p:spPr bwMode="auto">
                <a:xfrm rot="3320087">
                  <a:off x="2874343" y="1898799"/>
                  <a:ext cx="548126" cy="465179"/>
                </a:xfrm>
                <a:custGeom>
                  <a:avLst/>
                  <a:gdLst/>
                  <a:ahLst/>
                  <a:cxnLst>
                    <a:cxn ang="0">
                      <a:pos x="564" y="1416"/>
                    </a:cxn>
                    <a:cxn ang="0">
                      <a:pos x="564" y="1416"/>
                    </a:cxn>
                    <a:cxn ang="0">
                      <a:pos x="502" y="1354"/>
                    </a:cxn>
                    <a:cxn ang="0">
                      <a:pos x="440" y="1290"/>
                    </a:cxn>
                    <a:cxn ang="0">
                      <a:pos x="384" y="1224"/>
                    </a:cxn>
                    <a:cxn ang="0">
                      <a:pos x="330" y="1154"/>
                    </a:cxn>
                    <a:cxn ang="0">
                      <a:pos x="280" y="1080"/>
                    </a:cxn>
                    <a:cxn ang="0">
                      <a:pos x="234" y="1004"/>
                    </a:cxn>
                    <a:cxn ang="0">
                      <a:pos x="192" y="926"/>
                    </a:cxn>
                    <a:cxn ang="0">
                      <a:pos x="152" y="846"/>
                    </a:cxn>
                    <a:cxn ang="0">
                      <a:pos x="118" y="762"/>
                    </a:cxn>
                    <a:cxn ang="0">
                      <a:pos x="88" y="678"/>
                    </a:cxn>
                    <a:cxn ang="0">
                      <a:pos x="62" y="590"/>
                    </a:cxn>
                    <a:cxn ang="0">
                      <a:pos x="50" y="546"/>
                    </a:cxn>
                    <a:cxn ang="0">
                      <a:pos x="40" y="502"/>
                    </a:cxn>
                    <a:cxn ang="0">
                      <a:pos x="30" y="456"/>
                    </a:cxn>
                    <a:cxn ang="0">
                      <a:pos x="22" y="410"/>
                    </a:cxn>
                    <a:cxn ang="0">
                      <a:pos x="16" y="364"/>
                    </a:cxn>
                    <a:cxn ang="0">
                      <a:pos x="10" y="318"/>
                    </a:cxn>
                    <a:cxn ang="0">
                      <a:pos x="6" y="272"/>
                    </a:cxn>
                    <a:cxn ang="0">
                      <a:pos x="4" y="224"/>
                    </a:cxn>
                    <a:cxn ang="0">
                      <a:pos x="2" y="176"/>
                    </a:cxn>
                    <a:cxn ang="0">
                      <a:pos x="0" y="130"/>
                    </a:cxn>
                    <a:cxn ang="0">
                      <a:pos x="0" y="130"/>
                    </a:cxn>
                    <a:cxn ang="0">
                      <a:pos x="2" y="64"/>
                    </a:cxn>
                    <a:cxn ang="0">
                      <a:pos x="6" y="0"/>
                    </a:cxn>
                    <a:cxn ang="0">
                      <a:pos x="6" y="0"/>
                    </a:cxn>
                    <a:cxn ang="0">
                      <a:pos x="6" y="2"/>
                    </a:cxn>
                    <a:cxn ang="0">
                      <a:pos x="6" y="2"/>
                    </a:cxn>
                    <a:cxn ang="0">
                      <a:pos x="32" y="90"/>
                    </a:cxn>
                    <a:cxn ang="0">
                      <a:pos x="62" y="178"/>
                    </a:cxn>
                    <a:cxn ang="0">
                      <a:pos x="96" y="262"/>
                    </a:cxn>
                    <a:cxn ang="0">
                      <a:pos x="136" y="344"/>
                    </a:cxn>
                    <a:cxn ang="0">
                      <a:pos x="178" y="424"/>
                    </a:cxn>
                    <a:cxn ang="0">
                      <a:pos x="224" y="502"/>
                    </a:cxn>
                    <a:cxn ang="0">
                      <a:pos x="274" y="578"/>
                    </a:cxn>
                    <a:cxn ang="0">
                      <a:pos x="328" y="650"/>
                    </a:cxn>
                    <a:cxn ang="0">
                      <a:pos x="386" y="718"/>
                    </a:cxn>
                    <a:cxn ang="0">
                      <a:pos x="446" y="784"/>
                    </a:cxn>
                    <a:cxn ang="0">
                      <a:pos x="510" y="848"/>
                    </a:cxn>
                    <a:cxn ang="0">
                      <a:pos x="576" y="906"/>
                    </a:cxn>
                    <a:cxn ang="0">
                      <a:pos x="646" y="962"/>
                    </a:cxn>
                    <a:cxn ang="0">
                      <a:pos x="718" y="1016"/>
                    </a:cxn>
                    <a:cxn ang="0">
                      <a:pos x="794" y="1064"/>
                    </a:cxn>
                    <a:cxn ang="0">
                      <a:pos x="872" y="1110"/>
                    </a:cxn>
                    <a:cxn ang="0">
                      <a:pos x="564" y="1416"/>
                    </a:cxn>
                  </a:cxnLst>
                  <a:rect l="0" t="0" r="r" b="b"/>
                  <a:pathLst>
                    <a:path w="872" h="1416">
                      <a:moveTo>
                        <a:pt x="564" y="1416"/>
                      </a:moveTo>
                      <a:lnTo>
                        <a:pt x="564" y="1416"/>
                      </a:lnTo>
                      <a:lnTo>
                        <a:pt x="502" y="1354"/>
                      </a:lnTo>
                      <a:lnTo>
                        <a:pt x="440" y="1290"/>
                      </a:lnTo>
                      <a:lnTo>
                        <a:pt x="384" y="1224"/>
                      </a:lnTo>
                      <a:lnTo>
                        <a:pt x="330" y="1154"/>
                      </a:lnTo>
                      <a:lnTo>
                        <a:pt x="280" y="1080"/>
                      </a:lnTo>
                      <a:lnTo>
                        <a:pt x="234" y="1004"/>
                      </a:lnTo>
                      <a:lnTo>
                        <a:pt x="192" y="926"/>
                      </a:lnTo>
                      <a:lnTo>
                        <a:pt x="152" y="846"/>
                      </a:lnTo>
                      <a:lnTo>
                        <a:pt x="118" y="762"/>
                      </a:lnTo>
                      <a:lnTo>
                        <a:pt x="88" y="678"/>
                      </a:lnTo>
                      <a:lnTo>
                        <a:pt x="62" y="590"/>
                      </a:lnTo>
                      <a:lnTo>
                        <a:pt x="50" y="546"/>
                      </a:lnTo>
                      <a:lnTo>
                        <a:pt x="40" y="502"/>
                      </a:lnTo>
                      <a:lnTo>
                        <a:pt x="30" y="456"/>
                      </a:lnTo>
                      <a:lnTo>
                        <a:pt x="22" y="410"/>
                      </a:lnTo>
                      <a:lnTo>
                        <a:pt x="16" y="364"/>
                      </a:lnTo>
                      <a:lnTo>
                        <a:pt x="10" y="318"/>
                      </a:lnTo>
                      <a:lnTo>
                        <a:pt x="6" y="272"/>
                      </a:lnTo>
                      <a:lnTo>
                        <a:pt x="4" y="224"/>
                      </a:lnTo>
                      <a:lnTo>
                        <a:pt x="2" y="176"/>
                      </a:lnTo>
                      <a:lnTo>
                        <a:pt x="0" y="130"/>
                      </a:lnTo>
                      <a:lnTo>
                        <a:pt x="0" y="130"/>
                      </a:lnTo>
                      <a:lnTo>
                        <a:pt x="2" y="6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32" y="90"/>
                      </a:lnTo>
                      <a:lnTo>
                        <a:pt x="62" y="178"/>
                      </a:lnTo>
                      <a:lnTo>
                        <a:pt x="96" y="262"/>
                      </a:lnTo>
                      <a:lnTo>
                        <a:pt x="136" y="344"/>
                      </a:lnTo>
                      <a:lnTo>
                        <a:pt x="178" y="424"/>
                      </a:lnTo>
                      <a:lnTo>
                        <a:pt x="224" y="502"/>
                      </a:lnTo>
                      <a:lnTo>
                        <a:pt x="274" y="578"/>
                      </a:lnTo>
                      <a:lnTo>
                        <a:pt x="328" y="650"/>
                      </a:lnTo>
                      <a:lnTo>
                        <a:pt x="386" y="718"/>
                      </a:lnTo>
                      <a:lnTo>
                        <a:pt x="446" y="784"/>
                      </a:lnTo>
                      <a:lnTo>
                        <a:pt x="510" y="848"/>
                      </a:lnTo>
                      <a:lnTo>
                        <a:pt x="576" y="906"/>
                      </a:lnTo>
                      <a:lnTo>
                        <a:pt x="646" y="962"/>
                      </a:lnTo>
                      <a:lnTo>
                        <a:pt x="718" y="1016"/>
                      </a:lnTo>
                      <a:lnTo>
                        <a:pt x="794" y="1064"/>
                      </a:lnTo>
                      <a:lnTo>
                        <a:pt x="872" y="1110"/>
                      </a:lnTo>
                      <a:lnTo>
                        <a:pt x="564" y="1416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719E00"/>
                    </a:gs>
                    <a:gs pos="100000">
                      <a:srgbClr val="96D200">
                        <a:alpha val="0"/>
                      </a:srgbClr>
                    </a:gs>
                  </a:gsLst>
                  <a:lin ang="4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/>
                </a:p>
              </p:txBody>
            </p:sp>
            <p:sp>
              <p:nvSpPr>
                <p:cNvPr id="101" name="타원 100"/>
                <p:cNvSpPr/>
                <p:nvPr/>
              </p:nvSpPr>
              <p:spPr>
                <a:xfrm rot="10800000">
                  <a:off x="2983715" y="1701466"/>
                  <a:ext cx="830109" cy="837490"/>
                </a:xfrm>
                <a:prstGeom prst="ellipse">
                  <a:avLst/>
                </a:prstGeom>
                <a:solidFill>
                  <a:srgbClr val="719E00"/>
                </a:solidFill>
                <a:ln>
                  <a:noFill/>
                </a:ln>
                <a:scene3d>
                  <a:camera prst="orthographicFront"/>
                  <a:lightRig rig="flat" dir="t"/>
                </a:scene3d>
                <a:sp3d contourW="12700" prstMaterial="clear">
                  <a:bevelT w="254000" prst="relaxedInset"/>
                  <a:contourClr>
                    <a:srgbClr val="719E00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92" name="TextBox 91"/>
              <p:cNvSpPr txBox="1"/>
              <p:nvPr/>
            </p:nvSpPr>
            <p:spPr>
              <a:xfrm>
                <a:off x="3956969" y="2615870"/>
                <a:ext cx="123566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신청서</a:t>
                </a:r>
                <a:endParaRPr lang="en-US" altLang="ko-KR" b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제출</a:t>
                </a:r>
                <a:endParaRPr lang="en-US" altLang="ko-KR" b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3" name="타원 92"/>
              <p:cNvSpPr/>
              <p:nvPr/>
            </p:nvSpPr>
            <p:spPr>
              <a:xfrm flipH="1">
                <a:off x="4094210" y="2183798"/>
                <a:ext cx="439049" cy="4390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8785100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spc="-300" dirty="0"/>
              <a:t>지정관리</a:t>
            </a:r>
            <a:r>
              <a:rPr lang="en-US" altLang="ko-KR" sz="3200" spc="-300" dirty="0"/>
              <a:t>- </a:t>
            </a:r>
            <a:r>
              <a:rPr lang="ko-KR" altLang="en-US" sz="3200" spc="-300" dirty="0" err="1"/>
              <a:t>예비사회적기업</a:t>
            </a:r>
            <a:r>
              <a:rPr lang="ko-KR" altLang="en-US" sz="3200" spc="-300" dirty="0"/>
              <a:t> 지정신청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5459336" y="1984092"/>
            <a:ext cx="1008112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타원 4"/>
          <p:cNvSpPr/>
          <p:nvPr/>
        </p:nvSpPr>
        <p:spPr>
          <a:xfrm>
            <a:off x="2952392" y="3908672"/>
            <a:ext cx="648072" cy="7200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44" y="1125538"/>
            <a:ext cx="6794144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spc="-300" dirty="0"/>
              <a:t>지정관리</a:t>
            </a:r>
            <a:r>
              <a:rPr lang="en-US" altLang="ko-KR" sz="3200" spc="-300" dirty="0"/>
              <a:t>- </a:t>
            </a:r>
            <a:r>
              <a:rPr lang="ko-KR" altLang="en-US" sz="3200" spc="-300" dirty="0"/>
              <a:t>예비사회적기업 지정신청</a:t>
            </a:r>
            <a:endParaRPr lang="ko-KR" altLang="en-US" sz="3200" dirty="0"/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지정신청 </a:t>
            </a:r>
            <a:r>
              <a:rPr lang="en-US" altLang="ko-KR" dirty="0"/>
              <a:t>&gt; </a:t>
            </a:r>
            <a:r>
              <a:rPr lang="ko-KR" altLang="en-US" dirty="0" err="1"/>
              <a:t>지정신청서등록</a:t>
            </a:r>
            <a:r>
              <a:rPr lang="en-US" altLang="ko-KR" dirty="0"/>
              <a:t>(</a:t>
            </a:r>
            <a:r>
              <a:rPr lang="ko-KR" altLang="en-US" dirty="0"/>
              <a:t>지역형</a:t>
            </a:r>
            <a:r>
              <a:rPr lang="en-US" altLang="ko-KR" dirty="0"/>
              <a:t>) &gt; </a:t>
            </a:r>
            <a:r>
              <a:rPr lang="ko-KR" altLang="en-US" dirty="0"/>
              <a:t>신청하기</a:t>
            </a:r>
          </a:p>
        </p:txBody>
      </p:sp>
      <p:sp>
        <p:nvSpPr>
          <p:cNvPr id="13" name="내용 개체 틀 1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 err="1"/>
              <a:t>예비사회적기업</a:t>
            </a:r>
            <a:r>
              <a:rPr lang="ko-KR" altLang="en-US" dirty="0"/>
              <a:t> 지정신청</a:t>
            </a:r>
          </a:p>
        </p:txBody>
      </p:sp>
      <p:sp>
        <p:nvSpPr>
          <p:cNvPr id="12" name="순서도: 대체 처리 11"/>
          <p:cNvSpPr/>
          <p:nvPr/>
        </p:nvSpPr>
        <p:spPr>
          <a:xfrm>
            <a:off x="971600" y="4700760"/>
            <a:ext cx="1123582" cy="175832"/>
          </a:xfrm>
          <a:prstGeom prst="flowChartAlternateProcess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5" name="직선 화살표 연결선 14"/>
          <p:cNvCxnSpPr>
            <a:stCxn id="12" idx="3"/>
            <a:endCxn id="16" idx="1"/>
          </p:cNvCxnSpPr>
          <p:nvPr/>
        </p:nvCxnSpPr>
        <p:spPr>
          <a:xfrm flipV="1">
            <a:off x="2095182" y="4406278"/>
            <a:ext cx="3412922" cy="38239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순서도: 대체 처리 15"/>
          <p:cNvSpPr/>
          <p:nvPr/>
        </p:nvSpPr>
        <p:spPr>
          <a:xfrm>
            <a:off x="5508104" y="4304144"/>
            <a:ext cx="451556" cy="20426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32020"/>
            <a:ext cx="6769100" cy="5537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spc="-300" dirty="0"/>
              <a:t>지정관리</a:t>
            </a:r>
            <a:r>
              <a:rPr lang="en-US" altLang="ko-KR" sz="3200" spc="-300" dirty="0"/>
              <a:t>- </a:t>
            </a:r>
            <a:r>
              <a:rPr lang="ko-KR" altLang="en-US" sz="3200" spc="-300" dirty="0"/>
              <a:t>예비사회적기업 지정신청</a:t>
            </a:r>
            <a:endParaRPr lang="ko-KR" altLang="en-US" sz="3200" dirty="0"/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기업정보는 자동 입력이 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13" name="내용 개체 틀 1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 err="1"/>
              <a:t>예비사회적기업</a:t>
            </a:r>
            <a:r>
              <a:rPr lang="ko-KR" altLang="en-US" dirty="0"/>
              <a:t> 지정신청</a:t>
            </a:r>
          </a:p>
        </p:txBody>
      </p:sp>
      <p:sp>
        <p:nvSpPr>
          <p:cNvPr id="12" name="순서도: 대체 처리 11"/>
          <p:cNvSpPr/>
          <p:nvPr/>
        </p:nvSpPr>
        <p:spPr>
          <a:xfrm>
            <a:off x="1043608" y="3812637"/>
            <a:ext cx="936104" cy="175832"/>
          </a:xfrm>
          <a:prstGeom prst="flowChartAlternateProcess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순서도: 대체 처리 15"/>
          <p:cNvSpPr/>
          <p:nvPr/>
        </p:nvSpPr>
        <p:spPr>
          <a:xfrm>
            <a:off x="2051720" y="2348880"/>
            <a:ext cx="4320480" cy="1336336"/>
          </a:xfrm>
          <a:prstGeom prst="flowChartAlternateProcess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32020"/>
            <a:ext cx="6769100" cy="5537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spc="-300" dirty="0"/>
              <a:t>지정관리</a:t>
            </a:r>
            <a:r>
              <a:rPr lang="en-US" altLang="ko-KR" sz="3200" spc="-300" dirty="0"/>
              <a:t>- </a:t>
            </a:r>
            <a:r>
              <a:rPr lang="ko-KR" altLang="en-US" sz="3200" spc="-300" dirty="0"/>
              <a:t>예비사회적기업 지정신청</a:t>
            </a:r>
            <a:endParaRPr lang="ko-KR" altLang="en-US" sz="3200" dirty="0"/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화면의 구비서류 부분에 </a:t>
            </a:r>
            <a:r>
              <a:rPr lang="en-US" altLang="ko-KR" dirty="0"/>
              <a:t>[</a:t>
            </a:r>
            <a:r>
              <a:rPr lang="ko-KR" altLang="en-US" dirty="0" err="1"/>
              <a:t>원클릭</a:t>
            </a:r>
            <a:r>
              <a:rPr lang="ko-KR" altLang="en-US" dirty="0"/>
              <a:t> 구비서류 제출사이트 열기</a:t>
            </a:r>
            <a:r>
              <a:rPr lang="en-US" altLang="ko-KR" dirty="0"/>
              <a:t>] </a:t>
            </a:r>
            <a:r>
              <a:rPr lang="ko-KR" altLang="en-US" dirty="0"/>
              <a:t>버튼을 클릭합니다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13" name="내용 개체 틀 1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 err="1"/>
              <a:t>예비사회적기업</a:t>
            </a:r>
            <a:r>
              <a:rPr lang="ko-KR" altLang="en-US" dirty="0"/>
              <a:t> </a:t>
            </a:r>
            <a:r>
              <a:rPr lang="ko-KR" altLang="en-US" dirty="0" smtClean="0"/>
              <a:t>지정신청</a:t>
            </a:r>
            <a:r>
              <a:rPr lang="en-US" altLang="ko-KR" dirty="0" smtClean="0"/>
              <a:t>:</a:t>
            </a:r>
          </a:p>
          <a:p>
            <a:r>
              <a:rPr lang="ko-KR" altLang="en-US" b="1" dirty="0" smtClean="0">
                <a:solidFill>
                  <a:srgbClr val="FFFF00"/>
                </a:solidFill>
              </a:rPr>
              <a:t>구비서류간소</a:t>
            </a:r>
            <a:r>
              <a:rPr lang="ko-KR" altLang="en-US" b="1" dirty="0">
                <a:solidFill>
                  <a:srgbClr val="FFFF00"/>
                </a:solidFill>
              </a:rPr>
              <a:t>화</a:t>
            </a:r>
          </a:p>
        </p:txBody>
      </p:sp>
      <p:sp>
        <p:nvSpPr>
          <p:cNvPr id="12" name="순서도: 대체 처리 11"/>
          <p:cNvSpPr/>
          <p:nvPr/>
        </p:nvSpPr>
        <p:spPr>
          <a:xfrm>
            <a:off x="1043608" y="3812637"/>
            <a:ext cx="936104" cy="175832"/>
          </a:xfrm>
          <a:prstGeom prst="flowChartAlternateProcess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060848"/>
            <a:ext cx="4607820" cy="437696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1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위쪽 화살표 9"/>
          <p:cNvSpPr/>
          <p:nvPr/>
        </p:nvSpPr>
        <p:spPr>
          <a:xfrm>
            <a:off x="4115027" y="4726565"/>
            <a:ext cx="481205" cy="576064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3635896" y="4509120"/>
            <a:ext cx="1397925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9475380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구비서류</a:t>
            </a:r>
            <a:r>
              <a:rPr lang="en-US" altLang="ko-KR" dirty="0"/>
              <a:t> </a:t>
            </a:r>
            <a:r>
              <a:rPr lang="ko-KR" altLang="en-US" dirty="0" smtClean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최초설치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06488"/>
            <a:ext cx="8857108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3131840" y="4857771"/>
            <a:ext cx="864096" cy="6576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84392" y="2564905"/>
            <a:ext cx="2520056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7444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구비서류</a:t>
            </a:r>
            <a:r>
              <a:rPr lang="en-US" altLang="ko-KR" dirty="0"/>
              <a:t> </a:t>
            </a:r>
            <a:r>
              <a:rPr lang="ko-KR" altLang="en-US" dirty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로그인</a:t>
            </a:r>
            <a:r>
              <a:rPr lang="en-US" altLang="ko-KR" dirty="0" smtClean="0"/>
              <a:t>(</a:t>
            </a:r>
            <a:r>
              <a:rPr lang="ko-KR" altLang="en-US" dirty="0" smtClean="0"/>
              <a:t>신규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43819"/>
            <a:ext cx="8857108" cy="5453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5004048" y="3212976"/>
            <a:ext cx="3960440" cy="6576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5857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구비서류</a:t>
            </a:r>
            <a:r>
              <a:rPr lang="en-US" altLang="ko-KR" dirty="0"/>
              <a:t> </a:t>
            </a:r>
            <a:r>
              <a:rPr lang="ko-KR" altLang="en-US" dirty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로그인</a:t>
            </a:r>
            <a:r>
              <a:rPr lang="en-US" altLang="ko-KR" dirty="0" smtClean="0"/>
              <a:t>(</a:t>
            </a:r>
            <a:r>
              <a:rPr lang="ko-KR" altLang="en-US" dirty="0" smtClean="0"/>
              <a:t>기존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8857107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8874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구비서류</a:t>
            </a:r>
            <a:r>
              <a:rPr lang="en-US" altLang="ko-KR" dirty="0"/>
              <a:t> </a:t>
            </a:r>
            <a:r>
              <a:rPr lang="ko-KR" altLang="en-US" dirty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서류제출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8857108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249938" y="3670902"/>
            <a:ext cx="1241941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왼쪽 화살표 1"/>
          <p:cNvSpPr/>
          <p:nvPr/>
        </p:nvSpPr>
        <p:spPr>
          <a:xfrm>
            <a:off x="3514398" y="3395809"/>
            <a:ext cx="1921698" cy="838218"/>
          </a:xfrm>
          <a:prstGeom prst="leftArrow">
            <a:avLst>
              <a:gd name="adj1" fmla="val 64408"/>
              <a:gd name="adj2" fmla="val 5000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err="1" smtClean="0"/>
              <a:t>표준제무제표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: 4</a:t>
            </a:r>
            <a:r>
              <a:rPr lang="ko-KR" altLang="en-US" sz="1200" dirty="0" err="1" smtClean="0"/>
              <a:t>년분</a:t>
            </a:r>
            <a:endParaRPr lang="en-US" altLang="ko-KR" sz="1200" dirty="0" smtClean="0"/>
          </a:p>
          <a:p>
            <a:pPr algn="ctr"/>
            <a:r>
              <a:rPr lang="ko-KR" altLang="en-US" sz="1200" dirty="0" err="1" smtClean="0"/>
              <a:t>그외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1</a:t>
            </a:r>
            <a:r>
              <a:rPr lang="ko-KR" altLang="en-US" sz="1200" dirty="0" err="1" smtClean="0"/>
              <a:t>년분</a:t>
            </a:r>
            <a:endParaRPr lang="en-US" altLang="ko-KR" sz="1200" dirty="0" smtClean="0"/>
          </a:p>
        </p:txBody>
      </p:sp>
    </p:spTree>
    <p:extLst>
      <p:ext uri="{BB962C8B-B14F-4D97-AF65-F5344CB8AC3E}">
        <p14:creationId xmlns:p14="http://schemas.microsoft.com/office/powerpoint/2010/main" val="3375783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구비서류</a:t>
            </a:r>
            <a:r>
              <a:rPr lang="en-US" altLang="ko-KR" dirty="0"/>
              <a:t> </a:t>
            </a:r>
            <a:r>
              <a:rPr lang="ko-KR" altLang="en-US" dirty="0"/>
              <a:t>간소화</a:t>
            </a:r>
            <a:r>
              <a:rPr lang="en-US" altLang="ko-KR" dirty="0" smtClean="0"/>
              <a:t>-</a:t>
            </a:r>
            <a:r>
              <a:rPr lang="ko-KR" altLang="en-US" dirty="0" smtClean="0"/>
              <a:t>서류확인</a:t>
            </a:r>
            <a:endParaRPr lang="ko-KR" altLang="en-US" dirty="0"/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0"/>
          </p:nvPr>
        </p:nvSpPr>
        <p:spPr>
          <a:xfrm>
            <a:off x="7267947" y="2133650"/>
            <a:ext cx="1872208" cy="4535438"/>
          </a:xfrm>
        </p:spPr>
        <p:txBody>
          <a:bodyPr/>
          <a:lstStyle/>
          <a:p>
            <a:r>
              <a:rPr lang="ko-KR" altLang="en-US" dirty="0" smtClean="0"/>
              <a:t>인증서 등록자를 선택합니다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[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클릭하여 설치를 완료 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[</a:t>
            </a:r>
            <a:r>
              <a:rPr lang="en-US" altLang="ko-KR" dirty="0" err="1" smtClean="0"/>
              <a:t>oneclick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메인바로가기</a:t>
            </a:r>
            <a:r>
              <a:rPr lang="en-US" altLang="ko-KR" dirty="0" smtClean="0"/>
              <a:t>] </a:t>
            </a:r>
            <a:r>
              <a:rPr lang="ko-KR" altLang="en-US" dirty="0" smtClean="0"/>
              <a:t>버튼을 클릭합니다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1"/>
          </p:nvPr>
        </p:nvSpPr>
        <p:spPr/>
        <p:txBody>
          <a:bodyPr anchor="ctr"/>
          <a:lstStyle/>
          <a:p>
            <a:pPr algn="l"/>
            <a:r>
              <a:rPr lang="ko-KR" altLang="en-US" dirty="0"/>
              <a:t>일자리창출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 smtClean="0"/>
              <a:t>)</a:t>
            </a:r>
          </a:p>
          <a:p>
            <a:pPr algn="l"/>
            <a:r>
              <a:rPr lang="en-US" altLang="ko-KR" dirty="0" smtClean="0"/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구비서류 간소화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8857108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3492331" y="2780928"/>
            <a:ext cx="791638" cy="16561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8640676" y="5373216"/>
            <a:ext cx="395819" cy="12241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9205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32020"/>
            <a:ext cx="6769100" cy="5537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spc="-300" dirty="0"/>
              <a:t>지정관리</a:t>
            </a:r>
            <a:r>
              <a:rPr lang="en-US" altLang="ko-KR" sz="3200" spc="-300" dirty="0"/>
              <a:t>- </a:t>
            </a:r>
            <a:r>
              <a:rPr lang="ko-KR" altLang="en-US" sz="3200" spc="-300" dirty="0"/>
              <a:t>예비사회적기업 지정신청</a:t>
            </a:r>
            <a:endParaRPr lang="ko-KR" altLang="en-US" sz="3200" dirty="0"/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[</a:t>
            </a:r>
            <a:r>
              <a:rPr lang="ko-KR" altLang="en-US" dirty="0" err="1"/>
              <a:t>원클릭구비서류</a:t>
            </a:r>
            <a:r>
              <a:rPr lang="ko-KR" altLang="en-US" dirty="0"/>
              <a:t> 가져오기</a:t>
            </a:r>
            <a:r>
              <a:rPr lang="en-US" altLang="ko-KR" dirty="0"/>
              <a:t>] </a:t>
            </a:r>
            <a:r>
              <a:rPr lang="ko-KR" altLang="en-US" dirty="0"/>
              <a:t>버튼을 클릭합니다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</a:t>
            </a:r>
            <a:r>
              <a:rPr lang="ko-KR" altLang="en-US" dirty="0"/>
              <a:t>가져올 첨부서류가 많을 경우 시간이 </a:t>
            </a:r>
            <a:r>
              <a:rPr lang="ko-KR" altLang="en-US" dirty="0" err="1"/>
              <a:t>소요될수</a:t>
            </a:r>
            <a:r>
              <a:rPr lang="ko-KR" altLang="en-US" dirty="0"/>
              <a:t> 있습니다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13" name="내용 개체 틀 1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 err="1"/>
              <a:t>예비사회적기업</a:t>
            </a:r>
            <a:r>
              <a:rPr lang="ko-KR" altLang="en-US" dirty="0"/>
              <a:t> </a:t>
            </a:r>
            <a:r>
              <a:rPr lang="ko-KR" altLang="en-US" dirty="0" smtClean="0"/>
              <a:t>지정신청</a:t>
            </a:r>
            <a:r>
              <a:rPr lang="en-US" altLang="ko-KR" dirty="0" smtClean="0"/>
              <a:t>:</a:t>
            </a:r>
          </a:p>
          <a:p>
            <a:r>
              <a:rPr lang="ko-KR" altLang="en-US" b="1" dirty="0" smtClean="0">
                <a:solidFill>
                  <a:srgbClr val="FFFF00"/>
                </a:solidFill>
              </a:rPr>
              <a:t>구비서류간소</a:t>
            </a:r>
            <a:r>
              <a:rPr lang="ko-KR" altLang="en-US" b="1" dirty="0">
                <a:solidFill>
                  <a:srgbClr val="FFFF00"/>
                </a:solidFill>
              </a:rPr>
              <a:t>화</a:t>
            </a:r>
          </a:p>
        </p:txBody>
      </p:sp>
      <p:sp>
        <p:nvSpPr>
          <p:cNvPr id="12" name="순서도: 대체 처리 11"/>
          <p:cNvSpPr/>
          <p:nvPr/>
        </p:nvSpPr>
        <p:spPr>
          <a:xfrm>
            <a:off x="1043608" y="3812637"/>
            <a:ext cx="936104" cy="175832"/>
          </a:xfrm>
          <a:prstGeom prst="flowChartAlternateProcess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060848"/>
            <a:ext cx="4607820" cy="437696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1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위쪽 화살표 9"/>
          <p:cNvSpPr/>
          <p:nvPr/>
        </p:nvSpPr>
        <p:spPr>
          <a:xfrm>
            <a:off x="5195147" y="4726565"/>
            <a:ext cx="481205" cy="576064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4860032" y="4509120"/>
            <a:ext cx="1253909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469" y="2834503"/>
            <a:ext cx="2905125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5094660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32020"/>
            <a:ext cx="6769100" cy="5537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spc="-300" dirty="0"/>
              <a:t>지정관리</a:t>
            </a:r>
            <a:r>
              <a:rPr lang="en-US" altLang="ko-KR" sz="3200" spc="-300" dirty="0"/>
              <a:t>- </a:t>
            </a:r>
            <a:r>
              <a:rPr lang="ko-KR" altLang="en-US" sz="3200" spc="-300" dirty="0"/>
              <a:t>예비사회적기업 지정신청</a:t>
            </a:r>
            <a:endParaRPr lang="ko-KR" altLang="en-US" sz="3200" dirty="0"/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[</a:t>
            </a:r>
            <a:r>
              <a:rPr lang="ko-KR" altLang="en-US" dirty="0"/>
              <a:t>화면에 가져온 구비서류 목록을 </a:t>
            </a:r>
            <a:r>
              <a:rPr lang="ko-KR" altLang="en-US" dirty="0" err="1"/>
              <a:t>조회할수</a:t>
            </a:r>
            <a:r>
              <a:rPr lang="ko-KR" altLang="en-US" dirty="0"/>
              <a:t>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첨부된 구비서류는 </a:t>
            </a:r>
            <a:r>
              <a:rPr lang="en-US" altLang="ko-KR" dirty="0"/>
              <a:t>[</a:t>
            </a:r>
            <a:r>
              <a:rPr lang="ko-KR" altLang="en-US" dirty="0"/>
              <a:t>임시저장</a:t>
            </a:r>
            <a:r>
              <a:rPr lang="en-US" altLang="ko-KR" dirty="0"/>
              <a:t>], [</a:t>
            </a:r>
            <a:r>
              <a:rPr lang="ko-KR" altLang="en-US" dirty="0"/>
              <a:t>신청서제출</a:t>
            </a:r>
            <a:r>
              <a:rPr lang="en-US" altLang="ko-KR" dirty="0"/>
              <a:t>] </a:t>
            </a:r>
            <a:r>
              <a:rPr lang="ko-KR" altLang="en-US" dirty="0"/>
              <a:t>이후 내용을 확인 </a:t>
            </a:r>
            <a:r>
              <a:rPr lang="ko-KR" altLang="en-US" dirty="0" err="1"/>
              <a:t>할수</a:t>
            </a:r>
            <a:r>
              <a:rPr lang="ko-KR" altLang="en-US" dirty="0"/>
              <a:t> 있습니다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13" name="내용 개체 틀 1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 err="1"/>
              <a:t>예비사회적기업</a:t>
            </a:r>
            <a:r>
              <a:rPr lang="ko-KR" altLang="en-US" dirty="0"/>
              <a:t> </a:t>
            </a:r>
            <a:r>
              <a:rPr lang="ko-KR" altLang="en-US" dirty="0" smtClean="0"/>
              <a:t>지정신청</a:t>
            </a:r>
            <a:r>
              <a:rPr lang="en-US" altLang="ko-KR" dirty="0" smtClean="0"/>
              <a:t>:</a:t>
            </a:r>
          </a:p>
          <a:p>
            <a:r>
              <a:rPr lang="ko-KR" altLang="en-US" b="1" dirty="0" smtClean="0">
                <a:solidFill>
                  <a:srgbClr val="FFFF00"/>
                </a:solidFill>
              </a:rPr>
              <a:t>구비서류간소</a:t>
            </a:r>
            <a:r>
              <a:rPr lang="ko-KR" altLang="en-US" b="1" dirty="0">
                <a:solidFill>
                  <a:srgbClr val="FFFF00"/>
                </a:solidFill>
              </a:rPr>
              <a:t>화</a:t>
            </a:r>
          </a:p>
        </p:txBody>
      </p:sp>
      <p:sp>
        <p:nvSpPr>
          <p:cNvPr id="12" name="순서도: 대체 처리 11"/>
          <p:cNvSpPr/>
          <p:nvPr/>
        </p:nvSpPr>
        <p:spPr>
          <a:xfrm>
            <a:off x="1043608" y="3812637"/>
            <a:ext cx="936104" cy="175832"/>
          </a:xfrm>
          <a:prstGeom prst="flowChartAlternateProcess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132856"/>
            <a:ext cx="4392488" cy="42153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1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2555776" y="4725144"/>
            <a:ext cx="3816424" cy="17281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334710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740" y="1125538"/>
            <a:ext cx="6781748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spc="-300" dirty="0"/>
              <a:t>지정관리</a:t>
            </a:r>
            <a:r>
              <a:rPr lang="en-US" altLang="ko-KR" sz="3200" spc="-300" dirty="0"/>
              <a:t>- </a:t>
            </a:r>
            <a:r>
              <a:rPr lang="ko-KR" altLang="en-US" sz="3200" spc="-300" dirty="0"/>
              <a:t>예비사회적기업 지정신청</a:t>
            </a:r>
            <a:endParaRPr lang="ko-KR" altLang="en-US" sz="3200" dirty="0"/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 smtClean="0"/>
              <a:t>유급근로자명부</a:t>
            </a:r>
            <a:endParaRPr lang="ko-KR" altLang="en-US" dirty="0"/>
          </a:p>
        </p:txBody>
      </p:sp>
      <p:sp>
        <p:nvSpPr>
          <p:cNvPr id="13" name="내용 개체 틀 1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 err="1"/>
              <a:t>예비사회적기업</a:t>
            </a:r>
            <a:r>
              <a:rPr lang="ko-KR" altLang="en-US" dirty="0"/>
              <a:t> 지정신청</a:t>
            </a:r>
          </a:p>
        </p:txBody>
      </p:sp>
      <p:sp>
        <p:nvSpPr>
          <p:cNvPr id="12" name="순서도: 대체 처리 11"/>
          <p:cNvSpPr/>
          <p:nvPr/>
        </p:nvSpPr>
        <p:spPr>
          <a:xfrm>
            <a:off x="971600" y="4628752"/>
            <a:ext cx="792088" cy="212097"/>
          </a:xfrm>
          <a:prstGeom prst="flowChartAlternateProcess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6769100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spc="-300" dirty="0"/>
              <a:t>지정관리</a:t>
            </a:r>
            <a:r>
              <a:rPr lang="en-US" altLang="ko-KR" sz="3200" spc="-300" dirty="0"/>
              <a:t>- </a:t>
            </a:r>
            <a:r>
              <a:rPr lang="ko-KR" altLang="en-US" sz="3200" spc="-300" dirty="0" smtClean="0"/>
              <a:t>지정 신청서 접수내역 조회</a:t>
            </a:r>
            <a:endParaRPr lang="ko-KR" altLang="en-US" sz="3200" dirty="0"/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 smtClean="0"/>
              <a:t>지정 신청서 접수내역</a:t>
            </a:r>
            <a:endParaRPr lang="ko-KR" altLang="en-US" dirty="0"/>
          </a:p>
        </p:txBody>
      </p:sp>
      <p:sp>
        <p:nvSpPr>
          <p:cNvPr id="13" name="내용 개체 틀 1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 err="1"/>
              <a:t>예비사회적기업</a:t>
            </a:r>
            <a:r>
              <a:rPr lang="ko-KR" altLang="en-US" dirty="0"/>
              <a:t> 지정신청</a:t>
            </a:r>
          </a:p>
        </p:txBody>
      </p:sp>
      <p:sp>
        <p:nvSpPr>
          <p:cNvPr id="12" name="순서도: 대체 처리 11"/>
          <p:cNvSpPr/>
          <p:nvPr/>
        </p:nvSpPr>
        <p:spPr>
          <a:xfrm>
            <a:off x="755576" y="4256520"/>
            <a:ext cx="1296144" cy="175832"/>
          </a:xfrm>
          <a:prstGeom prst="flowChartAlternateProcess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순서도: 대체 처리 14"/>
          <p:cNvSpPr/>
          <p:nvPr/>
        </p:nvSpPr>
        <p:spPr>
          <a:xfrm>
            <a:off x="5264026" y="4857981"/>
            <a:ext cx="451556" cy="204267"/>
          </a:xfrm>
          <a:prstGeom prst="flowChartAlternate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6" name="직선 화살표 연결선 15"/>
          <p:cNvCxnSpPr>
            <a:stCxn id="12" idx="3"/>
            <a:endCxn id="15" idx="1"/>
          </p:cNvCxnSpPr>
          <p:nvPr/>
        </p:nvCxnSpPr>
        <p:spPr>
          <a:xfrm>
            <a:off x="2051720" y="4344436"/>
            <a:ext cx="3212306" cy="615679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925" y="1124025"/>
            <a:ext cx="6772564" cy="5545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spc="-300" dirty="0"/>
              <a:t>지정관리</a:t>
            </a:r>
            <a:r>
              <a:rPr lang="en-US" altLang="ko-KR" sz="3200" spc="-300" dirty="0"/>
              <a:t>- </a:t>
            </a:r>
            <a:r>
              <a:rPr lang="ko-KR" altLang="en-US" sz="3200" spc="-300" dirty="0"/>
              <a:t>지정 신청서 접수내역 조회</a:t>
            </a:r>
            <a:endParaRPr lang="ko-KR" altLang="en-US" sz="3200" dirty="0"/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 smtClean="0"/>
              <a:t>기업정보는 자동으로 보여집니다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ko-KR" altLang="en-US" dirty="0" smtClean="0"/>
              <a:t>지정신청서의 내용을 확인할 수 있습니다</a:t>
            </a:r>
            <a:r>
              <a:rPr lang="en-US" altLang="ko-KR" dirty="0" smtClean="0"/>
              <a:t>.</a:t>
            </a:r>
            <a:endParaRPr lang="en-US" altLang="ko-KR" dirty="0"/>
          </a:p>
        </p:txBody>
      </p:sp>
      <p:sp>
        <p:nvSpPr>
          <p:cNvPr id="13" name="내용 개체 틀 1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 err="1"/>
              <a:t>예비사회적기업</a:t>
            </a:r>
            <a:r>
              <a:rPr lang="ko-KR" altLang="en-US" dirty="0"/>
              <a:t> 지정신청</a:t>
            </a:r>
          </a:p>
        </p:txBody>
      </p:sp>
      <p:sp>
        <p:nvSpPr>
          <p:cNvPr id="12" name="순서도: 대체 처리 11"/>
          <p:cNvSpPr/>
          <p:nvPr/>
        </p:nvSpPr>
        <p:spPr>
          <a:xfrm>
            <a:off x="971600" y="4111360"/>
            <a:ext cx="1008112" cy="175832"/>
          </a:xfrm>
          <a:prstGeom prst="flowChartAlternateProcess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순서도: 대체 처리 15"/>
          <p:cNvSpPr/>
          <p:nvPr/>
        </p:nvSpPr>
        <p:spPr>
          <a:xfrm>
            <a:off x="2085167" y="2492896"/>
            <a:ext cx="4185010" cy="1332014"/>
          </a:xfrm>
          <a:prstGeom prst="flowChartAlternateProcess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순서도: 대체 처리 16"/>
          <p:cNvSpPr/>
          <p:nvPr/>
        </p:nvSpPr>
        <p:spPr>
          <a:xfrm>
            <a:off x="2060783" y="3947052"/>
            <a:ext cx="584610" cy="188692"/>
          </a:xfrm>
          <a:prstGeom prst="flowChartAlternateProcess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25538"/>
            <a:ext cx="6769099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spc="-300" dirty="0"/>
              <a:t>지정관리</a:t>
            </a:r>
            <a:r>
              <a:rPr lang="en-US" altLang="ko-KR" sz="3200" spc="-300" dirty="0"/>
              <a:t>- </a:t>
            </a:r>
            <a:r>
              <a:rPr lang="ko-KR" altLang="en-US" sz="3200" spc="-300" dirty="0"/>
              <a:t>지정 신청서 접수내역 조회</a:t>
            </a:r>
            <a:endParaRPr lang="ko-KR" altLang="en-US" sz="3200" dirty="0"/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 smtClean="0"/>
              <a:t>유급근로자명부</a:t>
            </a:r>
            <a:endParaRPr lang="en-US" altLang="ko-KR" dirty="0"/>
          </a:p>
        </p:txBody>
      </p:sp>
      <p:sp>
        <p:nvSpPr>
          <p:cNvPr id="13" name="내용 개체 틀 1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ko-KR" altLang="en-US" dirty="0" err="1"/>
              <a:t>예비사회적기업</a:t>
            </a:r>
            <a:r>
              <a:rPr lang="ko-KR" altLang="en-US" dirty="0"/>
              <a:t> 지정신청</a:t>
            </a:r>
          </a:p>
        </p:txBody>
      </p:sp>
      <p:sp>
        <p:nvSpPr>
          <p:cNvPr id="12" name="순서도: 대체 처리 11"/>
          <p:cNvSpPr/>
          <p:nvPr/>
        </p:nvSpPr>
        <p:spPr>
          <a:xfrm>
            <a:off x="971600" y="4188025"/>
            <a:ext cx="936104" cy="175832"/>
          </a:xfrm>
          <a:prstGeom prst="flowChartAlternateProcess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순서도: 대체 처리 14"/>
          <p:cNvSpPr/>
          <p:nvPr/>
        </p:nvSpPr>
        <p:spPr>
          <a:xfrm>
            <a:off x="2532082" y="4035534"/>
            <a:ext cx="623451" cy="216023"/>
          </a:xfrm>
          <a:prstGeom prst="flowChartAlternateProcess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56301105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spc="-300" dirty="0"/>
              <a:t>지정관리</a:t>
            </a:r>
            <a:r>
              <a:rPr lang="en-US" altLang="ko-KR" sz="3200" spc="-300" dirty="0"/>
              <a:t>-</a:t>
            </a:r>
            <a:r>
              <a:rPr lang="ko-KR" altLang="en-US" sz="3200" spc="-300" dirty="0" err="1"/>
              <a:t>예비사회적기업</a:t>
            </a:r>
            <a:r>
              <a:rPr lang="ko-KR" altLang="en-US" sz="3200" spc="-300" dirty="0"/>
              <a:t> 지정접수</a:t>
            </a:r>
          </a:p>
        </p:txBody>
      </p:sp>
      <p:grpSp>
        <p:nvGrpSpPr>
          <p:cNvPr id="2" name="그룹 83"/>
          <p:cNvGrpSpPr/>
          <p:nvPr/>
        </p:nvGrpSpPr>
        <p:grpSpPr>
          <a:xfrm>
            <a:off x="500065" y="1714488"/>
            <a:ext cx="8179277" cy="3883144"/>
            <a:chOff x="500065" y="1714488"/>
            <a:chExt cx="8179277" cy="3883144"/>
          </a:xfrm>
        </p:grpSpPr>
        <p:grpSp>
          <p:nvGrpSpPr>
            <p:cNvPr id="3" name="그룹 54"/>
            <p:cNvGrpSpPr/>
            <p:nvPr/>
          </p:nvGrpSpPr>
          <p:grpSpPr>
            <a:xfrm>
              <a:off x="5045293" y="1714488"/>
              <a:ext cx="1955599" cy="1643074"/>
              <a:chOff x="4902417" y="1714488"/>
              <a:chExt cx="1955599" cy="1643074"/>
            </a:xfrm>
          </p:grpSpPr>
          <p:sp>
            <p:nvSpPr>
              <p:cNvPr id="7" name="Freeform 19"/>
              <p:cNvSpPr>
                <a:spLocks/>
              </p:cNvSpPr>
              <p:nvPr/>
            </p:nvSpPr>
            <p:spPr bwMode="auto">
              <a:xfrm>
                <a:off x="4902417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FFBC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8" name="Freeform 20"/>
              <p:cNvSpPr>
                <a:spLocks/>
              </p:cNvSpPr>
              <p:nvPr/>
            </p:nvSpPr>
            <p:spPr bwMode="auto">
              <a:xfrm>
                <a:off x="4940139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0">
                    <a:srgbClr val="FFE029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9" name="Freeform 21"/>
              <p:cNvSpPr>
                <a:spLocks/>
              </p:cNvSpPr>
              <p:nvPr/>
            </p:nvSpPr>
            <p:spPr bwMode="auto">
              <a:xfrm>
                <a:off x="5817676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0" name="Freeform 23"/>
              <p:cNvSpPr>
                <a:spLocks/>
              </p:cNvSpPr>
              <p:nvPr/>
            </p:nvSpPr>
            <p:spPr bwMode="auto">
              <a:xfrm>
                <a:off x="4956486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FFBC00">
                      <a:alpha val="50000"/>
                    </a:srgbClr>
                  </a:gs>
                  <a:gs pos="0">
                    <a:srgbClr val="FFE029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1" name="Freeform 25"/>
              <p:cNvSpPr>
                <a:spLocks/>
              </p:cNvSpPr>
              <p:nvPr/>
            </p:nvSpPr>
            <p:spPr bwMode="auto">
              <a:xfrm>
                <a:off x="5340194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2" name="타원 11"/>
              <p:cNvSpPr/>
              <p:nvPr/>
            </p:nvSpPr>
            <p:spPr>
              <a:xfrm rot="2248181">
                <a:off x="5771626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5221212" y="2359913"/>
                <a:ext cx="1289497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검토보고서 송부</a:t>
                </a:r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14" name="Freeform 5"/>
              <p:cNvSpPr>
                <a:spLocks/>
              </p:cNvSpPr>
              <p:nvPr/>
            </p:nvSpPr>
            <p:spPr bwMode="auto">
              <a:xfrm rot="15743835">
                <a:off x="5824873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4" name="그룹 55"/>
            <p:cNvGrpSpPr/>
            <p:nvPr/>
          </p:nvGrpSpPr>
          <p:grpSpPr>
            <a:xfrm>
              <a:off x="3473657" y="1714488"/>
              <a:ext cx="1955599" cy="1643074"/>
              <a:chOff x="3274641" y="1714488"/>
              <a:chExt cx="1955599" cy="1643074"/>
            </a:xfrm>
          </p:grpSpPr>
          <p:sp>
            <p:nvSpPr>
              <p:cNvPr id="16" name="Freeform 19"/>
              <p:cNvSpPr>
                <a:spLocks/>
              </p:cNvSpPr>
              <p:nvPr/>
            </p:nvSpPr>
            <p:spPr bwMode="auto">
              <a:xfrm>
                <a:off x="3274641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3312363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rgbClr val="96D20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8" name="Freeform 21"/>
              <p:cNvSpPr>
                <a:spLocks/>
              </p:cNvSpPr>
              <p:nvPr/>
            </p:nvSpPr>
            <p:spPr bwMode="auto">
              <a:xfrm>
                <a:off x="4189899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9" name="Freeform 23"/>
              <p:cNvSpPr>
                <a:spLocks/>
              </p:cNvSpPr>
              <p:nvPr/>
            </p:nvSpPr>
            <p:spPr bwMode="auto">
              <a:xfrm>
                <a:off x="3328709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719E00">
                      <a:alpha val="49804"/>
                    </a:srgbClr>
                  </a:gs>
                  <a:gs pos="0">
                    <a:srgbClr val="96D20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0" name="Freeform 25"/>
              <p:cNvSpPr>
                <a:spLocks/>
              </p:cNvSpPr>
              <p:nvPr/>
            </p:nvSpPr>
            <p:spPr bwMode="auto">
              <a:xfrm>
                <a:off x="3712418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1" name="타원 20"/>
              <p:cNvSpPr/>
              <p:nvPr/>
            </p:nvSpPr>
            <p:spPr>
              <a:xfrm rot="2248181">
                <a:off x="4143850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3801480" y="2387910"/>
                <a:ext cx="1229628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검토보고서작성</a:t>
                </a:r>
                <a:endParaRPr lang="ko-KR" altLang="en-US" sz="1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23" name="Freeform 5"/>
              <p:cNvSpPr>
                <a:spLocks/>
              </p:cNvSpPr>
              <p:nvPr/>
            </p:nvSpPr>
            <p:spPr bwMode="auto">
              <a:xfrm rot="15743835">
                <a:off x="4198875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6" name="그룹 56"/>
            <p:cNvGrpSpPr/>
            <p:nvPr/>
          </p:nvGrpSpPr>
          <p:grpSpPr>
            <a:xfrm>
              <a:off x="1830583" y="1714488"/>
              <a:ext cx="1955599" cy="1643074"/>
              <a:chOff x="1928794" y="1714488"/>
              <a:chExt cx="1955599" cy="1643074"/>
            </a:xfrm>
          </p:grpSpPr>
          <p:sp>
            <p:nvSpPr>
              <p:cNvPr id="25" name="Freeform 19"/>
              <p:cNvSpPr>
                <a:spLocks/>
              </p:cNvSpPr>
              <p:nvPr/>
            </p:nvSpPr>
            <p:spPr bwMode="auto">
              <a:xfrm>
                <a:off x="1928794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6" name="Freeform 20"/>
              <p:cNvSpPr>
                <a:spLocks/>
              </p:cNvSpPr>
              <p:nvPr/>
            </p:nvSpPr>
            <p:spPr bwMode="auto">
              <a:xfrm>
                <a:off x="1966516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7" name="Freeform 21"/>
              <p:cNvSpPr>
                <a:spLocks/>
              </p:cNvSpPr>
              <p:nvPr/>
            </p:nvSpPr>
            <p:spPr bwMode="auto">
              <a:xfrm>
                <a:off x="2844053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8" name="Freeform 23"/>
              <p:cNvSpPr>
                <a:spLocks/>
              </p:cNvSpPr>
              <p:nvPr/>
            </p:nvSpPr>
            <p:spPr bwMode="auto">
              <a:xfrm>
                <a:off x="1982862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70C0">
                      <a:alpha val="50000"/>
                    </a:srgbClr>
                  </a:gs>
                  <a:gs pos="0">
                    <a:srgbClr val="00B0F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9" name="Freeform 25"/>
              <p:cNvSpPr>
                <a:spLocks/>
              </p:cNvSpPr>
              <p:nvPr/>
            </p:nvSpPr>
            <p:spPr bwMode="auto">
              <a:xfrm>
                <a:off x="2366571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0" name="타원 29"/>
              <p:cNvSpPr/>
              <p:nvPr/>
            </p:nvSpPr>
            <p:spPr>
              <a:xfrm rot="2248181">
                <a:off x="2798004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2470962" y="2383148"/>
                <a:ext cx="110090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신청접수</a:t>
                </a:r>
                <a:endParaRPr lang="ko-KR" altLang="en-US" sz="1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grpSp>
            <p:nvGrpSpPr>
              <p:cNvPr id="15" name="그룹 23"/>
              <p:cNvGrpSpPr/>
              <p:nvPr/>
            </p:nvGrpSpPr>
            <p:grpSpPr>
              <a:xfrm rot="16200000">
                <a:off x="1985686" y="1946559"/>
                <a:ext cx="220931" cy="215035"/>
                <a:chOff x="4658414" y="2642922"/>
                <a:chExt cx="319782" cy="319782"/>
              </a:xfrm>
            </p:grpSpPr>
            <p:sp>
              <p:nvSpPr>
                <p:cNvPr id="34" name="타원 33"/>
                <p:cNvSpPr/>
                <p:nvPr/>
              </p:nvSpPr>
              <p:spPr>
                <a:xfrm>
                  <a:off x="4658414" y="2642922"/>
                  <a:ext cx="319782" cy="319782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  <p:sp>
              <p:nvSpPr>
                <p:cNvPr id="35" name="타원 34"/>
                <p:cNvSpPr/>
                <p:nvPr/>
              </p:nvSpPr>
              <p:spPr>
                <a:xfrm>
                  <a:off x="4688403" y="2817011"/>
                  <a:ext cx="96588" cy="96588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</p:grpSp>
          <p:sp>
            <p:nvSpPr>
              <p:cNvPr id="33" name="Freeform 5"/>
              <p:cNvSpPr>
                <a:spLocks/>
              </p:cNvSpPr>
              <p:nvPr/>
            </p:nvSpPr>
            <p:spPr bwMode="auto">
              <a:xfrm rot="15743835">
                <a:off x="2846886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24" name="그룹 81"/>
            <p:cNvGrpSpPr/>
            <p:nvPr/>
          </p:nvGrpSpPr>
          <p:grpSpPr>
            <a:xfrm>
              <a:off x="500065" y="1831872"/>
              <a:ext cx="1071539" cy="1525690"/>
              <a:chOff x="285750" y="2258059"/>
              <a:chExt cx="2126791" cy="3125260"/>
            </a:xfrm>
          </p:grpSpPr>
          <p:sp>
            <p:nvSpPr>
              <p:cNvPr id="37" name="Freeform 5"/>
              <p:cNvSpPr>
                <a:spLocks/>
              </p:cNvSpPr>
              <p:nvPr/>
            </p:nvSpPr>
            <p:spPr bwMode="auto">
              <a:xfrm>
                <a:off x="285750" y="2258059"/>
                <a:ext cx="2126791" cy="2713813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57000">
                    <a:srgbClr val="00B0F0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38" name="Freeform 9"/>
              <p:cNvSpPr>
                <a:spLocks/>
              </p:cNvSpPr>
              <p:nvPr/>
            </p:nvSpPr>
            <p:spPr bwMode="auto">
              <a:xfrm>
                <a:off x="614295" y="3749525"/>
                <a:ext cx="1469701" cy="950569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39" name="Freeform 9"/>
              <p:cNvSpPr>
                <a:spLocks/>
              </p:cNvSpPr>
              <p:nvPr/>
            </p:nvSpPr>
            <p:spPr bwMode="auto">
              <a:xfrm>
                <a:off x="783002" y="3828463"/>
                <a:ext cx="1132287" cy="762181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40" name="Freeform 19"/>
              <p:cNvSpPr>
                <a:spLocks/>
              </p:cNvSpPr>
              <p:nvPr/>
            </p:nvSpPr>
            <p:spPr bwMode="auto">
              <a:xfrm rot="5400000">
                <a:off x="1203312" y="4016830"/>
                <a:ext cx="291667" cy="238515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41" name="Freeform 20"/>
              <p:cNvSpPr>
                <a:spLocks/>
              </p:cNvSpPr>
              <p:nvPr/>
            </p:nvSpPr>
            <p:spPr bwMode="auto">
              <a:xfrm>
                <a:off x="948942" y="4976196"/>
                <a:ext cx="797599" cy="407123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0070C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42" name="Oval 9"/>
              <p:cNvSpPr>
                <a:spLocks noChangeArrowheads="1"/>
              </p:cNvSpPr>
              <p:nvPr/>
            </p:nvSpPr>
            <p:spPr bwMode="auto">
              <a:xfrm>
                <a:off x="717787" y="2371687"/>
                <a:ext cx="1262497" cy="1259044"/>
              </a:xfrm>
              <a:prstGeom prst="ellipse">
                <a:avLst/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43" name="Oval 10"/>
              <p:cNvSpPr>
                <a:spLocks noChangeArrowheads="1"/>
              </p:cNvSpPr>
              <p:nvPr/>
            </p:nvSpPr>
            <p:spPr bwMode="auto">
              <a:xfrm>
                <a:off x="723828" y="2377728"/>
                <a:ext cx="1249552" cy="1246963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44" name="Oval 11"/>
              <p:cNvSpPr>
                <a:spLocks noChangeArrowheads="1"/>
              </p:cNvSpPr>
              <p:nvPr/>
            </p:nvSpPr>
            <p:spPr bwMode="auto">
              <a:xfrm>
                <a:off x="740224" y="2394123"/>
                <a:ext cx="1216760" cy="1214171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00">
                  <a:solidFill>
                    <a:schemeClr val="lt1"/>
                  </a:solidFill>
                </a:endParaRP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436934" y="2602948"/>
                <a:ext cx="1842490" cy="8195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000" b="1" dirty="0">
                    <a:solidFill>
                      <a:srgbClr val="0E5494"/>
                    </a:solidFill>
                    <a:latin typeface="Arial" pitchFamily="34" charset="0"/>
                    <a:cs typeface="Arial" pitchFamily="34" charset="0"/>
                  </a:rPr>
                  <a:t>기초자치단체담당자</a:t>
                </a:r>
                <a:endParaRPr lang="en-US" altLang="ko-KR" sz="1000" b="1" dirty="0">
                  <a:solidFill>
                    <a:srgbClr val="0E5494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32" name="그룹 151"/>
              <p:cNvGrpSpPr/>
              <p:nvPr/>
            </p:nvGrpSpPr>
            <p:grpSpPr>
              <a:xfrm>
                <a:off x="2004724" y="3454016"/>
                <a:ext cx="407036" cy="407032"/>
                <a:chOff x="4396665" y="2137416"/>
                <a:chExt cx="250239" cy="250239"/>
              </a:xfrm>
            </p:grpSpPr>
            <p:sp>
              <p:nvSpPr>
                <p:cNvPr id="47" name="타원 46"/>
                <p:cNvSpPr/>
                <p:nvPr/>
              </p:nvSpPr>
              <p:spPr>
                <a:xfrm>
                  <a:off x="4396665" y="2137416"/>
                  <a:ext cx="250239" cy="250239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/>
                </a:p>
              </p:txBody>
            </p:sp>
            <p:sp>
              <p:nvSpPr>
                <p:cNvPr id="48" name="타원 47"/>
                <p:cNvSpPr/>
                <p:nvPr/>
              </p:nvSpPr>
              <p:spPr>
                <a:xfrm>
                  <a:off x="4420132" y="2273646"/>
                  <a:ext cx="75583" cy="7558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/>
                </a:p>
              </p:txBody>
            </p:sp>
          </p:grpSp>
        </p:grpSp>
        <p:grpSp>
          <p:nvGrpSpPr>
            <p:cNvPr id="36" name="그룹 55"/>
            <p:cNvGrpSpPr/>
            <p:nvPr/>
          </p:nvGrpSpPr>
          <p:grpSpPr>
            <a:xfrm rot="19759646">
              <a:off x="3548552" y="3241367"/>
              <a:ext cx="1955599" cy="1643074"/>
              <a:chOff x="3274641" y="1714488"/>
              <a:chExt cx="1955599" cy="1643074"/>
            </a:xfrm>
          </p:grpSpPr>
          <p:sp>
            <p:nvSpPr>
              <p:cNvPr id="50" name="Freeform 19"/>
              <p:cNvSpPr>
                <a:spLocks/>
              </p:cNvSpPr>
              <p:nvPr/>
            </p:nvSpPr>
            <p:spPr bwMode="auto">
              <a:xfrm>
                <a:off x="3274641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1" name="Freeform 20"/>
              <p:cNvSpPr>
                <a:spLocks/>
              </p:cNvSpPr>
              <p:nvPr/>
            </p:nvSpPr>
            <p:spPr bwMode="auto">
              <a:xfrm>
                <a:off x="3312363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rgbClr val="96D20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2" name="Freeform 21"/>
              <p:cNvSpPr>
                <a:spLocks/>
              </p:cNvSpPr>
              <p:nvPr/>
            </p:nvSpPr>
            <p:spPr bwMode="auto">
              <a:xfrm>
                <a:off x="4189899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3" name="Freeform 23"/>
              <p:cNvSpPr>
                <a:spLocks/>
              </p:cNvSpPr>
              <p:nvPr/>
            </p:nvSpPr>
            <p:spPr bwMode="auto">
              <a:xfrm>
                <a:off x="3328709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719E00">
                      <a:alpha val="49804"/>
                    </a:srgbClr>
                  </a:gs>
                  <a:gs pos="0">
                    <a:srgbClr val="96D20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4" name="Freeform 25"/>
              <p:cNvSpPr>
                <a:spLocks/>
              </p:cNvSpPr>
              <p:nvPr/>
            </p:nvSpPr>
            <p:spPr bwMode="auto">
              <a:xfrm>
                <a:off x="3712418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5" name="타원 54"/>
              <p:cNvSpPr/>
              <p:nvPr/>
            </p:nvSpPr>
            <p:spPr>
              <a:xfrm rot="2248181">
                <a:off x="4143850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3631832" y="2428868"/>
                <a:ext cx="1327839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현장점검 지원</a:t>
                </a:r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57" name="Freeform 5"/>
              <p:cNvSpPr>
                <a:spLocks/>
              </p:cNvSpPr>
              <p:nvPr/>
            </p:nvSpPr>
            <p:spPr bwMode="auto">
              <a:xfrm rot="15743835">
                <a:off x="4198875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46" name="그룹 107"/>
            <p:cNvGrpSpPr/>
            <p:nvPr/>
          </p:nvGrpSpPr>
          <p:grpSpPr>
            <a:xfrm>
              <a:off x="2285984" y="4071942"/>
              <a:ext cx="1071539" cy="1525690"/>
              <a:chOff x="285750" y="2258059"/>
              <a:chExt cx="2126791" cy="3125260"/>
            </a:xfrm>
          </p:grpSpPr>
          <p:sp>
            <p:nvSpPr>
              <p:cNvPr id="59" name="Freeform 5"/>
              <p:cNvSpPr>
                <a:spLocks/>
              </p:cNvSpPr>
              <p:nvPr/>
            </p:nvSpPr>
            <p:spPr bwMode="auto">
              <a:xfrm>
                <a:off x="285750" y="2258059"/>
                <a:ext cx="2126791" cy="2713813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57000">
                    <a:srgbClr val="00B0F0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60" name="Freeform 9"/>
              <p:cNvSpPr>
                <a:spLocks/>
              </p:cNvSpPr>
              <p:nvPr/>
            </p:nvSpPr>
            <p:spPr bwMode="auto">
              <a:xfrm>
                <a:off x="614295" y="3749525"/>
                <a:ext cx="1469701" cy="950569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61" name="Freeform 9"/>
              <p:cNvSpPr>
                <a:spLocks/>
              </p:cNvSpPr>
              <p:nvPr/>
            </p:nvSpPr>
            <p:spPr bwMode="auto">
              <a:xfrm>
                <a:off x="783002" y="3828463"/>
                <a:ext cx="1132287" cy="762181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62" name="Freeform 19"/>
              <p:cNvSpPr>
                <a:spLocks/>
              </p:cNvSpPr>
              <p:nvPr/>
            </p:nvSpPr>
            <p:spPr bwMode="auto">
              <a:xfrm rot="5400000">
                <a:off x="1203312" y="4016830"/>
                <a:ext cx="291667" cy="238515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63" name="Freeform 20"/>
              <p:cNvSpPr>
                <a:spLocks/>
              </p:cNvSpPr>
              <p:nvPr/>
            </p:nvSpPr>
            <p:spPr bwMode="auto">
              <a:xfrm>
                <a:off x="948942" y="4976196"/>
                <a:ext cx="797599" cy="407123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0070C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64" name="Oval 9"/>
              <p:cNvSpPr>
                <a:spLocks noChangeArrowheads="1"/>
              </p:cNvSpPr>
              <p:nvPr/>
            </p:nvSpPr>
            <p:spPr bwMode="auto">
              <a:xfrm>
                <a:off x="717787" y="2371687"/>
                <a:ext cx="1262497" cy="1259044"/>
              </a:xfrm>
              <a:prstGeom prst="ellipse">
                <a:avLst/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65" name="Oval 10"/>
              <p:cNvSpPr>
                <a:spLocks noChangeArrowheads="1"/>
              </p:cNvSpPr>
              <p:nvPr/>
            </p:nvSpPr>
            <p:spPr bwMode="auto">
              <a:xfrm>
                <a:off x="723828" y="2377728"/>
                <a:ext cx="1249552" cy="1246963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00"/>
              </a:p>
            </p:txBody>
          </p:sp>
          <p:sp>
            <p:nvSpPr>
              <p:cNvPr id="66" name="Oval 11"/>
              <p:cNvSpPr>
                <a:spLocks noChangeArrowheads="1"/>
              </p:cNvSpPr>
              <p:nvPr/>
            </p:nvSpPr>
            <p:spPr bwMode="auto">
              <a:xfrm>
                <a:off x="740224" y="2394123"/>
                <a:ext cx="1216760" cy="1214171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00">
                  <a:solidFill>
                    <a:schemeClr val="lt1"/>
                  </a:solidFill>
                </a:endParaRPr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614703" y="2728283"/>
                <a:ext cx="1417902" cy="5043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000" b="1">
                    <a:solidFill>
                      <a:srgbClr val="0E5494"/>
                    </a:solidFill>
                    <a:latin typeface="Arial" pitchFamily="34" charset="0"/>
                    <a:cs typeface="Arial" pitchFamily="34" charset="0"/>
                  </a:rPr>
                  <a:t>지원기관</a:t>
                </a:r>
                <a:endParaRPr lang="en-US" altLang="ko-KR" sz="1000" b="1">
                  <a:solidFill>
                    <a:srgbClr val="0E5494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49" name="그룹 151"/>
              <p:cNvGrpSpPr/>
              <p:nvPr/>
            </p:nvGrpSpPr>
            <p:grpSpPr>
              <a:xfrm>
                <a:off x="2004724" y="3454016"/>
                <a:ext cx="407036" cy="407032"/>
                <a:chOff x="4396665" y="2137416"/>
                <a:chExt cx="250239" cy="250239"/>
              </a:xfrm>
            </p:grpSpPr>
            <p:sp>
              <p:nvSpPr>
                <p:cNvPr id="69" name="타원 68"/>
                <p:cNvSpPr/>
                <p:nvPr/>
              </p:nvSpPr>
              <p:spPr>
                <a:xfrm>
                  <a:off x="4396665" y="2137416"/>
                  <a:ext cx="250239" cy="250239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/>
                </a:p>
              </p:txBody>
            </p:sp>
            <p:sp>
              <p:nvSpPr>
                <p:cNvPr id="70" name="타원 69"/>
                <p:cNvSpPr/>
                <p:nvPr/>
              </p:nvSpPr>
              <p:spPr>
                <a:xfrm>
                  <a:off x="4420132" y="2273646"/>
                  <a:ext cx="75583" cy="7558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/>
                </a:p>
              </p:txBody>
            </p:sp>
          </p:grpSp>
        </p:grpSp>
        <p:grpSp>
          <p:nvGrpSpPr>
            <p:cNvPr id="58" name="그룹 120"/>
            <p:cNvGrpSpPr/>
            <p:nvPr/>
          </p:nvGrpSpPr>
          <p:grpSpPr>
            <a:xfrm>
              <a:off x="7143768" y="1714488"/>
              <a:ext cx="1535574" cy="1563134"/>
              <a:chOff x="819010" y="2032899"/>
              <a:chExt cx="1535574" cy="1563134"/>
            </a:xfrm>
          </p:grpSpPr>
          <p:grpSp>
            <p:nvGrpSpPr>
              <p:cNvPr id="68" name="그룹 186"/>
              <p:cNvGrpSpPr/>
              <p:nvPr/>
            </p:nvGrpSpPr>
            <p:grpSpPr>
              <a:xfrm>
                <a:off x="819010" y="2032899"/>
                <a:ext cx="1535574" cy="1563134"/>
                <a:chOff x="3653835" y="3826122"/>
                <a:chExt cx="1163114" cy="1183994"/>
              </a:xfrm>
            </p:grpSpPr>
            <p:grpSp>
              <p:nvGrpSpPr>
                <p:cNvPr id="71" name="그룹 188"/>
                <p:cNvGrpSpPr/>
                <p:nvPr/>
              </p:nvGrpSpPr>
              <p:grpSpPr>
                <a:xfrm>
                  <a:off x="3653835" y="3826122"/>
                  <a:ext cx="1163114" cy="1183994"/>
                  <a:chOff x="384550" y="4301722"/>
                  <a:chExt cx="1163114" cy="1183994"/>
                </a:xfrm>
              </p:grpSpPr>
              <p:sp>
                <p:nvSpPr>
                  <p:cNvPr id="77" name="타원 76"/>
                  <p:cNvSpPr/>
                  <p:nvPr/>
                </p:nvSpPr>
                <p:spPr>
                  <a:xfrm>
                    <a:off x="395536" y="4301722"/>
                    <a:ext cx="1152128" cy="1152128"/>
                  </a:xfrm>
                  <a:prstGeom prst="ellipse">
                    <a:avLst/>
                  </a:prstGeom>
                  <a:gradFill>
                    <a:gsLst>
                      <a:gs pos="36000">
                        <a:srgbClr val="B4B4B4"/>
                      </a:gs>
                      <a:gs pos="49000">
                        <a:srgbClr val="EAEAEA"/>
                      </a:gs>
                      <a:gs pos="49000">
                        <a:srgbClr val="B4B4B4"/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78" name="타원 77"/>
                  <p:cNvSpPr/>
                  <p:nvPr/>
                </p:nvSpPr>
                <p:spPr>
                  <a:xfrm rot="10800000">
                    <a:off x="401624" y="4335622"/>
                    <a:ext cx="1139954" cy="1150094"/>
                  </a:xfrm>
                  <a:prstGeom prst="ellipse">
                    <a:avLst/>
                  </a:prstGeom>
                  <a:gradFill flip="none" rotWithShape="1">
                    <a:gsLst>
                      <a:gs pos="78000">
                        <a:schemeClr val="bg1">
                          <a:alpha val="0"/>
                        </a:schemeClr>
                      </a:gs>
                      <a:gs pos="10000">
                        <a:schemeClr val="bg1">
                          <a:alpha val="32000"/>
                        </a:schemeClr>
                      </a:gs>
                      <a:gs pos="100000">
                        <a:schemeClr val="bg1"/>
                      </a:gs>
                    </a:gsLst>
                    <a:path path="circle">
                      <a:fillToRect l="100000" b="100000"/>
                    </a:path>
                    <a:tileRect t="-100000" r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 sz="2000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79" name="타원 78"/>
                  <p:cNvSpPr/>
                  <p:nvPr/>
                </p:nvSpPr>
                <p:spPr>
                  <a:xfrm>
                    <a:off x="467544" y="4377767"/>
                    <a:ext cx="1008112" cy="1008112"/>
                  </a:xfrm>
                  <a:prstGeom prst="ellipse">
                    <a:avLst/>
                  </a:prstGeom>
                  <a:solidFill>
                    <a:srgbClr val="2FB0FF"/>
                  </a:solidFill>
                  <a:ln w="635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80" name="자유형 79"/>
                  <p:cNvSpPr/>
                  <p:nvPr/>
                </p:nvSpPr>
                <p:spPr>
                  <a:xfrm>
                    <a:off x="467544" y="4378992"/>
                    <a:ext cx="921912" cy="948741"/>
                  </a:xfrm>
                  <a:custGeom>
                    <a:avLst/>
                    <a:gdLst>
                      <a:gd name="connsiteX0" fmla="*/ 0 w 1008112"/>
                      <a:gd name="connsiteY0" fmla="*/ 504056 h 1008112"/>
                      <a:gd name="connsiteX1" fmla="*/ 147635 w 1008112"/>
                      <a:gd name="connsiteY1" fmla="*/ 147635 h 1008112"/>
                      <a:gd name="connsiteX2" fmla="*/ 504057 w 1008112"/>
                      <a:gd name="connsiteY2" fmla="*/ 1 h 1008112"/>
                      <a:gd name="connsiteX3" fmla="*/ 860478 w 1008112"/>
                      <a:gd name="connsiteY3" fmla="*/ 147636 h 1008112"/>
                      <a:gd name="connsiteX4" fmla="*/ 1008112 w 1008112"/>
                      <a:gd name="connsiteY4" fmla="*/ 504058 h 1008112"/>
                      <a:gd name="connsiteX5" fmla="*/ 860477 w 1008112"/>
                      <a:gd name="connsiteY5" fmla="*/ 860480 h 1008112"/>
                      <a:gd name="connsiteX6" fmla="*/ 504055 w 1008112"/>
                      <a:gd name="connsiteY6" fmla="*/ 1008114 h 1008112"/>
                      <a:gd name="connsiteX7" fmla="*/ 147634 w 1008112"/>
                      <a:gd name="connsiteY7" fmla="*/ 860479 h 1008112"/>
                      <a:gd name="connsiteX8" fmla="*/ 0 w 1008112"/>
                      <a:gd name="connsiteY8" fmla="*/ 504057 h 1008112"/>
                      <a:gd name="connsiteX9" fmla="*/ 0 w 1008112"/>
                      <a:gd name="connsiteY9" fmla="*/ 504056 h 1008112"/>
                      <a:gd name="connsiteX0" fmla="*/ 0 w 920484"/>
                      <a:gd name="connsiteY0" fmla="*/ 504055 h 1008114"/>
                      <a:gd name="connsiteX1" fmla="*/ 147635 w 920484"/>
                      <a:gd name="connsiteY1" fmla="*/ 147634 h 1008114"/>
                      <a:gd name="connsiteX2" fmla="*/ 504057 w 920484"/>
                      <a:gd name="connsiteY2" fmla="*/ 0 h 1008114"/>
                      <a:gd name="connsiteX3" fmla="*/ 860478 w 920484"/>
                      <a:gd name="connsiteY3" fmla="*/ 147635 h 1008114"/>
                      <a:gd name="connsiteX4" fmla="*/ 864096 w 920484"/>
                      <a:gd name="connsiteY4" fmla="*/ 504055 h 1008114"/>
                      <a:gd name="connsiteX5" fmla="*/ 860477 w 920484"/>
                      <a:gd name="connsiteY5" fmla="*/ 860479 h 1008114"/>
                      <a:gd name="connsiteX6" fmla="*/ 504055 w 920484"/>
                      <a:gd name="connsiteY6" fmla="*/ 1008113 h 1008114"/>
                      <a:gd name="connsiteX7" fmla="*/ 147634 w 920484"/>
                      <a:gd name="connsiteY7" fmla="*/ 860478 h 1008114"/>
                      <a:gd name="connsiteX8" fmla="*/ 0 w 920484"/>
                      <a:gd name="connsiteY8" fmla="*/ 504056 h 1008114"/>
                      <a:gd name="connsiteX9" fmla="*/ 0 w 920484"/>
                      <a:gd name="connsiteY9" fmla="*/ 504055 h 1008114"/>
                      <a:gd name="connsiteX0" fmla="*/ 0 w 923500"/>
                      <a:gd name="connsiteY0" fmla="*/ 504055 h 1043514"/>
                      <a:gd name="connsiteX1" fmla="*/ 147635 w 923500"/>
                      <a:gd name="connsiteY1" fmla="*/ 147634 h 1043514"/>
                      <a:gd name="connsiteX2" fmla="*/ 504057 w 923500"/>
                      <a:gd name="connsiteY2" fmla="*/ 0 h 1043514"/>
                      <a:gd name="connsiteX3" fmla="*/ 860478 w 923500"/>
                      <a:gd name="connsiteY3" fmla="*/ 147635 h 1043514"/>
                      <a:gd name="connsiteX4" fmla="*/ 864096 w 923500"/>
                      <a:gd name="connsiteY4" fmla="*/ 504055 h 1043514"/>
                      <a:gd name="connsiteX5" fmla="*/ 504056 w 923500"/>
                      <a:gd name="connsiteY5" fmla="*/ 648070 h 1043514"/>
                      <a:gd name="connsiteX6" fmla="*/ 504055 w 923500"/>
                      <a:gd name="connsiteY6" fmla="*/ 1008113 h 1043514"/>
                      <a:gd name="connsiteX7" fmla="*/ 147634 w 923500"/>
                      <a:gd name="connsiteY7" fmla="*/ 860478 h 1043514"/>
                      <a:gd name="connsiteX8" fmla="*/ 0 w 923500"/>
                      <a:gd name="connsiteY8" fmla="*/ 504056 h 1043514"/>
                      <a:gd name="connsiteX9" fmla="*/ 0 w 923500"/>
                      <a:gd name="connsiteY9" fmla="*/ 504055 h 1043514"/>
                      <a:gd name="connsiteX0" fmla="*/ 0 w 923500"/>
                      <a:gd name="connsiteY0" fmla="*/ 504055 h 971503"/>
                      <a:gd name="connsiteX1" fmla="*/ 147635 w 923500"/>
                      <a:gd name="connsiteY1" fmla="*/ 147634 h 971503"/>
                      <a:gd name="connsiteX2" fmla="*/ 504057 w 923500"/>
                      <a:gd name="connsiteY2" fmla="*/ 0 h 971503"/>
                      <a:gd name="connsiteX3" fmla="*/ 860478 w 923500"/>
                      <a:gd name="connsiteY3" fmla="*/ 147635 h 971503"/>
                      <a:gd name="connsiteX4" fmla="*/ 864096 w 923500"/>
                      <a:gd name="connsiteY4" fmla="*/ 504055 h 971503"/>
                      <a:gd name="connsiteX5" fmla="*/ 504056 w 923500"/>
                      <a:gd name="connsiteY5" fmla="*/ 648070 h 971503"/>
                      <a:gd name="connsiteX6" fmla="*/ 432048 w 923500"/>
                      <a:gd name="connsiteY6" fmla="*/ 936102 h 971503"/>
                      <a:gd name="connsiteX7" fmla="*/ 147634 w 923500"/>
                      <a:gd name="connsiteY7" fmla="*/ 860478 h 971503"/>
                      <a:gd name="connsiteX8" fmla="*/ 0 w 923500"/>
                      <a:gd name="connsiteY8" fmla="*/ 504056 h 971503"/>
                      <a:gd name="connsiteX9" fmla="*/ 0 w 923500"/>
                      <a:gd name="connsiteY9" fmla="*/ 504055 h 971503"/>
                      <a:gd name="connsiteX0" fmla="*/ 0 w 923500"/>
                      <a:gd name="connsiteY0" fmla="*/ 504055 h 957219"/>
                      <a:gd name="connsiteX1" fmla="*/ 147635 w 923500"/>
                      <a:gd name="connsiteY1" fmla="*/ 147634 h 957219"/>
                      <a:gd name="connsiteX2" fmla="*/ 504057 w 923500"/>
                      <a:gd name="connsiteY2" fmla="*/ 0 h 957219"/>
                      <a:gd name="connsiteX3" fmla="*/ 860478 w 923500"/>
                      <a:gd name="connsiteY3" fmla="*/ 147635 h 957219"/>
                      <a:gd name="connsiteX4" fmla="*/ 864096 w 923500"/>
                      <a:gd name="connsiteY4" fmla="*/ 504055 h 957219"/>
                      <a:gd name="connsiteX5" fmla="*/ 504056 w 923500"/>
                      <a:gd name="connsiteY5" fmla="*/ 648070 h 957219"/>
                      <a:gd name="connsiteX6" fmla="*/ 360040 w 923500"/>
                      <a:gd name="connsiteY6" fmla="*/ 921818 h 957219"/>
                      <a:gd name="connsiteX7" fmla="*/ 147634 w 923500"/>
                      <a:gd name="connsiteY7" fmla="*/ 860478 h 957219"/>
                      <a:gd name="connsiteX8" fmla="*/ 0 w 923500"/>
                      <a:gd name="connsiteY8" fmla="*/ 504056 h 957219"/>
                      <a:gd name="connsiteX9" fmla="*/ 0 w 923500"/>
                      <a:gd name="connsiteY9" fmla="*/ 504055 h 957219"/>
                      <a:gd name="connsiteX0" fmla="*/ 0 w 923500"/>
                      <a:gd name="connsiteY0" fmla="*/ 504055 h 957219"/>
                      <a:gd name="connsiteX1" fmla="*/ 147635 w 923500"/>
                      <a:gd name="connsiteY1" fmla="*/ 147634 h 957219"/>
                      <a:gd name="connsiteX2" fmla="*/ 504057 w 923500"/>
                      <a:gd name="connsiteY2" fmla="*/ 0 h 957219"/>
                      <a:gd name="connsiteX3" fmla="*/ 860478 w 923500"/>
                      <a:gd name="connsiteY3" fmla="*/ 147635 h 957219"/>
                      <a:gd name="connsiteX4" fmla="*/ 864096 w 923500"/>
                      <a:gd name="connsiteY4" fmla="*/ 504055 h 957219"/>
                      <a:gd name="connsiteX5" fmla="*/ 504056 w 923500"/>
                      <a:gd name="connsiteY5" fmla="*/ 648070 h 957219"/>
                      <a:gd name="connsiteX6" fmla="*/ 360040 w 923500"/>
                      <a:gd name="connsiteY6" fmla="*/ 921818 h 957219"/>
                      <a:gd name="connsiteX7" fmla="*/ 147634 w 923500"/>
                      <a:gd name="connsiteY7" fmla="*/ 860478 h 957219"/>
                      <a:gd name="connsiteX8" fmla="*/ 0 w 923500"/>
                      <a:gd name="connsiteY8" fmla="*/ 504056 h 957219"/>
                      <a:gd name="connsiteX9" fmla="*/ 0 w 923500"/>
                      <a:gd name="connsiteY9" fmla="*/ 504055 h 957219"/>
                      <a:gd name="connsiteX0" fmla="*/ 0 w 923500"/>
                      <a:gd name="connsiteY0" fmla="*/ 504055 h 956033"/>
                      <a:gd name="connsiteX1" fmla="*/ 147635 w 923500"/>
                      <a:gd name="connsiteY1" fmla="*/ 147634 h 956033"/>
                      <a:gd name="connsiteX2" fmla="*/ 504057 w 923500"/>
                      <a:gd name="connsiteY2" fmla="*/ 0 h 956033"/>
                      <a:gd name="connsiteX3" fmla="*/ 860478 w 923500"/>
                      <a:gd name="connsiteY3" fmla="*/ 147635 h 956033"/>
                      <a:gd name="connsiteX4" fmla="*/ 864096 w 923500"/>
                      <a:gd name="connsiteY4" fmla="*/ 504055 h 956033"/>
                      <a:gd name="connsiteX5" fmla="*/ 504056 w 923500"/>
                      <a:gd name="connsiteY5" fmla="*/ 648070 h 956033"/>
                      <a:gd name="connsiteX6" fmla="*/ 360040 w 923500"/>
                      <a:gd name="connsiteY6" fmla="*/ 921818 h 956033"/>
                      <a:gd name="connsiteX7" fmla="*/ 150437 w 923500"/>
                      <a:gd name="connsiteY7" fmla="*/ 853359 h 956033"/>
                      <a:gd name="connsiteX8" fmla="*/ 0 w 923500"/>
                      <a:gd name="connsiteY8" fmla="*/ 504056 h 956033"/>
                      <a:gd name="connsiteX9" fmla="*/ 0 w 923500"/>
                      <a:gd name="connsiteY9" fmla="*/ 504055 h 956033"/>
                      <a:gd name="connsiteX0" fmla="*/ 0 w 923500"/>
                      <a:gd name="connsiteY0" fmla="*/ 504055 h 948344"/>
                      <a:gd name="connsiteX1" fmla="*/ 147635 w 923500"/>
                      <a:gd name="connsiteY1" fmla="*/ 147634 h 948344"/>
                      <a:gd name="connsiteX2" fmla="*/ 504057 w 923500"/>
                      <a:gd name="connsiteY2" fmla="*/ 0 h 948344"/>
                      <a:gd name="connsiteX3" fmla="*/ 860478 w 923500"/>
                      <a:gd name="connsiteY3" fmla="*/ 147635 h 948344"/>
                      <a:gd name="connsiteX4" fmla="*/ 864096 w 923500"/>
                      <a:gd name="connsiteY4" fmla="*/ 504055 h 948344"/>
                      <a:gd name="connsiteX5" fmla="*/ 504056 w 923500"/>
                      <a:gd name="connsiteY5" fmla="*/ 648070 h 948344"/>
                      <a:gd name="connsiteX6" fmla="*/ 346844 w 923500"/>
                      <a:gd name="connsiteY6" fmla="*/ 914129 h 948344"/>
                      <a:gd name="connsiteX7" fmla="*/ 150437 w 923500"/>
                      <a:gd name="connsiteY7" fmla="*/ 853359 h 948344"/>
                      <a:gd name="connsiteX8" fmla="*/ 0 w 923500"/>
                      <a:gd name="connsiteY8" fmla="*/ 504056 h 948344"/>
                      <a:gd name="connsiteX9" fmla="*/ 0 w 923500"/>
                      <a:gd name="connsiteY9" fmla="*/ 504055 h 948344"/>
                      <a:gd name="connsiteX0" fmla="*/ 0 w 921912"/>
                      <a:gd name="connsiteY0" fmla="*/ 504452 h 948741"/>
                      <a:gd name="connsiteX1" fmla="*/ 147635 w 921912"/>
                      <a:gd name="connsiteY1" fmla="*/ 148031 h 948741"/>
                      <a:gd name="connsiteX2" fmla="*/ 504057 w 921912"/>
                      <a:gd name="connsiteY2" fmla="*/ 397 h 948741"/>
                      <a:gd name="connsiteX3" fmla="*/ 850953 w 921912"/>
                      <a:gd name="connsiteY3" fmla="*/ 150413 h 948741"/>
                      <a:gd name="connsiteX4" fmla="*/ 864096 w 921912"/>
                      <a:gd name="connsiteY4" fmla="*/ 504452 h 948741"/>
                      <a:gd name="connsiteX5" fmla="*/ 504056 w 921912"/>
                      <a:gd name="connsiteY5" fmla="*/ 648467 h 948741"/>
                      <a:gd name="connsiteX6" fmla="*/ 346844 w 921912"/>
                      <a:gd name="connsiteY6" fmla="*/ 914526 h 948741"/>
                      <a:gd name="connsiteX7" fmla="*/ 150437 w 921912"/>
                      <a:gd name="connsiteY7" fmla="*/ 853756 h 948741"/>
                      <a:gd name="connsiteX8" fmla="*/ 0 w 921912"/>
                      <a:gd name="connsiteY8" fmla="*/ 504453 h 948741"/>
                      <a:gd name="connsiteX9" fmla="*/ 0 w 921912"/>
                      <a:gd name="connsiteY9" fmla="*/ 504452 h 94874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921912" h="948741">
                        <a:moveTo>
                          <a:pt x="0" y="504452"/>
                        </a:moveTo>
                        <a:cubicBezTo>
                          <a:pt x="0" y="370768"/>
                          <a:pt x="53106" y="242559"/>
                          <a:pt x="147635" y="148031"/>
                        </a:cubicBezTo>
                        <a:cubicBezTo>
                          <a:pt x="242164" y="53502"/>
                          <a:pt x="386837" y="0"/>
                          <a:pt x="504057" y="397"/>
                        </a:cubicBezTo>
                        <a:cubicBezTo>
                          <a:pt x="621277" y="794"/>
                          <a:pt x="790947" y="66404"/>
                          <a:pt x="850953" y="150413"/>
                        </a:cubicBezTo>
                        <a:cubicBezTo>
                          <a:pt x="910959" y="234422"/>
                          <a:pt x="921912" y="421443"/>
                          <a:pt x="864096" y="504452"/>
                        </a:cubicBezTo>
                        <a:cubicBezTo>
                          <a:pt x="806280" y="587461"/>
                          <a:pt x="590265" y="580121"/>
                          <a:pt x="504056" y="648467"/>
                        </a:cubicBezTo>
                        <a:cubicBezTo>
                          <a:pt x="417847" y="716813"/>
                          <a:pt x="405780" y="880311"/>
                          <a:pt x="346844" y="914526"/>
                        </a:cubicBezTo>
                        <a:cubicBezTo>
                          <a:pt x="287908" y="948741"/>
                          <a:pt x="210444" y="923383"/>
                          <a:pt x="150437" y="853756"/>
                        </a:cubicBezTo>
                        <a:cubicBezTo>
                          <a:pt x="89041" y="806156"/>
                          <a:pt x="0" y="638137"/>
                          <a:pt x="0" y="504453"/>
                        </a:cubicBezTo>
                        <a:lnTo>
                          <a:pt x="0" y="504452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0070C0"/>
                      </a:gs>
                      <a:gs pos="100000">
                        <a:srgbClr val="00B0F0"/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635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81" name="Freeform 5"/>
                  <p:cNvSpPr>
                    <a:spLocks/>
                  </p:cNvSpPr>
                  <p:nvPr/>
                </p:nvSpPr>
                <p:spPr bwMode="auto">
                  <a:xfrm>
                    <a:off x="464344" y="4860098"/>
                    <a:ext cx="1011311" cy="523908"/>
                  </a:xfrm>
                  <a:custGeom>
                    <a:avLst/>
                    <a:gdLst/>
                    <a:ahLst/>
                    <a:cxnLst>
                      <a:cxn ang="0">
                        <a:pos x="3372" y="72"/>
                      </a:cxn>
                      <a:cxn ang="0">
                        <a:pos x="3294" y="276"/>
                      </a:cxn>
                      <a:cxn ang="0">
                        <a:pos x="3194" y="468"/>
                      </a:cxn>
                      <a:cxn ang="0">
                        <a:pos x="3072" y="644"/>
                      </a:cxn>
                      <a:cxn ang="0">
                        <a:pos x="2932" y="804"/>
                      </a:cxn>
                      <a:cxn ang="0">
                        <a:pos x="2774" y="946"/>
                      </a:cxn>
                      <a:cxn ang="0">
                        <a:pos x="2598" y="1068"/>
                      </a:cxn>
                      <a:cxn ang="0">
                        <a:pos x="2410" y="1168"/>
                      </a:cxn>
                      <a:cxn ang="0">
                        <a:pos x="2208" y="1244"/>
                      </a:cxn>
                      <a:cxn ang="0">
                        <a:pos x="1996" y="1294"/>
                      </a:cxn>
                      <a:cxn ang="0">
                        <a:pos x="1774" y="1318"/>
                      </a:cxn>
                      <a:cxn ang="0">
                        <a:pos x="1624" y="1318"/>
                      </a:cxn>
                      <a:cxn ang="0">
                        <a:pos x="1402" y="1294"/>
                      </a:cxn>
                      <a:cxn ang="0">
                        <a:pos x="1190" y="1244"/>
                      </a:cxn>
                      <a:cxn ang="0">
                        <a:pos x="988" y="1168"/>
                      </a:cxn>
                      <a:cxn ang="0">
                        <a:pos x="800" y="1068"/>
                      </a:cxn>
                      <a:cxn ang="0">
                        <a:pos x="624" y="946"/>
                      </a:cxn>
                      <a:cxn ang="0">
                        <a:pos x="466" y="804"/>
                      </a:cxn>
                      <a:cxn ang="0">
                        <a:pos x="324" y="644"/>
                      </a:cxn>
                      <a:cxn ang="0">
                        <a:pos x="204" y="468"/>
                      </a:cxn>
                      <a:cxn ang="0">
                        <a:pos x="104" y="276"/>
                      </a:cxn>
                      <a:cxn ang="0">
                        <a:pos x="26" y="72"/>
                      </a:cxn>
                      <a:cxn ang="0">
                        <a:pos x="6" y="0"/>
                      </a:cxn>
                      <a:cxn ang="0">
                        <a:pos x="0" y="130"/>
                      </a:cxn>
                      <a:cxn ang="0">
                        <a:pos x="10" y="306"/>
                      </a:cxn>
                      <a:cxn ang="0">
                        <a:pos x="54" y="562"/>
                      </a:cxn>
                      <a:cxn ang="0">
                        <a:pos x="134" y="802"/>
                      </a:cxn>
                      <a:cxn ang="0">
                        <a:pos x="246" y="1026"/>
                      </a:cxn>
                      <a:cxn ang="0">
                        <a:pos x="388" y="1228"/>
                      </a:cxn>
                      <a:cxn ang="0">
                        <a:pos x="556" y="1408"/>
                      </a:cxn>
                      <a:cxn ang="0">
                        <a:pos x="750" y="1562"/>
                      </a:cxn>
                      <a:cxn ang="0">
                        <a:pos x="962" y="1688"/>
                      </a:cxn>
                      <a:cxn ang="0">
                        <a:pos x="1194" y="1780"/>
                      </a:cxn>
                      <a:cxn ang="0">
                        <a:pos x="1440" y="1838"/>
                      </a:cxn>
                      <a:cxn ang="0">
                        <a:pos x="1698" y="1858"/>
                      </a:cxn>
                      <a:cxn ang="0">
                        <a:pos x="1872" y="1850"/>
                      </a:cxn>
                      <a:cxn ang="0">
                        <a:pos x="2124" y="1804"/>
                      </a:cxn>
                      <a:cxn ang="0">
                        <a:pos x="2360" y="1722"/>
                      </a:cxn>
                      <a:cxn ang="0">
                        <a:pos x="2580" y="1608"/>
                      </a:cxn>
                      <a:cxn ang="0">
                        <a:pos x="2778" y="1464"/>
                      </a:cxn>
                      <a:cxn ang="0">
                        <a:pos x="2956" y="1292"/>
                      </a:cxn>
                      <a:cxn ang="0">
                        <a:pos x="3106" y="1096"/>
                      </a:cxn>
                      <a:cxn ang="0">
                        <a:pos x="3230" y="878"/>
                      </a:cxn>
                      <a:cxn ang="0">
                        <a:pos x="3320" y="644"/>
                      </a:cxn>
                      <a:cxn ang="0">
                        <a:pos x="3378" y="392"/>
                      </a:cxn>
                      <a:cxn ang="0">
                        <a:pos x="3396" y="130"/>
                      </a:cxn>
                      <a:cxn ang="0">
                        <a:pos x="3392" y="0"/>
                      </a:cxn>
                      <a:cxn ang="0">
                        <a:pos x="3392" y="2"/>
                      </a:cxn>
                    </a:cxnLst>
                    <a:rect l="0" t="0" r="r" b="b"/>
                    <a:pathLst>
                      <a:path w="3396" h="1858">
                        <a:moveTo>
                          <a:pt x="3392" y="2"/>
                        </a:moveTo>
                        <a:lnTo>
                          <a:pt x="3392" y="2"/>
                        </a:lnTo>
                        <a:lnTo>
                          <a:pt x="3372" y="72"/>
                        </a:lnTo>
                        <a:lnTo>
                          <a:pt x="3348" y="142"/>
                        </a:lnTo>
                        <a:lnTo>
                          <a:pt x="3322" y="210"/>
                        </a:lnTo>
                        <a:lnTo>
                          <a:pt x="3294" y="276"/>
                        </a:lnTo>
                        <a:lnTo>
                          <a:pt x="3264" y="342"/>
                        </a:lnTo>
                        <a:lnTo>
                          <a:pt x="3230" y="406"/>
                        </a:lnTo>
                        <a:lnTo>
                          <a:pt x="3194" y="468"/>
                        </a:lnTo>
                        <a:lnTo>
                          <a:pt x="3156" y="528"/>
                        </a:lnTo>
                        <a:lnTo>
                          <a:pt x="3116" y="588"/>
                        </a:lnTo>
                        <a:lnTo>
                          <a:pt x="3072" y="644"/>
                        </a:lnTo>
                        <a:lnTo>
                          <a:pt x="3028" y="700"/>
                        </a:lnTo>
                        <a:lnTo>
                          <a:pt x="2980" y="752"/>
                        </a:lnTo>
                        <a:lnTo>
                          <a:pt x="2932" y="804"/>
                        </a:lnTo>
                        <a:lnTo>
                          <a:pt x="2880" y="854"/>
                        </a:lnTo>
                        <a:lnTo>
                          <a:pt x="2828" y="900"/>
                        </a:lnTo>
                        <a:lnTo>
                          <a:pt x="2774" y="946"/>
                        </a:lnTo>
                        <a:lnTo>
                          <a:pt x="2716" y="988"/>
                        </a:lnTo>
                        <a:lnTo>
                          <a:pt x="2658" y="1030"/>
                        </a:lnTo>
                        <a:lnTo>
                          <a:pt x="2598" y="1068"/>
                        </a:lnTo>
                        <a:lnTo>
                          <a:pt x="2536" y="1102"/>
                        </a:lnTo>
                        <a:lnTo>
                          <a:pt x="2474" y="1136"/>
                        </a:lnTo>
                        <a:lnTo>
                          <a:pt x="2410" y="1168"/>
                        </a:lnTo>
                        <a:lnTo>
                          <a:pt x="2344" y="1196"/>
                        </a:lnTo>
                        <a:lnTo>
                          <a:pt x="2276" y="1220"/>
                        </a:lnTo>
                        <a:lnTo>
                          <a:pt x="2208" y="1244"/>
                        </a:lnTo>
                        <a:lnTo>
                          <a:pt x="2138" y="1264"/>
                        </a:lnTo>
                        <a:lnTo>
                          <a:pt x="2068" y="1280"/>
                        </a:lnTo>
                        <a:lnTo>
                          <a:pt x="1996" y="1294"/>
                        </a:lnTo>
                        <a:lnTo>
                          <a:pt x="1922" y="1306"/>
                        </a:lnTo>
                        <a:lnTo>
                          <a:pt x="1848" y="1314"/>
                        </a:lnTo>
                        <a:lnTo>
                          <a:pt x="1774" y="1318"/>
                        </a:lnTo>
                        <a:lnTo>
                          <a:pt x="1698" y="1320"/>
                        </a:lnTo>
                        <a:lnTo>
                          <a:pt x="1698" y="1320"/>
                        </a:lnTo>
                        <a:lnTo>
                          <a:pt x="1624" y="1318"/>
                        </a:lnTo>
                        <a:lnTo>
                          <a:pt x="1548" y="1314"/>
                        </a:lnTo>
                        <a:lnTo>
                          <a:pt x="1474" y="1306"/>
                        </a:lnTo>
                        <a:lnTo>
                          <a:pt x="1402" y="1294"/>
                        </a:lnTo>
                        <a:lnTo>
                          <a:pt x="1330" y="1280"/>
                        </a:lnTo>
                        <a:lnTo>
                          <a:pt x="1260" y="1264"/>
                        </a:lnTo>
                        <a:lnTo>
                          <a:pt x="1190" y="1244"/>
                        </a:lnTo>
                        <a:lnTo>
                          <a:pt x="1122" y="1220"/>
                        </a:lnTo>
                        <a:lnTo>
                          <a:pt x="1054" y="1196"/>
                        </a:lnTo>
                        <a:lnTo>
                          <a:pt x="988" y="1168"/>
                        </a:lnTo>
                        <a:lnTo>
                          <a:pt x="924" y="1136"/>
                        </a:lnTo>
                        <a:lnTo>
                          <a:pt x="860" y="1102"/>
                        </a:lnTo>
                        <a:lnTo>
                          <a:pt x="800" y="1068"/>
                        </a:lnTo>
                        <a:lnTo>
                          <a:pt x="740" y="1030"/>
                        </a:lnTo>
                        <a:lnTo>
                          <a:pt x="680" y="988"/>
                        </a:lnTo>
                        <a:lnTo>
                          <a:pt x="624" y="946"/>
                        </a:lnTo>
                        <a:lnTo>
                          <a:pt x="570" y="900"/>
                        </a:lnTo>
                        <a:lnTo>
                          <a:pt x="516" y="854"/>
                        </a:lnTo>
                        <a:lnTo>
                          <a:pt x="466" y="804"/>
                        </a:lnTo>
                        <a:lnTo>
                          <a:pt x="416" y="752"/>
                        </a:lnTo>
                        <a:lnTo>
                          <a:pt x="370" y="700"/>
                        </a:lnTo>
                        <a:lnTo>
                          <a:pt x="324" y="644"/>
                        </a:lnTo>
                        <a:lnTo>
                          <a:pt x="282" y="588"/>
                        </a:lnTo>
                        <a:lnTo>
                          <a:pt x="242" y="528"/>
                        </a:lnTo>
                        <a:lnTo>
                          <a:pt x="204" y="468"/>
                        </a:lnTo>
                        <a:lnTo>
                          <a:pt x="168" y="406"/>
                        </a:lnTo>
                        <a:lnTo>
                          <a:pt x="134" y="342"/>
                        </a:lnTo>
                        <a:lnTo>
                          <a:pt x="104" y="276"/>
                        </a:lnTo>
                        <a:lnTo>
                          <a:pt x="74" y="210"/>
                        </a:lnTo>
                        <a:lnTo>
                          <a:pt x="50" y="142"/>
                        </a:lnTo>
                        <a:lnTo>
                          <a:pt x="26" y="72"/>
                        </a:lnTo>
                        <a:lnTo>
                          <a:pt x="6" y="2"/>
                        </a:lnTo>
                        <a:lnTo>
                          <a:pt x="6" y="2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2" y="64"/>
                        </a:lnTo>
                        <a:lnTo>
                          <a:pt x="0" y="130"/>
                        </a:lnTo>
                        <a:lnTo>
                          <a:pt x="0" y="130"/>
                        </a:lnTo>
                        <a:lnTo>
                          <a:pt x="2" y="218"/>
                        </a:lnTo>
                        <a:lnTo>
                          <a:pt x="10" y="306"/>
                        </a:lnTo>
                        <a:lnTo>
                          <a:pt x="20" y="392"/>
                        </a:lnTo>
                        <a:lnTo>
                          <a:pt x="36" y="478"/>
                        </a:lnTo>
                        <a:lnTo>
                          <a:pt x="54" y="562"/>
                        </a:lnTo>
                        <a:lnTo>
                          <a:pt x="76" y="644"/>
                        </a:lnTo>
                        <a:lnTo>
                          <a:pt x="104" y="724"/>
                        </a:lnTo>
                        <a:lnTo>
                          <a:pt x="134" y="802"/>
                        </a:lnTo>
                        <a:lnTo>
                          <a:pt x="168" y="878"/>
                        </a:lnTo>
                        <a:lnTo>
                          <a:pt x="206" y="954"/>
                        </a:lnTo>
                        <a:lnTo>
                          <a:pt x="246" y="1026"/>
                        </a:lnTo>
                        <a:lnTo>
                          <a:pt x="290" y="1096"/>
                        </a:lnTo>
                        <a:lnTo>
                          <a:pt x="338" y="1164"/>
                        </a:lnTo>
                        <a:lnTo>
                          <a:pt x="388" y="1228"/>
                        </a:lnTo>
                        <a:lnTo>
                          <a:pt x="442" y="1292"/>
                        </a:lnTo>
                        <a:lnTo>
                          <a:pt x="498" y="1352"/>
                        </a:lnTo>
                        <a:lnTo>
                          <a:pt x="556" y="1408"/>
                        </a:lnTo>
                        <a:lnTo>
                          <a:pt x="618" y="1464"/>
                        </a:lnTo>
                        <a:lnTo>
                          <a:pt x="682" y="1514"/>
                        </a:lnTo>
                        <a:lnTo>
                          <a:pt x="750" y="1562"/>
                        </a:lnTo>
                        <a:lnTo>
                          <a:pt x="818" y="1608"/>
                        </a:lnTo>
                        <a:lnTo>
                          <a:pt x="890" y="1650"/>
                        </a:lnTo>
                        <a:lnTo>
                          <a:pt x="962" y="1688"/>
                        </a:lnTo>
                        <a:lnTo>
                          <a:pt x="1038" y="1722"/>
                        </a:lnTo>
                        <a:lnTo>
                          <a:pt x="1114" y="1754"/>
                        </a:lnTo>
                        <a:lnTo>
                          <a:pt x="1194" y="1780"/>
                        </a:lnTo>
                        <a:lnTo>
                          <a:pt x="1274" y="1804"/>
                        </a:lnTo>
                        <a:lnTo>
                          <a:pt x="1356" y="1822"/>
                        </a:lnTo>
                        <a:lnTo>
                          <a:pt x="1440" y="1838"/>
                        </a:lnTo>
                        <a:lnTo>
                          <a:pt x="1526" y="1850"/>
                        </a:lnTo>
                        <a:lnTo>
                          <a:pt x="1612" y="1856"/>
                        </a:lnTo>
                        <a:lnTo>
                          <a:pt x="1698" y="1858"/>
                        </a:lnTo>
                        <a:lnTo>
                          <a:pt x="1698" y="1858"/>
                        </a:lnTo>
                        <a:lnTo>
                          <a:pt x="1786" y="1856"/>
                        </a:lnTo>
                        <a:lnTo>
                          <a:pt x="1872" y="1850"/>
                        </a:lnTo>
                        <a:lnTo>
                          <a:pt x="1958" y="1838"/>
                        </a:lnTo>
                        <a:lnTo>
                          <a:pt x="2040" y="1822"/>
                        </a:lnTo>
                        <a:lnTo>
                          <a:pt x="2124" y="1804"/>
                        </a:lnTo>
                        <a:lnTo>
                          <a:pt x="2204" y="1780"/>
                        </a:lnTo>
                        <a:lnTo>
                          <a:pt x="2282" y="1754"/>
                        </a:lnTo>
                        <a:lnTo>
                          <a:pt x="2360" y="1722"/>
                        </a:lnTo>
                        <a:lnTo>
                          <a:pt x="2434" y="1688"/>
                        </a:lnTo>
                        <a:lnTo>
                          <a:pt x="2508" y="1650"/>
                        </a:lnTo>
                        <a:lnTo>
                          <a:pt x="2580" y="1608"/>
                        </a:lnTo>
                        <a:lnTo>
                          <a:pt x="2648" y="1562"/>
                        </a:lnTo>
                        <a:lnTo>
                          <a:pt x="2714" y="1514"/>
                        </a:lnTo>
                        <a:lnTo>
                          <a:pt x="2778" y="1464"/>
                        </a:lnTo>
                        <a:lnTo>
                          <a:pt x="2840" y="1408"/>
                        </a:lnTo>
                        <a:lnTo>
                          <a:pt x="2900" y="1352"/>
                        </a:lnTo>
                        <a:lnTo>
                          <a:pt x="2956" y="1292"/>
                        </a:lnTo>
                        <a:lnTo>
                          <a:pt x="3010" y="1228"/>
                        </a:lnTo>
                        <a:lnTo>
                          <a:pt x="3060" y="1164"/>
                        </a:lnTo>
                        <a:lnTo>
                          <a:pt x="3106" y="1096"/>
                        </a:lnTo>
                        <a:lnTo>
                          <a:pt x="3152" y="1026"/>
                        </a:lnTo>
                        <a:lnTo>
                          <a:pt x="3192" y="954"/>
                        </a:lnTo>
                        <a:lnTo>
                          <a:pt x="3230" y="878"/>
                        </a:lnTo>
                        <a:lnTo>
                          <a:pt x="3264" y="802"/>
                        </a:lnTo>
                        <a:lnTo>
                          <a:pt x="3294" y="724"/>
                        </a:lnTo>
                        <a:lnTo>
                          <a:pt x="3320" y="644"/>
                        </a:lnTo>
                        <a:lnTo>
                          <a:pt x="3344" y="562"/>
                        </a:lnTo>
                        <a:lnTo>
                          <a:pt x="3362" y="478"/>
                        </a:lnTo>
                        <a:lnTo>
                          <a:pt x="3378" y="392"/>
                        </a:lnTo>
                        <a:lnTo>
                          <a:pt x="3388" y="306"/>
                        </a:lnTo>
                        <a:lnTo>
                          <a:pt x="3394" y="218"/>
                        </a:lnTo>
                        <a:lnTo>
                          <a:pt x="3396" y="130"/>
                        </a:lnTo>
                        <a:lnTo>
                          <a:pt x="3396" y="130"/>
                        </a:lnTo>
                        <a:lnTo>
                          <a:pt x="3396" y="64"/>
                        </a:lnTo>
                        <a:lnTo>
                          <a:pt x="3392" y="0"/>
                        </a:lnTo>
                        <a:lnTo>
                          <a:pt x="3392" y="0"/>
                        </a:lnTo>
                        <a:lnTo>
                          <a:pt x="3392" y="2"/>
                        </a:lnTo>
                        <a:lnTo>
                          <a:pt x="3392" y="2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20000"/>
                    </a:srgbClr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ko-KR" altLang="en-US"/>
                  </a:p>
                </p:txBody>
              </p:sp>
              <p:sp>
                <p:nvSpPr>
                  <p:cNvPr id="82" name="Freeform 9"/>
                  <p:cNvSpPr>
                    <a:spLocks/>
                  </p:cNvSpPr>
                  <p:nvPr/>
                </p:nvSpPr>
                <p:spPr bwMode="auto">
                  <a:xfrm rot="182993">
                    <a:off x="459688" y="4813962"/>
                    <a:ext cx="367896" cy="487245"/>
                  </a:xfrm>
                  <a:custGeom>
                    <a:avLst/>
                    <a:gdLst/>
                    <a:ahLst/>
                    <a:cxnLst>
                      <a:cxn ang="0">
                        <a:pos x="564" y="1416"/>
                      </a:cxn>
                      <a:cxn ang="0">
                        <a:pos x="564" y="1416"/>
                      </a:cxn>
                      <a:cxn ang="0">
                        <a:pos x="502" y="1354"/>
                      </a:cxn>
                      <a:cxn ang="0">
                        <a:pos x="440" y="1290"/>
                      </a:cxn>
                      <a:cxn ang="0">
                        <a:pos x="384" y="1224"/>
                      </a:cxn>
                      <a:cxn ang="0">
                        <a:pos x="330" y="1154"/>
                      </a:cxn>
                      <a:cxn ang="0">
                        <a:pos x="280" y="1080"/>
                      </a:cxn>
                      <a:cxn ang="0">
                        <a:pos x="234" y="1004"/>
                      </a:cxn>
                      <a:cxn ang="0">
                        <a:pos x="192" y="926"/>
                      </a:cxn>
                      <a:cxn ang="0">
                        <a:pos x="152" y="846"/>
                      </a:cxn>
                      <a:cxn ang="0">
                        <a:pos x="118" y="762"/>
                      </a:cxn>
                      <a:cxn ang="0">
                        <a:pos x="88" y="678"/>
                      </a:cxn>
                      <a:cxn ang="0">
                        <a:pos x="62" y="590"/>
                      </a:cxn>
                      <a:cxn ang="0">
                        <a:pos x="50" y="546"/>
                      </a:cxn>
                      <a:cxn ang="0">
                        <a:pos x="40" y="502"/>
                      </a:cxn>
                      <a:cxn ang="0">
                        <a:pos x="30" y="456"/>
                      </a:cxn>
                      <a:cxn ang="0">
                        <a:pos x="22" y="410"/>
                      </a:cxn>
                      <a:cxn ang="0">
                        <a:pos x="16" y="364"/>
                      </a:cxn>
                      <a:cxn ang="0">
                        <a:pos x="10" y="318"/>
                      </a:cxn>
                      <a:cxn ang="0">
                        <a:pos x="6" y="272"/>
                      </a:cxn>
                      <a:cxn ang="0">
                        <a:pos x="4" y="224"/>
                      </a:cxn>
                      <a:cxn ang="0">
                        <a:pos x="2" y="176"/>
                      </a:cxn>
                      <a:cxn ang="0">
                        <a:pos x="0" y="130"/>
                      </a:cxn>
                      <a:cxn ang="0">
                        <a:pos x="0" y="130"/>
                      </a:cxn>
                      <a:cxn ang="0">
                        <a:pos x="2" y="64"/>
                      </a:cxn>
                      <a:cxn ang="0">
                        <a:pos x="6" y="0"/>
                      </a:cxn>
                      <a:cxn ang="0">
                        <a:pos x="6" y="0"/>
                      </a:cxn>
                      <a:cxn ang="0">
                        <a:pos x="6" y="2"/>
                      </a:cxn>
                      <a:cxn ang="0">
                        <a:pos x="6" y="2"/>
                      </a:cxn>
                      <a:cxn ang="0">
                        <a:pos x="32" y="90"/>
                      </a:cxn>
                      <a:cxn ang="0">
                        <a:pos x="62" y="178"/>
                      </a:cxn>
                      <a:cxn ang="0">
                        <a:pos x="96" y="262"/>
                      </a:cxn>
                      <a:cxn ang="0">
                        <a:pos x="136" y="344"/>
                      </a:cxn>
                      <a:cxn ang="0">
                        <a:pos x="178" y="424"/>
                      </a:cxn>
                      <a:cxn ang="0">
                        <a:pos x="224" y="502"/>
                      </a:cxn>
                      <a:cxn ang="0">
                        <a:pos x="274" y="578"/>
                      </a:cxn>
                      <a:cxn ang="0">
                        <a:pos x="328" y="650"/>
                      </a:cxn>
                      <a:cxn ang="0">
                        <a:pos x="386" y="718"/>
                      </a:cxn>
                      <a:cxn ang="0">
                        <a:pos x="446" y="784"/>
                      </a:cxn>
                      <a:cxn ang="0">
                        <a:pos x="510" y="848"/>
                      </a:cxn>
                      <a:cxn ang="0">
                        <a:pos x="576" y="906"/>
                      </a:cxn>
                      <a:cxn ang="0">
                        <a:pos x="646" y="962"/>
                      </a:cxn>
                      <a:cxn ang="0">
                        <a:pos x="718" y="1016"/>
                      </a:cxn>
                      <a:cxn ang="0">
                        <a:pos x="794" y="1064"/>
                      </a:cxn>
                      <a:cxn ang="0">
                        <a:pos x="872" y="1110"/>
                      </a:cxn>
                      <a:cxn ang="0">
                        <a:pos x="564" y="1416"/>
                      </a:cxn>
                    </a:cxnLst>
                    <a:rect l="0" t="0" r="r" b="b"/>
                    <a:pathLst>
                      <a:path w="872" h="1416">
                        <a:moveTo>
                          <a:pt x="564" y="1416"/>
                        </a:moveTo>
                        <a:lnTo>
                          <a:pt x="564" y="1416"/>
                        </a:lnTo>
                        <a:lnTo>
                          <a:pt x="502" y="1354"/>
                        </a:lnTo>
                        <a:lnTo>
                          <a:pt x="440" y="1290"/>
                        </a:lnTo>
                        <a:lnTo>
                          <a:pt x="384" y="1224"/>
                        </a:lnTo>
                        <a:lnTo>
                          <a:pt x="330" y="1154"/>
                        </a:lnTo>
                        <a:lnTo>
                          <a:pt x="280" y="1080"/>
                        </a:lnTo>
                        <a:lnTo>
                          <a:pt x="234" y="1004"/>
                        </a:lnTo>
                        <a:lnTo>
                          <a:pt x="192" y="926"/>
                        </a:lnTo>
                        <a:lnTo>
                          <a:pt x="152" y="846"/>
                        </a:lnTo>
                        <a:lnTo>
                          <a:pt x="118" y="762"/>
                        </a:lnTo>
                        <a:lnTo>
                          <a:pt x="88" y="678"/>
                        </a:lnTo>
                        <a:lnTo>
                          <a:pt x="62" y="590"/>
                        </a:lnTo>
                        <a:lnTo>
                          <a:pt x="50" y="546"/>
                        </a:lnTo>
                        <a:lnTo>
                          <a:pt x="40" y="502"/>
                        </a:lnTo>
                        <a:lnTo>
                          <a:pt x="30" y="456"/>
                        </a:lnTo>
                        <a:lnTo>
                          <a:pt x="22" y="410"/>
                        </a:lnTo>
                        <a:lnTo>
                          <a:pt x="16" y="364"/>
                        </a:lnTo>
                        <a:lnTo>
                          <a:pt x="10" y="318"/>
                        </a:lnTo>
                        <a:lnTo>
                          <a:pt x="6" y="272"/>
                        </a:lnTo>
                        <a:lnTo>
                          <a:pt x="4" y="224"/>
                        </a:lnTo>
                        <a:lnTo>
                          <a:pt x="2" y="176"/>
                        </a:lnTo>
                        <a:lnTo>
                          <a:pt x="0" y="130"/>
                        </a:lnTo>
                        <a:lnTo>
                          <a:pt x="0" y="130"/>
                        </a:lnTo>
                        <a:lnTo>
                          <a:pt x="2" y="64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6" y="2"/>
                        </a:lnTo>
                        <a:lnTo>
                          <a:pt x="6" y="2"/>
                        </a:lnTo>
                        <a:lnTo>
                          <a:pt x="32" y="90"/>
                        </a:lnTo>
                        <a:lnTo>
                          <a:pt x="62" y="178"/>
                        </a:lnTo>
                        <a:lnTo>
                          <a:pt x="96" y="262"/>
                        </a:lnTo>
                        <a:lnTo>
                          <a:pt x="136" y="344"/>
                        </a:lnTo>
                        <a:lnTo>
                          <a:pt x="178" y="424"/>
                        </a:lnTo>
                        <a:lnTo>
                          <a:pt x="224" y="502"/>
                        </a:lnTo>
                        <a:lnTo>
                          <a:pt x="274" y="578"/>
                        </a:lnTo>
                        <a:lnTo>
                          <a:pt x="328" y="650"/>
                        </a:lnTo>
                        <a:lnTo>
                          <a:pt x="386" y="718"/>
                        </a:lnTo>
                        <a:lnTo>
                          <a:pt x="446" y="784"/>
                        </a:lnTo>
                        <a:lnTo>
                          <a:pt x="510" y="848"/>
                        </a:lnTo>
                        <a:lnTo>
                          <a:pt x="576" y="906"/>
                        </a:lnTo>
                        <a:lnTo>
                          <a:pt x="646" y="962"/>
                        </a:lnTo>
                        <a:lnTo>
                          <a:pt x="718" y="1016"/>
                        </a:lnTo>
                        <a:lnTo>
                          <a:pt x="794" y="1064"/>
                        </a:lnTo>
                        <a:lnTo>
                          <a:pt x="872" y="1110"/>
                        </a:lnTo>
                        <a:lnTo>
                          <a:pt x="564" y="1416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0070C0"/>
                      </a:gs>
                      <a:gs pos="100000">
                        <a:srgbClr val="00B0F0">
                          <a:alpha val="0"/>
                        </a:srgbClr>
                      </a:gs>
                    </a:gsLst>
                    <a:lin ang="4200000" scaled="0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ko-KR" altLang="en-US"/>
                  </a:p>
                </p:txBody>
              </p:sp>
              <p:sp>
                <p:nvSpPr>
                  <p:cNvPr id="83" name="Freeform 9"/>
                  <p:cNvSpPr>
                    <a:spLocks/>
                  </p:cNvSpPr>
                  <p:nvPr/>
                </p:nvSpPr>
                <p:spPr bwMode="auto">
                  <a:xfrm rot="3320087">
                    <a:off x="334587" y="4626987"/>
                    <a:ext cx="660321" cy="560396"/>
                  </a:xfrm>
                  <a:custGeom>
                    <a:avLst/>
                    <a:gdLst/>
                    <a:ahLst/>
                    <a:cxnLst>
                      <a:cxn ang="0">
                        <a:pos x="564" y="1416"/>
                      </a:cxn>
                      <a:cxn ang="0">
                        <a:pos x="564" y="1416"/>
                      </a:cxn>
                      <a:cxn ang="0">
                        <a:pos x="502" y="1354"/>
                      </a:cxn>
                      <a:cxn ang="0">
                        <a:pos x="440" y="1290"/>
                      </a:cxn>
                      <a:cxn ang="0">
                        <a:pos x="384" y="1224"/>
                      </a:cxn>
                      <a:cxn ang="0">
                        <a:pos x="330" y="1154"/>
                      </a:cxn>
                      <a:cxn ang="0">
                        <a:pos x="280" y="1080"/>
                      </a:cxn>
                      <a:cxn ang="0">
                        <a:pos x="234" y="1004"/>
                      </a:cxn>
                      <a:cxn ang="0">
                        <a:pos x="192" y="926"/>
                      </a:cxn>
                      <a:cxn ang="0">
                        <a:pos x="152" y="846"/>
                      </a:cxn>
                      <a:cxn ang="0">
                        <a:pos x="118" y="762"/>
                      </a:cxn>
                      <a:cxn ang="0">
                        <a:pos x="88" y="678"/>
                      </a:cxn>
                      <a:cxn ang="0">
                        <a:pos x="62" y="590"/>
                      </a:cxn>
                      <a:cxn ang="0">
                        <a:pos x="50" y="546"/>
                      </a:cxn>
                      <a:cxn ang="0">
                        <a:pos x="40" y="502"/>
                      </a:cxn>
                      <a:cxn ang="0">
                        <a:pos x="30" y="456"/>
                      </a:cxn>
                      <a:cxn ang="0">
                        <a:pos x="22" y="410"/>
                      </a:cxn>
                      <a:cxn ang="0">
                        <a:pos x="16" y="364"/>
                      </a:cxn>
                      <a:cxn ang="0">
                        <a:pos x="10" y="318"/>
                      </a:cxn>
                      <a:cxn ang="0">
                        <a:pos x="6" y="272"/>
                      </a:cxn>
                      <a:cxn ang="0">
                        <a:pos x="4" y="224"/>
                      </a:cxn>
                      <a:cxn ang="0">
                        <a:pos x="2" y="176"/>
                      </a:cxn>
                      <a:cxn ang="0">
                        <a:pos x="0" y="130"/>
                      </a:cxn>
                      <a:cxn ang="0">
                        <a:pos x="0" y="130"/>
                      </a:cxn>
                      <a:cxn ang="0">
                        <a:pos x="2" y="64"/>
                      </a:cxn>
                      <a:cxn ang="0">
                        <a:pos x="6" y="0"/>
                      </a:cxn>
                      <a:cxn ang="0">
                        <a:pos x="6" y="0"/>
                      </a:cxn>
                      <a:cxn ang="0">
                        <a:pos x="6" y="2"/>
                      </a:cxn>
                      <a:cxn ang="0">
                        <a:pos x="6" y="2"/>
                      </a:cxn>
                      <a:cxn ang="0">
                        <a:pos x="32" y="90"/>
                      </a:cxn>
                      <a:cxn ang="0">
                        <a:pos x="62" y="178"/>
                      </a:cxn>
                      <a:cxn ang="0">
                        <a:pos x="96" y="262"/>
                      </a:cxn>
                      <a:cxn ang="0">
                        <a:pos x="136" y="344"/>
                      </a:cxn>
                      <a:cxn ang="0">
                        <a:pos x="178" y="424"/>
                      </a:cxn>
                      <a:cxn ang="0">
                        <a:pos x="224" y="502"/>
                      </a:cxn>
                      <a:cxn ang="0">
                        <a:pos x="274" y="578"/>
                      </a:cxn>
                      <a:cxn ang="0">
                        <a:pos x="328" y="650"/>
                      </a:cxn>
                      <a:cxn ang="0">
                        <a:pos x="386" y="718"/>
                      </a:cxn>
                      <a:cxn ang="0">
                        <a:pos x="446" y="784"/>
                      </a:cxn>
                      <a:cxn ang="0">
                        <a:pos x="510" y="848"/>
                      </a:cxn>
                      <a:cxn ang="0">
                        <a:pos x="576" y="906"/>
                      </a:cxn>
                      <a:cxn ang="0">
                        <a:pos x="646" y="962"/>
                      </a:cxn>
                      <a:cxn ang="0">
                        <a:pos x="718" y="1016"/>
                      </a:cxn>
                      <a:cxn ang="0">
                        <a:pos x="794" y="1064"/>
                      </a:cxn>
                      <a:cxn ang="0">
                        <a:pos x="872" y="1110"/>
                      </a:cxn>
                      <a:cxn ang="0">
                        <a:pos x="564" y="1416"/>
                      </a:cxn>
                    </a:cxnLst>
                    <a:rect l="0" t="0" r="r" b="b"/>
                    <a:pathLst>
                      <a:path w="872" h="1416">
                        <a:moveTo>
                          <a:pt x="564" y="1416"/>
                        </a:moveTo>
                        <a:lnTo>
                          <a:pt x="564" y="1416"/>
                        </a:lnTo>
                        <a:lnTo>
                          <a:pt x="502" y="1354"/>
                        </a:lnTo>
                        <a:lnTo>
                          <a:pt x="440" y="1290"/>
                        </a:lnTo>
                        <a:lnTo>
                          <a:pt x="384" y="1224"/>
                        </a:lnTo>
                        <a:lnTo>
                          <a:pt x="330" y="1154"/>
                        </a:lnTo>
                        <a:lnTo>
                          <a:pt x="280" y="1080"/>
                        </a:lnTo>
                        <a:lnTo>
                          <a:pt x="234" y="1004"/>
                        </a:lnTo>
                        <a:lnTo>
                          <a:pt x="192" y="926"/>
                        </a:lnTo>
                        <a:lnTo>
                          <a:pt x="152" y="846"/>
                        </a:lnTo>
                        <a:lnTo>
                          <a:pt x="118" y="762"/>
                        </a:lnTo>
                        <a:lnTo>
                          <a:pt x="88" y="678"/>
                        </a:lnTo>
                        <a:lnTo>
                          <a:pt x="62" y="590"/>
                        </a:lnTo>
                        <a:lnTo>
                          <a:pt x="50" y="546"/>
                        </a:lnTo>
                        <a:lnTo>
                          <a:pt x="40" y="502"/>
                        </a:lnTo>
                        <a:lnTo>
                          <a:pt x="30" y="456"/>
                        </a:lnTo>
                        <a:lnTo>
                          <a:pt x="22" y="410"/>
                        </a:lnTo>
                        <a:lnTo>
                          <a:pt x="16" y="364"/>
                        </a:lnTo>
                        <a:lnTo>
                          <a:pt x="10" y="318"/>
                        </a:lnTo>
                        <a:lnTo>
                          <a:pt x="6" y="272"/>
                        </a:lnTo>
                        <a:lnTo>
                          <a:pt x="4" y="224"/>
                        </a:lnTo>
                        <a:lnTo>
                          <a:pt x="2" y="176"/>
                        </a:lnTo>
                        <a:lnTo>
                          <a:pt x="0" y="130"/>
                        </a:lnTo>
                        <a:lnTo>
                          <a:pt x="0" y="130"/>
                        </a:lnTo>
                        <a:lnTo>
                          <a:pt x="2" y="64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6" y="2"/>
                        </a:lnTo>
                        <a:lnTo>
                          <a:pt x="6" y="2"/>
                        </a:lnTo>
                        <a:lnTo>
                          <a:pt x="32" y="90"/>
                        </a:lnTo>
                        <a:lnTo>
                          <a:pt x="62" y="178"/>
                        </a:lnTo>
                        <a:lnTo>
                          <a:pt x="96" y="262"/>
                        </a:lnTo>
                        <a:lnTo>
                          <a:pt x="136" y="344"/>
                        </a:lnTo>
                        <a:lnTo>
                          <a:pt x="178" y="424"/>
                        </a:lnTo>
                        <a:lnTo>
                          <a:pt x="224" y="502"/>
                        </a:lnTo>
                        <a:lnTo>
                          <a:pt x="274" y="578"/>
                        </a:lnTo>
                        <a:lnTo>
                          <a:pt x="328" y="650"/>
                        </a:lnTo>
                        <a:lnTo>
                          <a:pt x="386" y="718"/>
                        </a:lnTo>
                        <a:lnTo>
                          <a:pt x="446" y="784"/>
                        </a:lnTo>
                        <a:lnTo>
                          <a:pt x="510" y="848"/>
                        </a:lnTo>
                        <a:lnTo>
                          <a:pt x="576" y="906"/>
                        </a:lnTo>
                        <a:lnTo>
                          <a:pt x="646" y="962"/>
                        </a:lnTo>
                        <a:lnTo>
                          <a:pt x="718" y="1016"/>
                        </a:lnTo>
                        <a:lnTo>
                          <a:pt x="794" y="1064"/>
                        </a:lnTo>
                        <a:lnTo>
                          <a:pt x="872" y="1110"/>
                        </a:lnTo>
                        <a:lnTo>
                          <a:pt x="564" y="1416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0070C0"/>
                      </a:gs>
                      <a:gs pos="100000">
                        <a:srgbClr val="00B0F0">
                          <a:alpha val="0"/>
                        </a:srgbClr>
                      </a:gs>
                    </a:gsLst>
                    <a:lin ang="4200000" scaled="0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ko-KR" altLang="en-US"/>
                  </a:p>
                </p:txBody>
              </p:sp>
            </p:grpSp>
            <p:sp>
              <p:nvSpPr>
                <p:cNvPr id="76" name="타원 75"/>
                <p:cNvSpPr/>
                <p:nvPr/>
              </p:nvSpPr>
              <p:spPr>
                <a:xfrm rot="10800000">
                  <a:off x="3735382" y="3913662"/>
                  <a:ext cx="1000022" cy="1008914"/>
                </a:xfrm>
                <a:prstGeom prst="ellipse">
                  <a:avLst/>
                </a:prstGeom>
                <a:solidFill>
                  <a:srgbClr val="0070C0"/>
                </a:solidFill>
                <a:ln>
                  <a:noFill/>
                </a:ln>
                <a:scene3d>
                  <a:camera prst="orthographicFront"/>
                  <a:lightRig rig="flat" dir="t"/>
                </a:scene3d>
                <a:sp3d contourW="12700" prstMaterial="clear">
                  <a:bevelT w="254000" prst="relaxedInset"/>
                  <a:contourClr>
                    <a:srgbClr val="0077D0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73" name="TextBox 72"/>
              <p:cNvSpPr txBox="1"/>
              <p:nvPr/>
            </p:nvSpPr>
            <p:spPr>
              <a:xfrm>
                <a:off x="827584" y="2519694"/>
                <a:ext cx="152411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6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광역자치단체 심사진행</a:t>
                </a:r>
                <a:endParaRPr lang="en-US" altLang="ko-KR" sz="16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4" name="타원 73"/>
              <p:cNvSpPr/>
              <p:nvPr/>
            </p:nvSpPr>
            <p:spPr>
              <a:xfrm flipH="1">
                <a:off x="1053922" y="2183798"/>
                <a:ext cx="439049" cy="4390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dirty="0"/>
              <a:t>지정관리 </a:t>
            </a:r>
            <a:r>
              <a:rPr lang="en-US" altLang="ko-KR" sz="3200" dirty="0"/>
              <a:t>- </a:t>
            </a:r>
            <a:r>
              <a:rPr lang="ko-KR" altLang="en-US" sz="3200" dirty="0"/>
              <a:t>지정심사</a:t>
            </a:r>
          </a:p>
        </p:txBody>
      </p:sp>
      <p:grpSp>
        <p:nvGrpSpPr>
          <p:cNvPr id="163" name="그룹 162"/>
          <p:cNvGrpSpPr/>
          <p:nvPr/>
        </p:nvGrpSpPr>
        <p:grpSpPr>
          <a:xfrm>
            <a:off x="860074" y="2133584"/>
            <a:ext cx="7312326" cy="3311640"/>
            <a:chOff x="860074" y="2133584"/>
            <a:chExt cx="7312326" cy="3311640"/>
          </a:xfrm>
        </p:grpSpPr>
        <p:grpSp>
          <p:nvGrpSpPr>
            <p:cNvPr id="85" name="그룹 54"/>
            <p:cNvGrpSpPr/>
            <p:nvPr/>
          </p:nvGrpSpPr>
          <p:grpSpPr>
            <a:xfrm>
              <a:off x="4860602" y="2133584"/>
              <a:ext cx="1714512" cy="1500198"/>
              <a:chOff x="4902417" y="1714488"/>
              <a:chExt cx="1955599" cy="1643074"/>
            </a:xfrm>
          </p:grpSpPr>
          <p:sp>
            <p:nvSpPr>
              <p:cNvPr id="86" name="Freeform 19"/>
              <p:cNvSpPr>
                <a:spLocks/>
              </p:cNvSpPr>
              <p:nvPr/>
            </p:nvSpPr>
            <p:spPr bwMode="auto">
              <a:xfrm>
                <a:off x="4902417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FFBC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87" name="Freeform 20"/>
              <p:cNvSpPr>
                <a:spLocks/>
              </p:cNvSpPr>
              <p:nvPr/>
            </p:nvSpPr>
            <p:spPr bwMode="auto">
              <a:xfrm>
                <a:off x="4940139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0">
                    <a:srgbClr val="FFE029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88" name="Freeform 21"/>
              <p:cNvSpPr>
                <a:spLocks/>
              </p:cNvSpPr>
              <p:nvPr/>
            </p:nvSpPr>
            <p:spPr bwMode="auto">
              <a:xfrm>
                <a:off x="5817676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FFBC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89" name="Freeform 23"/>
              <p:cNvSpPr>
                <a:spLocks/>
              </p:cNvSpPr>
              <p:nvPr/>
            </p:nvSpPr>
            <p:spPr bwMode="auto">
              <a:xfrm>
                <a:off x="4956486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FFBC00">
                      <a:alpha val="50000"/>
                    </a:srgbClr>
                  </a:gs>
                  <a:gs pos="0">
                    <a:srgbClr val="FFE029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90" name="Freeform 25"/>
              <p:cNvSpPr>
                <a:spLocks/>
              </p:cNvSpPr>
              <p:nvPr/>
            </p:nvSpPr>
            <p:spPr bwMode="auto">
              <a:xfrm>
                <a:off x="5340194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91" name="타원 90"/>
              <p:cNvSpPr/>
              <p:nvPr/>
            </p:nvSpPr>
            <p:spPr>
              <a:xfrm rot="2248181">
                <a:off x="5771626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92" name="TextBox 91"/>
              <p:cNvSpPr txBox="1"/>
              <p:nvPr/>
            </p:nvSpPr>
            <p:spPr>
              <a:xfrm>
                <a:off x="5312434" y="2250942"/>
                <a:ext cx="128216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예비 사회적 기업 선정 및 지정결과 공고</a:t>
                </a:r>
                <a:r>
                  <a:rPr lang="en-US" altLang="ko-KR" sz="1200" b="1" dirty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 </a:t>
                </a:r>
                <a:endParaRPr lang="en-US" altLang="ko-KR" sz="1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93" name="Freeform 5"/>
              <p:cNvSpPr>
                <a:spLocks/>
              </p:cNvSpPr>
              <p:nvPr/>
            </p:nvSpPr>
            <p:spPr bwMode="auto">
              <a:xfrm rot="15743835">
                <a:off x="5824873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94" name="그룹 56"/>
            <p:cNvGrpSpPr/>
            <p:nvPr/>
          </p:nvGrpSpPr>
          <p:grpSpPr>
            <a:xfrm>
              <a:off x="3503280" y="2133584"/>
              <a:ext cx="1857388" cy="1500198"/>
              <a:chOff x="1928794" y="1714488"/>
              <a:chExt cx="1955599" cy="1643074"/>
            </a:xfrm>
          </p:grpSpPr>
          <p:sp>
            <p:nvSpPr>
              <p:cNvPr id="95" name="Freeform 19"/>
              <p:cNvSpPr>
                <a:spLocks/>
              </p:cNvSpPr>
              <p:nvPr/>
            </p:nvSpPr>
            <p:spPr bwMode="auto">
              <a:xfrm>
                <a:off x="1928794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96" name="Freeform 20"/>
              <p:cNvSpPr>
                <a:spLocks/>
              </p:cNvSpPr>
              <p:nvPr/>
            </p:nvSpPr>
            <p:spPr bwMode="auto">
              <a:xfrm>
                <a:off x="1966516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97" name="Freeform 21"/>
              <p:cNvSpPr>
                <a:spLocks/>
              </p:cNvSpPr>
              <p:nvPr/>
            </p:nvSpPr>
            <p:spPr bwMode="auto">
              <a:xfrm>
                <a:off x="2844053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1982862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70C0">
                      <a:alpha val="50000"/>
                    </a:srgbClr>
                  </a:gs>
                  <a:gs pos="0">
                    <a:srgbClr val="00B0F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99" name="Freeform 25"/>
              <p:cNvSpPr>
                <a:spLocks/>
              </p:cNvSpPr>
              <p:nvPr/>
            </p:nvSpPr>
            <p:spPr bwMode="auto">
              <a:xfrm>
                <a:off x="2366571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00" name="타원 99"/>
              <p:cNvSpPr/>
              <p:nvPr/>
            </p:nvSpPr>
            <p:spPr>
              <a:xfrm rot="2248181">
                <a:off x="2798004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101" name="TextBox 100"/>
              <p:cNvSpPr txBox="1"/>
              <p:nvPr/>
            </p:nvSpPr>
            <p:spPr>
              <a:xfrm>
                <a:off x="2229655" y="2399521"/>
                <a:ext cx="1330590" cy="3033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심사결과 입력</a:t>
                </a:r>
                <a:endParaRPr lang="ko-KR" altLang="en-US" sz="1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grpSp>
            <p:nvGrpSpPr>
              <p:cNvPr id="102" name="그룹 23"/>
              <p:cNvGrpSpPr/>
              <p:nvPr/>
            </p:nvGrpSpPr>
            <p:grpSpPr>
              <a:xfrm rot="16200000">
                <a:off x="1985686" y="1946559"/>
                <a:ext cx="220931" cy="215035"/>
                <a:chOff x="4658414" y="2642922"/>
                <a:chExt cx="319782" cy="319782"/>
              </a:xfrm>
            </p:grpSpPr>
            <p:sp>
              <p:nvSpPr>
                <p:cNvPr id="104" name="타원 103"/>
                <p:cNvSpPr/>
                <p:nvPr/>
              </p:nvSpPr>
              <p:spPr>
                <a:xfrm>
                  <a:off x="4658414" y="2642922"/>
                  <a:ext cx="319782" cy="319782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  <p:sp>
              <p:nvSpPr>
                <p:cNvPr id="105" name="타원 104"/>
                <p:cNvSpPr/>
                <p:nvPr/>
              </p:nvSpPr>
              <p:spPr>
                <a:xfrm>
                  <a:off x="4688403" y="2817011"/>
                  <a:ext cx="96588" cy="96588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</p:grpSp>
          <p:sp>
            <p:nvSpPr>
              <p:cNvPr id="103" name="Freeform 5"/>
              <p:cNvSpPr>
                <a:spLocks/>
              </p:cNvSpPr>
              <p:nvPr/>
            </p:nvSpPr>
            <p:spPr bwMode="auto">
              <a:xfrm rot="15743835">
                <a:off x="2846886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106" name="그룹 55"/>
            <p:cNvGrpSpPr/>
            <p:nvPr/>
          </p:nvGrpSpPr>
          <p:grpSpPr>
            <a:xfrm>
              <a:off x="2145958" y="2133584"/>
              <a:ext cx="1643074" cy="1428760"/>
              <a:chOff x="3274641" y="1714488"/>
              <a:chExt cx="1955599" cy="1643074"/>
            </a:xfrm>
          </p:grpSpPr>
          <p:sp>
            <p:nvSpPr>
              <p:cNvPr id="107" name="Freeform 19"/>
              <p:cNvSpPr>
                <a:spLocks/>
              </p:cNvSpPr>
              <p:nvPr/>
            </p:nvSpPr>
            <p:spPr bwMode="auto">
              <a:xfrm>
                <a:off x="3274641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08" name="Freeform 20"/>
              <p:cNvSpPr>
                <a:spLocks/>
              </p:cNvSpPr>
              <p:nvPr/>
            </p:nvSpPr>
            <p:spPr bwMode="auto">
              <a:xfrm>
                <a:off x="3312363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rgbClr val="96D20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09" name="Freeform 21"/>
              <p:cNvSpPr>
                <a:spLocks/>
              </p:cNvSpPr>
              <p:nvPr/>
            </p:nvSpPr>
            <p:spPr bwMode="auto">
              <a:xfrm>
                <a:off x="4189899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10" name="Freeform 23"/>
              <p:cNvSpPr>
                <a:spLocks/>
              </p:cNvSpPr>
              <p:nvPr/>
            </p:nvSpPr>
            <p:spPr bwMode="auto">
              <a:xfrm>
                <a:off x="3328709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719E00">
                      <a:alpha val="49804"/>
                    </a:srgbClr>
                  </a:gs>
                  <a:gs pos="0">
                    <a:srgbClr val="96D20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11" name="Freeform 25"/>
              <p:cNvSpPr>
                <a:spLocks/>
              </p:cNvSpPr>
              <p:nvPr/>
            </p:nvSpPr>
            <p:spPr bwMode="auto">
              <a:xfrm>
                <a:off x="3712418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12" name="타원 111"/>
              <p:cNvSpPr/>
              <p:nvPr/>
            </p:nvSpPr>
            <p:spPr>
              <a:xfrm rot="2248181">
                <a:off x="4143850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113" name="TextBox 112"/>
              <p:cNvSpPr txBox="1"/>
              <p:nvPr/>
            </p:nvSpPr>
            <p:spPr>
              <a:xfrm>
                <a:off x="3529719" y="2387910"/>
                <a:ext cx="1530469" cy="3185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지정 심사  진행</a:t>
                </a:r>
                <a:endParaRPr lang="ko-KR" altLang="en-US" sz="1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sp>
            <p:nvSpPr>
              <p:cNvPr id="114" name="Freeform 5"/>
              <p:cNvSpPr>
                <a:spLocks/>
              </p:cNvSpPr>
              <p:nvPr/>
            </p:nvSpPr>
            <p:spPr bwMode="auto">
              <a:xfrm rot="15743835">
                <a:off x="4198875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115" name="그룹 55"/>
            <p:cNvGrpSpPr/>
            <p:nvPr/>
          </p:nvGrpSpPr>
          <p:grpSpPr>
            <a:xfrm>
              <a:off x="6636826" y="2133584"/>
              <a:ext cx="1535574" cy="1563134"/>
              <a:chOff x="819010" y="2032899"/>
              <a:chExt cx="1535574" cy="1563134"/>
            </a:xfrm>
          </p:grpSpPr>
          <p:grpSp>
            <p:nvGrpSpPr>
              <p:cNvPr id="116" name="그룹 186"/>
              <p:cNvGrpSpPr/>
              <p:nvPr/>
            </p:nvGrpSpPr>
            <p:grpSpPr>
              <a:xfrm>
                <a:off x="819010" y="2032899"/>
                <a:ext cx="1535574" cy="1563134"/>
                <a:chOff x="3653835" y="3826122"/>
                <a:chExt cx="1163114" cy="1183994"/>
              </a:xfrm>
            </p:grpSpPr>
            <p:grpSp>
              <p:nvGrpSpPr>
                <p:cNvPr id="119" name="그룹 188"/>
                <p:cNvGrpSpPr/>
                <p:nvPr/>
              </p:nvGrpSpPr>
              <p:grpSpPr>
                <a:xfrm>
                  <a:off x="3653835" y="3826122"/>
                  <a:ext cx="1163114" cy="1183994"/>
                  <a:chOff x="384550" y="4301722"/>
                  <a:chExt cx="1163114" cy="1183994"/>
                </a:xfrm>
              </p:grpSpPr>
              <p:sp>
                <p:nvSpPr>
                  <p:cNvPr id="121" name="타원 120"/>
                  <p:cNvSpPr/>
                  <p:nvPr/>
                </p:nvSpPr>
                <p:spPr>
                  <a:xfrm>
                    <a:off x="395536" y="4301722"/>
                    <a:ext cx="1152128" cy="1152128"/>
                  </a:xfrm>
                  <a:prstGeom prst="ellipse">
                    <a:avLst/>
                  </a:prstGeom>
                  <a:gradFill>
                    <a:gsLst>
                      <a:gs pos="36000">
                        <a:srgbClr val="B4B4B4"/>
                      </a:gs>
                      <a:gs pos="49000">
                        <a:srgbClr val="EAEAEA"/>
                      </a:gs>
                      <a:gs pos="49000">
                        <a:srgbClr val="B4B4B4"/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122" name="타원 121"/>
                  <p:cNvSpPr/>
                  <p:nvPr/>
                </p:nvSpPr>
                <p:spPr>
                  <a:xfrm rot="10800000">
                    <a:off x="401624" y="4335622"/>
                    <a:ext cx="1139954" cy="1150094"/>
                  </a:xfrm>
                  <a:prstGeom prst="ellipse">
                    <a:avLst/>
                  </a:prstGeom>
                  <a:gradFill flip="none" rotWithShape="1">
                    <a:gsLst>
                      <a:gs pos="78000">
                        <a:schemeClr val="bg1">
                          <a:alpha val="0"/>
                        </a:schemeClr>
                      </a:gs>
                      <a:gs pos="10000">
                        <a:schemeClr val="bg1">
                          <a:alpha val="32000"/>
                        </a:schemeClr>
                      </a:gs>
                      <a:gs pos="100000">
                        <a:schemeClr val="bg1"/>
                      </a:gs>
                    </a:gsLst>
                    <a:path path="circle">
                      <a:fillToRect l="100000" b="100000"/>
                    </a:path>
                    <a:tileRect t="-100000" r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 sz="2000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123" name="타원 122"/>
                  <p:cNvSpPr/>
                  <p:nvPr/>
                </p:nvSpPr>
                <p:spPr>
                  <a:xfrm>
                    <a:off x="467544" y="4377767"/>
                    <a:ext cx="1008112" cy="1008112"/>
                  </a:xfrm>
                  <a:prstGeom prst="ellipse">
                    <a:avLst/>
                  </a:prstGeom>
                  <a:solidFill>
                    <a:srgbClr val="2FB0FF"/>
                  </a:solidFill>
                  <a:ln w="635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124" name="자유형 123"/>
                  <p:cNvSpPr/>
                  <p:nvPr/>
                </p:nvSpPr>
                <p:spPr>
                  <a:xfrm>
                    <a:off x="467544" y="4378992"/>
                    <a:ext cx="921912" cy="948741"/>
                  </a:xfrm>
                  <a:custGeom>
                    <a:avLst/>
                    <a:gdLst>
                      <a:gd name="connsiteX0" fmla="*/ 0 w 1008112"/>
                      <a:gd name="connsiteY0" fmla="*/ 504056 h 1008112"/>
                      <a:gd name="connsiteX1" fmla="*/ 147635 w 1008112"/>
                      <a:gd name="connsiteY1" fmla="*/ 147635 h 1008112"/>
                      <a:gd name="connsiteX2" fmla="*/ 504057 w 1008112"/>
                      <a:gd name="connsiteY2" fmla="*/ 1 h 1008112"/>
                      <a:gd name="connsiteX3" fmla="*/ 860478 w 1008112"/>
                      <a:gd name="connsiteY3" fmla="*/ 147636 h 1008112"/>
                      <a:gd name="connsiteX4" fmla="*/ 1008112 w 1008112"/>
                      <a:gd name="connsiteY4" fmla="*/ 504058 h 1008112"/>
                      <a:gd name="connsiteX5" fmla="*/ 860477 w 1008112"/>
                      <a:gd name="connsiteY5" fmla="*/ 860480 h 1008112"/>
                      <a:gd name="connsiteX6" fmla="*/ 504055 w 1008112"/>
                      <a:gd name="connsiteY6" fmla="*/ 1008114 h 1008112"/>
                      <a:gd name="connsiteX7" fmla="*/ 147634 w 1008112"/>
                      <a:gd name="connsiteY7" fmla="*/ 860479 h 1008112"/>
                      <a:gd name="connsiteX8" fmla="*/ 0 w 1008112"/>
                      <a:gd name="connsiteY8" fmla="*/ 504057 h 1008112"/>
                      <a:gd name="connsiteX9" fmla="*/ 0 w 1008112"/>
                      <a:gd name="connsiteY9" fmla="*/ 504056 h 1008112"/>
                      <a:gd name="connsiteX0" fmla="*/ 0 w 920484"/>
                      <a:gd name="connsiteY0" fmla="*/ 504055 h 1008114"/>
                      <a:gd name="connsiteX1" fmla="*/ 147635 w 920484"/>
                      <a:gd name="connsiteY1" fmla="*/ 147634 h 1008114"/>
                      <a:gd name="connsiteX2" fmla="*/ 504057 w 920484"/>
                      <a:gd name="connsiteY2" fmla="*/ 0 h 1008114"/>
                      <a:gd name="connsiteX3" fmla="*/ 860478 w 920484"/>
                      <a:gd name="connsiteY3" fmla="*/ 147635 h 1008114"/>
                      <a:gd name="connsiteX4" fmla="*/ 864096 w 920484"/>
                      <a:gd name="connsiteY4" fmla="*/ 504055 h 1008114"/>
                      <a:gd name="connsiteX5" fmla="*/ 860477 w 920484"/>
                      <a:gd name="connsiteY5" fmla="*/ 860479 h 1008114"/>
                      <a:gd name="connsiteX6" fmla="*/ 504055 w 920484"/>
                      <a:gd name="connsiteY6" fmla="*/ 1008113 h 1008114"/>
                      <a:gd name="connsiteX7" fmla="*/ 147634 w 920484"/>
                      <a:gd name="connsiteY7" fmla="*/ 860478 h 1008114"/>
                      <a:gd name="connsiteX8" fmla="*/ 0 w 920484"/>
                      <a:gd name="connsiteY8" fmla="*/ 504056 h 1008114"/>
                      <a:gd name="connsiteX9" fmla="*/ 0 w 920484"/>
                      <a:gd name="connsiteY9" fmla="*/ 504055 h 1008114"/>
                      <a:gd name="connsiteX0" fmla="*/ 0 w 923500"/>
                      <a:gd name="connsiteY0" fmla="*/ 504055 h 1043514"/>
                      <a:gd name="connsiteX1" fmla="*/ 147635 w 923500"/>
                      <a:gd name="connsiteY1" fmla="*/ 147634 h 1043514"/>
                      <a:gd name="connsiteX2" fmla="*/ 504057 w 923500"/>
                      <a:gd name="connsiteY2" fmla="*/ 0 h 1043514"/>
                      <a:gd name="connsiteX3" fmla="*/ 860478 w 923500"/>
                      <a:gd name="connsiteY3" fmla="*/ 147635 h 1043514"/>
                      <a:gd name="connsiteX4" fmla="*/ 864096 w 923500"/>
                      <a:gd name="connsiteY4" fmla="*/ 504055 h 1043514"/>
                      <a:gd name="connsiteX5" fmla="*/ 504056 w 923500"/>
                      <a:gd name="connsiteY5" fmla="*/ 648070 h 1043514"/>
                      <a:gd name="connsiteX6" fmla="*/ 504055 w 923500"/>
                      <a:gd name="connsiteY6" fmla="*/ 1008113 h 1043514"/>
                      <a:gd name="connsiteX7" fmla="*/ 147634 w 923500"/>
                      <a:gd name="connsiteY7" fmla="*/ 860478 h 1043514"/>
                      <a:gd name="connsiteX8" fmla="*/ 0 w 923500"/>
                      <a:gd name="connsiteY8" fmla="*/ 504056 h 1043514"/>
                      <a:gd name="connsiteX9" fmla="*/ 0 w 923500"/>
                      <a:gd name="connsiteY9" fmla="*/ 504055 h 1043514"/>
                      <a:gd name="connsiteX0" fmla="*/ 0 w 923500"/>
                      <a:gd name="connsiteY0" fmla="*/ 504055 h 971503"/>
                      <a:gd name="connsiteX1" fmla="*/ 147635 w 923500"/>
                      <a:gd name="connsiteY1" fmla="*/ 147634 h 971503"/>
                      <a:gd name="connsiteX2" fmla="*/ 504057 w 923500"/>
                      <a:gd name="connsiteY2" fmla="*/ 0 h 971503"/>
                      <a:gd name="connsiteX3" fmla="*/ 860478 w 923500"/>
                      <a:gd name="connsiteY3" fmla="*/ 147635 h 971503"/>
                      <a:gd name="connsiteX4" fmla="*/ 864096 w 923500"/>
                      <a:gd name="connsiteY4" fmla="*/ 504055 h 971503"/>
                      <a:gd name="connsiteX5" fmla="*/ 504056 w 923500"/>
                      <a:gd name="connsiteY5" fmla="*/ 648070 h 971503"/>
                      <a:gd name="connsiteX6" fmla="*/ 432048 w 923500"/>
                      <a:gd name="connsiteY6" fmla="*/ 936102 h 971503"/>
                      <a:gd name="connsiteX7" fmla="*/ 147634 w 923500"/>
                      <a:gd name="connsiteY7" fmla="*/ 860478 h 971503"/>
                      <a:gd name="connsiteX8" fmla="*/ 0 w 923500"/>
                      <a:gd name="connsiteY8" fmla="*/ 504056 h 971503"/>
                      <a:gd name="connsiteX9" fmla="*/ 0 w 923500"/>
                      <a:gd name="connsiteY9" fmla="*/ 504055 h 971503"/>
                      <a:gd name="connsiteX0" fmla="*/ 0 w 923500"/>
                      <a:gd name="connsiteY0" fmla="*/ 504055 h 957219"/>
                      <a:gd name="connsiteX1" fmla="*/ 147635 w 923500"/>
                      <a:gd name="connsiteY1" fmla="*/ 147634 h 957219"/>
                      <a:gd name="connsiteX2" fmla="*/ 504057 w 923500"/>
                      <a:gd name="connsiteY2" fmla="*/ 0 h 957219"/>
                      <a:gd name="connsiteX3" fmla="*/ 860478 w 923500"/>
                      <a:gd name="connsiteY3" fmla="*/ 147635 h 957219"/>
                      <a:gd name="connsiteX4" fmla="*/ 864096 w 923500"/>
                      <a:gd name="connsiteY4" fmla="*/ 504055 h 957219"/>
                      <a:gd name="connsiteX5" fmla="*/ 504056 w 923500"/>
                      <a:gd name="connsiteY5" fmla="*/ 648070 h 957219"/>
                      <a:gd name="connsiteX6" fmla="*/ 360040 w 923500"/>
                      <a:gd name="connsiteY6" fmla="*/ 921818 h 957219"/>
                      <a:gd name="connsiteX7" fmla="*/ 147634 w 923500"/>
                      <a:gd name="connsiteY7" fmla="*/ 860478 h 957219"/>
                      <a:gd name="connsiteX8" fmla="*/ 0 w 923500"/>
                      <a:gd name="connsiteY8" fmla="*/ 504056 h 957219"/>
                      <a:gd name="connsiteX9" fmla="*/ 0 w 923500"/>
                      <a:gd name="connsiteY9" fmla="*/ 504055 h 957219"/>
                      <a:gd name="connsiteX0" fmla="*/ 0 w 923500"/>
                      <a:gd name="connsiteY0" fmla="*/ 504055 h 957219"/>
                      <a:gd name="connsiteX1" fmla="*/ 147635 w 923500"/>
                      <a:gd name="connsiteY1" fmla="*/ 147634 h 957219"/>
                      <a:gd name="connsiteX2" fmla="*/ 504057 w 923500"/>
                      <a:gd name="connsiteY2" fmla="*/ 0 h 957219"/>
                      <a:gd name="connsiteX3" fmla="*/ 860478 w 923500"/>
                      <a:gd name="connsiteY3" fmla="*/ 147635 h 957219"/>
                      <a:gd name="connsiteX4" fmla="*/ 864096 w 923500"/>
                      <a:gd name="connsiteY4" fmla="*/ 504055 h 957219"/>
                      <a:gd name="connsiteX5" fmla="*/ 504056 w 923500"/>
                      <a:gd name="connsiteY5" fmla="*/ 648070 h 957219"/>
                      <a:gd name="connsiteX6" fmla="*/ 360040 w 923500"/>
                      <a:gd name="connsiteY6" fmla="*/ 921818 h 957219"/>
                      <a:gd name="connsiteX7" fmla="*/ 147634 w 923500"/>
                      <a:gd name="connsiteY7" fmla="*/ 860478 h 957219"/>
                      <a:gd name="connsiteX8" fmla="*/ 0 w 923500"/>
                      <a:gd name="connsiteY8" fmla="*/ 504056 h 957219"/>
                      <a:gd name="connsiteX9" fmla="*/ 0 w 923500"/>
                      <a:gd name="connsiteY9" fmla="*/ 504055 h 957219"/>
                      <a:gd name="connsiteX0" fmla="*/ 0 w 923500"/>
                      <a:gd name="connsiteY0" fmla="*/ 504055 h 956033"/>
                      <a:gd name="connsiteX1" fmla="*/ 147635 w 923500"/>
                      <a:gd name="connsiteY1" fmla="*/ 147634 h 956033"/>
                      <a:gd name="connsiteX2" fmla="*/ 504057 w 923500"/>
                      <a:gd name="connsiteY2" fmla="*/ 0 h 956033"/>
                      <a:gd name="connsiteX3" fmla="*/ 860478 w 923500"/>
                      <a:gd name="connsiteY3" fmla="*/ 147635 h 956033"/>
                      <a:gd name="connsiteX4" fmla="*/ 864096 w 923500"/>
                      <a:gd name="connsiteY4" fmla="*/ 504055 h 956033"/>
                      <a:gd name="connsiteX5" fmla="*/ 504056 w 923500"/>
                      <a:gd name="connsiteY5" fmla="*/ 648070 h 956033"/>
                      <a:gd name="connsiteX6" fmla="*/ 360040 w 923500"/>
                      <a:gd name="connsiteY6" fmla="*/ 921818 h 956033"/>
                      <a:gd name="connsiteX7" fmla="*/ 150437 w 923500"/>
                      <a:gd name="connsiteY7" fmla="*/ 853359 h 956033"/>
                      <a:gd name="connsiteX8" fmla="*/ 0 w 923500"/>
                      <a:gd name="connsiteY8" fmla="*/ 504056 h 956033"/>
                      <a:gd name="connsiteX9" fmla="*/ 0 w 923500"/>
                      <a:gd name="connsiteY9" fmla="*/ 504055 h 956033"/>
                      <a:gd name="connsiteX0" fmla="*/ 0 w 923500"/>
                      <a:gd name="connsiteY0" fmla="*/ 504055 h 948344"/>
                      <a:gd name="connsiteX1" fmla="*/ 147635 w 923500"/>
                      <a:gd name="connsiteY1" fmla="*/ 147634 h 948344"/>
                      <a:gd name="connsiteX2" fmla="*/ 504057 w 923500"/>
                      <a:gd name="connsiteY2" fmla="*/ 0 h 948344"/>
                      <a:gd name="connsiteX3" fmla="*/ 860478 w 923500"/>
                      <a:gd name="connsiteY3" fmla="*/ 147635 h 948344"/>
                      <a:gd name="connsiteX4" fmla="*/ 864096 w 923500"/>
                      <a:gd name="connsiteY4" fmla="*/ 504055 h 948344"/>
                      <a:gd name="connsiteX5" fmla="*/ 504056 w 923500"/>
                      <a:gd name="connsiteY5" fmla="*/ 648070 h 948344"/>
                      <a:gd name="connsiteX6" fmla="*/ 346844 w 923500"/>
                      <a:gd name="connsiteY6" fmla="*/ 914129 h 948344"/>
                      <a:gd name="connsiteX7" fmla="*/ 150437 w 923500"/>
                      <a:gd name="connsiteY7" fmla="*/ 853359 h 948344"/>
                      <a:gd name="connsiteX8" fmla="*/ 0 w 923500"/>
                      <a:gd name="connsiteY8" fmla="*/ 504056 h 948344"/>
                      <a:gd name="connsiteX9" fmla="*/ 0 w 923500"/>
                      <a:gd name="connsiteY9" fmla="*/ 504055 h 948344"/>
                      <a:gd name="connsiteX0" fmla="*/ 0 w 921912"/>
                      <a:gd name="connsiteY0" fmla="*/ 504452 h 948741"/>
                      <a:gd name="connsiteX1" fmla="*/ 147635 w 921912"/>
                      <a:gd name="connsiteY1" fmla="*/ 148031 h 948741"/>
                      <a:gd name="connsiteX2" fmla="*/ 504057 w 921912"/>
                      <a:gd name="connsiteY2" fmla="*/ 397 h 948741"/>
                      <a:gd name="connsiteX3" fmla="*/ 850953 w 921912"/>
                      <a:gd name="connsiteY3" fmla="*/ 150413 h 948741"/>
                      <a:gd name="connsiteX4" fmla="*/ 864096 w 921912"/>
                      <a:gd name="connsiteY4" fmla="*/ 504452 h 948741"/>
                      <a:gd name="connsiteX5" fmla="*/ 504056 w 921912"/>
                      <a:gd name="connsiteY5" fmla="*/ 648467 h 948741"/>
                      <a:gd name="connsiteX6" fmla="*/ 346844 w 921912"/>
                      <a:gd name="connsiteY6" fmla="*/ 914526 h 948741"/>
                      <a:gd name="connsiteX7" fmla="*/ 150437 w 921912"/>
                      <a:gd name="connsiteY7" fmla="*/ 853756 h 948741"/>
                      <a:gd name="connsiteX8" fmla="*/ 0 w 921912"/>
                      <a:gd name="connsiteY8" fmla="*/ 504453 h 948741"/>
                      <a:gd name="connsiteX9" fmla="*/ 0 w 921912"/>
                      <a:gd name="connsiteY9" fmla="*/ 504452 h 94874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921912" h="948741">
                        <a:moveTo>
                          <a:pt x="0" y="504452"/>
                        </a:moveTo>
                        <a:cubicBezTo>
                          <a:pt x="0" y="370768"/>
                          <a:pt x="53106" y="242559"/>
                          <a:pt x="147635" y="148031"/>
                        </a:cubicBezTo>
                        <a:cubicBezTo>
                          <a:pt x="242164" y="53502"/>
                          <a:pt x="386837" y="0"/>
                          <a:pt x="504057" y="397"/>
                        </a:cubicBezTo>
                        <a:cubicBezTo>
                          <a:pt x="621277" y="794"/>
                          <a:pt x="790947" y="66404"/>
                          <a:pt x="850953" y="150413"/>
                        </a:cubicBezTo>
                        <a:cubicBezTo>
                          <a:pt x="910959" y="234422"/>
                          <a:pt x="921912" y="421443"/>
                          <a:pt x="864096" y="504452"/>
                        </a:cubicBezTo>
                        <a:cubicBezTo>
                          <a:pt x="806280" y="587461"/>
                          <a:pt x="590265" y="580121"/>
                          <a:pt x="504056" y="648467"/>
                        </a:cubicBezTo>
                        <a:cubicBezTo>
                          <a:pt x="417847" y="716813"/>
                          <a:pt x="405780" y="880311"/>
                          <a:pt x="346844" y="914526"/>
                        </a:cubicBezTo>
                        <a:cubicBezTo>
                          <a:pt x="287908" y="948741"/>
                          <a:pt x="210444" y="923383"/>
                          <a:pt x="150437" y="853756"/>
                        </a:cubicBezTo>
                        <a:cubicBezTo>
                          <a:pt x="89041" y="806156"/>
                          <a:pt x="0" y="638137"/>
                          <a:pt x="0" y="504453"/>
                        </a:cubicBezTo>
                        <a:lnTo>
                          <a:pt x="0" y="504452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0070C0"/>
                      </a:gs>
                      <a:gs pos="100000">
                        <a:srgbClr val="00B0F0"/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635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125" name="Freeform 5"/>
                  <p:cNvSpPr>
                    <a:spLocks/>
                  </p:cNvSpPr>
                  <p:nvPr/>
                </p:nvSpPr>
                <p:spPr bwMode="auto">
                  <a:xfrm>
                    <a:off x="464344" y="4860098"/>
                    <a:ext cx="1011311" cy="523908"/>
                  </a:xfrm>
                  <a:custGeom>
                    <a:avLst/>
                    <a:gdLst/>
                    <a:ahLst/>
                    <a:cxnLst>
                      <a:cxn ang="0">
                        <a:pos x="3372" y="72"/>
                      </a:cxn>
                      <a:cxn ang="0">
                        <a:pos x="3294" y="276"/>
                      </a:cxn>
                      <a:cxn ang="0">
                        <a:pos x="3194" y="468"/>
                      </a:cxn>
                      <a:cxn ang="0">
                        <a:pos x="3072" y="644"/>
                      </a:cxn>
                      <a:cxn ang="0">
                        <a:pos x="2932" y="804"/>
                      </a:cxn>
                      <a:cxn ang="0">
                        <a:pos x="2774" y="946"/>
                      </a:cxn>
                      <a:cxn ang="0">
                        <a:pos x="2598" y="1068"/>
                      </a:cxn>
                      <a:cxn ang="0">
                        <a:pos x="2410" y="1168"/>
                      </a:cxn>
                      <a:cxn ang="0">
                        <a:pos x="2208" y="1244"/>
                      </a:cxn>
                      <a:cxn ang="0">
                        <a:pos x="1996" y="1294"/>
                      </a:cxn>
                      <a:cxn ang="0">
                        <a:pos x="1774" y="1318"/>
                      </a:cxn>
                      <a:cxn ang="0">
                        <a:pos x="1624" y="1318"/>
                      </a:cxn>
                      <a:cxn ang="0">
                        <a:pos x="1402" y="1294"/>
                      </a:cxn>
                      <a:cxn ang="0">
                        <a:pos x="1190" y="1244"/>
                      </a:cxn>
                      <a:cxn ang="0">
                        <a:pos x="988" y="1168"/>
                      </a:cxn>
                      <a:cxn ang="0">
                        <a:pos x="800" y="1068"/>
                      </a:cxn>
                      <a:cxn ang="0">
                        <a:pos x="624" y="946"/>
                      </a:cxn>
                      <a:cxn ang="0">
                        <a:pos x="466" y="804"/>
                      </a:cxn>
                      <a:cxn ang="0">
                        <a:pos x="324" y="644"/>
                      </a:cxn>
                      <a:cxn ang="0">
                        <a:pos x="204" y="468"/>
                      </a:cxn>
                      <a:cxn ang="0">
                        <a:pos x="104" y="276"/>
                      </a:cxn>
                      <a:cxn ang="0">
                        <a:pos x="26" y="72"/>
                      </a:cxn>
                      <a:cxn ang="0">
                        <a:pos x="6" y="0"/>
                      </a:cxn>
                      <a:cxn ang="0">
                        <a:pos x="0" y="130"/>
                      </a:cxn>
                      <a:cxn ang="0">
                        <a:pos x="10" y="306"/>
                      </a:cxn>
                      <a:cxn ang="0">
                        <a:pos x="54" y="562"/>
                      </a:cxn>
                      <a:cxn ang="0">
                        <a:pos x="134" y="802"/>
                      </a:cxn>
                      <a:cxn ang="0">
                        <a:pos x="246" y="1026"/>
                      </a:cxn>
                      <a:cxn ang="0">
                        <a:pos x="388" y="1228"/>
                      </a:cxn>
                      <a:cxn ang="0">
                        <a:pos x="556" y="1408"/>
                      </a:cxn>
                      <a:cxn ang="0">
                        <a:pos x="750" y="1562"/>
                      </a:cxn>
                      <a:cxn ang="0">
                        <a:pos x="962" y="1688"/>
                      </a:cxn>
                      <a:cxn ang="0">
                        <a:pos x="1194" y="1780"/>
                      </a:cxn>
                      <a:cxn ang="0">
                        <a:pos x="1440" y="1838"/>
                      </a:cxn>
                      <a:cxn ang="0">
                        <a:pos x="1698" y="1858"/>
                      </a:cxn>
                      <a:cxn ang="0">
                        <a:pos x="1872" y="1850"/>
                      </a:cxn>
                      <a:cxn ang="0">
                        <a:pos x="2124" y="1804"/>
                      </a:cxn>
                      <a:cxn ang="0">
                        <a:pos x="2360" y="1722"/>
                      </a:cxn>
                      <a:cxn ang="0">
                        <a:pos x="2580" y="1608"/>
                      </a:cxn>
                      <a:cxn ang="0">
                        <a:pos x="2778" y="1464"/>
                      </a:cxn>
                      <a:cxn ang="0">
                        <a:pos x="2956" y="1292"/>
                      </a:cxn>
                      <a:cxn ang="0">
                        <a:pos x="3106" y="1096"/>
                      </a:cxn>
                      <a:cxn ang="0">
                        <a:pos x="3230" y="878"/>
                      </a:cxn>
                      <a:cxn ang="0">
                        <a:pos x="3320" y="644"/>
                      </a:cxn>
                      <a:cxn ang="0">
                        <a:pos x="3378" y="392"/>
                      </a:cxn>
                      <a:cxn ang="0">
                        <a:pos x="3396" y="130"/>
                      </a:cxn>
                      <a:cxn ang="0">
                        <a:pos x="3392" y="0"/>
                      </a:cxn>
                      <a:cxn ang="0">
                        <a:pos x="3392" y="2"/>
                      </a:cxn>
                    </a:cxnLst>
                    <a:rect l="0" t="0" r="r" b="b"/>
                    <a:pathLst>
                      <a:path w="3396" h="1858">
                        <a:moveTo>
                          <a:pt x="3392" y="2"/>
                        </a:moveTo>
                        <a:lnTo>
                          <a:pt x="3392" y="2"/>
                        </a:lnTo>
                        <a:lnTo>
                          <a:pt x="3372" y="72"/>
                        </a:lnTo>
                        <a:lnTo>
                          <a:pt x="3348" y="142"/>
                        </a:lnTo>
                        <a:lnTo>
                          <a:pt x="3322" y="210"/>
                        </a:lnTo>
                        <a:lnTo>
                          <a:pt x="3294" y="276"/>
                        </a:lnTo>
                        <a:lnTo>
                          <a:pt x="3264" y="342"/>
                        </a:lnTo>
                        <a:lnTo>
                          <a:pt x="3230" y="406"/>
                        </a:lnTo>
                        <a:lnTo>
                          <a:pt x="3194" y="468"/>
                        </a:lnTo>
                        <a:lnTo>
                          <a:pt x="3156" y="528"/>
                        </a:lnTo>
                        <a:lnTo>
                          <a:pt x="3116" y="588"/>
                        </a:lnTo>
                        <a:lnTo>
                          <a:pt x="3072" y="644"/>
                        </a:lnTo>
                        <a:lnTo>
                          <a:pt x="3028" y="700"/>
                        </a:lnTo>
                        <a:lnTo>
                          <a:pt x="2980" y="752"/>
                        </a:lnTo>
                        <a:lnTo>
                          <a:pt x="2932" y="804"/>
                        </a:lnTo>
                        <a:lnTo>
                          <a:pt x="2880" y="854"/>
                        </a:lnTo>
                        <a:lnTo>
                          <a:pt x="2828" y="900"/>
                        </a:lnTo>
                        <a:lnTo>
                          <a:pt x="2774" y="946"/>
                        </a:lnTo>
                        <a:lnTo>
                          <a:pt x="2716" y="988"/>
                        </a:lnTo>
                        <a:lnTo>
                          <a:pt x="2658" y="1030"/>
                        </a:lnTo>
                        <a:lnTo>
                          <a:pt x="2598" y="1068"/>
                        </a:lnTo>
                        <a:lnTo>
                          <a:pt x="2536" y="1102"/>
                        </a:lnTo>
                        <a:lnTo>
                          <a:pt x="2474" y="1136"/>
                        </a:lnTo>
                        <a:lnTo>
                          <a:pt x="2410" y="1168"/>
                        </a:lnTo>
                        <a:lnTo>
                          <a:pt x="2344" y="1196"/>
                        </a:lnTo>
                        <a:lnTo>
                          <a:pt x="2276" y="1220"/>
                        </a:lnTo>
                        <a:lnTo>
                          <a:pt x="2208" y="1244"/>
                        </a:lnTo>
                        <a:lnTo>
                          <a:pt x="2138" y="1264"/>
                        </a:lnTo>
                        <a:lnTo>
                          <a:pt x="2068" y="1280"/>
                        </a:lnTo>
                        <a:lnTo>
                          <a:pt x="1996" y="1294"/>
                        </a:lnTo>
                        <a:lnTo>
                          <a:pt x="1922" y="1306"/>
                        </a:lnTo>
                        <a:lnTo>
                          <a:pt x="1848" y="1314"/>
                        </a:lnTo>
                        <a:lnTo>
                          <a:pt x="1774" y="1318"/>
                        </a:lnTo>
                        <a:lnTo>
                          <a:pt x="1698" y="1320"/>
                        </a:lnTo>
                        <a:lnTo>
                          <a:pt x="1698" y="1320"/>
                        </a:lnTo>
                        <a:lnTo>
                          <a:pt x="1624" y="1318"/>
                        </a:lnTo>
                        <a:lnTo>
                          <a:pt x="1548" y="1314"/>
                        </a:lnTo>
                        <a:lnTo>
                          <a:pt x="1474" y="1306"/>
                        </a:lnTo>
                        <a:lnTo>
                          <a:pt x="1402" y="1294"/>
                        </a:lnTo>
                        <a:lnTo>
                          <a:pt x="1330" y="1280"/>
                        </a:lnTo>
                        <a:lnTo>
                          <a:pt x="1260" y="1264"/>
                        </a:lnTo>
                        <a:lnTo>
                          <a:pt x="1190" y="1244"/>
                        </a:lnTo>
                        <a:lnTo>
                          <a:pt x="1122" y="1220"/>
                        </a:lnTo>
                        <a:lnTo>
                          <a:pt x="1054" y="1196"/>
                        </a:lnTo>
                        <a:lnTo>
                          <a:pt x="988" y="1168"/>
                        </a:lnTo>
                        <a:lnTo>
                          <a:pt x="924" y="1136"/>
                        </a:lnTo>
                        <a:lnTo>
                          <a:pt x="860" y="1102"/>
                        </a:lnTo>
                        <a:lnTo>
                          <a:pt x="800" y="1068"/>
                        </a:lnTo>
                        <a:lnTo>
                          <a:pt x="740" y="1030"/>
                        </a:lnTo>
                        <a:lnTo>
                          <a:pt x="680" y="988"/>
                        </a:lnTo>
                        <a:lnTo>
                          <a:pt x="624" y="946"/>
                        </a:lnTo>
                        <a:lnTo>
                          <a:pt x="570" y="900"/>
                        </a:lnTo>
                        <a:lnTo>
                          <a:pt x="516" y="854"/>
                        </a:lnTo>
                        <a:lnTo>
                          <a:pt x="466" y="804"/>
                        </a:lnTo>
                        <a:lnTo>
                          <a:pt x="416" y="752"/>
                        </a:lnTo>
                        <a:lnTo>
                          <a:pt x="370" y="700"/>
                        </a:lnTo>
                        <a:lnTo>
                          <a:pt x="324" y="644"/>
                        </a:lnTo>
                        <a:lnTo>
                          <a:pt x="282" y="588"/>
                        </a:lnTo>
                        <a:lnTo>
                          <a:pt x="242" y="528"/>
                        </a:lnTo>
                        <a:lnTo>
                          <a:pt x="204" y="468"/>
                        </a:lnTo>
                        <a:lnTo>
                          <a:pt x="168" y="406"/>
                        </a:lnTo>
                        <a:lnTo>
                          <a:pt x="134" y="342"/>
                        </a:lnTo>
                        <a:lnTo>
                          <a:pt x="104" y="276"/>
                        </a:lnTo>
                        <a:lnTo>
                          <a:pt x="74" y="210"/>
                        </a:lnTo>
                        <a:lnTo>
                          <a:pt x="50" y="142"/>
                        </a:lnTo>
                        <a:lnTo>
                          <a:pt x="26" y="72"/>
                        </a:lnTo>
                        <a:lnTo>
                          <a:pt x="6" y="2"/>
                        </a:lnTo>
                        <a:lnTo>
                          <a:pt x="6" y="2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2" y="64"/>
                        </a:lnTo>
                        <a:lnTo>
                          <a:pt x="0" y="130"/>
                        </a:lnTo>
                        <a:lnTo>
                          <a:pt x="0" y="130"/>
                        </a:lnTo>
                        <a:lnTo>
                          <a:pt x="2" y="218"/>
                        </a:lnTo>
                        <a:lnTo>
                          <a:pt x="10" y="306"/>
                        </a:lnTo>
                        <a:lnTo>
                          <a:pt x="20" y="392"/>
                        </a:lnTo>
                        <a:lnTo>
                          <a:pt x="36" y="478"/>
                        </a:lnTo>
                        <a:lnTo>
                          <a:pt x="54" y="562"/>
                        </a:lnTo>
                        <a:lnTo>
                          <a:pt x="76" y="644"/>
                        </a:lnTo>
                        <a:lnTo>
                          <a:pt x="104" y="724"/>
                        </a:lnTo>
                        <a:lnTo>
                          <a:pt x="134" y="802"/>
                        </a:lnTo>
                        <a:lnTo>
                          <a:pt x="168" y="878"/>
                        </a:lnTo>
                        <a:lnTo>
                          <a:pt x="206" y="954"/>
                        </a:lnTo>
                        <a:lnTo>
                          <a:pt x="246" y="1026"/>
                        </a:lnTo>
                        <a:lnTo>
                          <a:pt x="290" y="1096"/>
                        </a:lnTo>
                        <a:lnTo>
                          <a:pt x="338" y="1164"/>
                        </a:lnTo>
                        <a:lnTo>
                          <a:pt x="388" y="1228"/>
                        </a:lnTo>
                        <a:lnTo>
                          <a:pt x="442" y="1292"/>
                        </a:lnTo>
                        <a:lnTo>
                          <a:pt x="498" y="1352"/>
                        </a:lnTo>
                        <a:lnTo>
                          <a:pt x="556" y="1408"/>
                        </a:lnTo>
                        <a:lnTo>
                          <a:pt x="618" y="1464"/>
                        </a:lnTo>
                        <a:lnTo>
                          <a:pt x="682" y="1514"/>
                        </a:lnTo>
                        <a:lnTo>
                          <a:pt x="750" y="1562"/>
                        </a:lnTo>
                        <a:lnTo>
                          <a:pt x="818" y="1608"/>
                        </a:lnTo>
                        <a:lnTo>
                          <a:pt x="890" y="1650"/>
                        </a:lnTo>
                        <a:lnTo>
                          <a:pt x="962" y="1688"/>
                        </a:lnTo>
                        <a:lnTo>
                          <a:pt x="1038" y="1722"/>
                        </a:lnTo>
                        <a:lnTo>
                          <a:pt x="1114" y="1754"/>
                        </a:lnTo>
                        <a:lnTo>
                          <a:pt x="1194" y="1780"/>
                        </a:lnTo>
                        <a:lnTo>
                          <a:pt x="1274" y="1804"/>
                        </a:lnTo>
                        <a:lnTo>
                          <a:pt x="1356" y="1822"/>
                        </a:lnTo>
                        <a:lnTo>
                          <a:pt x="1440" y="1838"/>
                        </a:lnTo>
                        <a:lnTo>
                          <a:pt x="1526" y="1850"/>
                        </a:lnTo>
                        <a:lnTo>
                          <a:pt x="1612" y="1856"/>
                        </a:lnTo>
                        <a:lnTo>
                          <a:pt x="1698" y="1858"/>
                        </a:lnTo>
                        <a:lnTo>
                          <a:pt x="1698" y="1858"/>
                        </a:lnTo>
                        <a:lnTo>
                          <a:pt x="1786" y="1856"/>
                        </a:lnTo>
                        <a:lnTo>
                          <a:pt x="1872" y="1850"/>
                        </a:lnTo>
                        <a:lnTo>
                          <a:pt x="1958" y="1838"/>
                        </a:lnTo>
                        <a:lnTo>
                          <a:pt x="2040" y="1822"/>
                        </a:lnTo>
                        <a:lnTo>
                          <a:pt x="2124" y="1804"/>
                        </a:lnTo>
                        <a:lnTo>
                          <a:pt x="2204" y="1780"/>
                        </a:lnTo>
                        <a:lnTo>
                          <a:pt x="2282" y="1754"/>
                        </a:lnTo>
                        <a:lnTo>
                          <a:pt x="2360" y="1722"/>
                        </a:lnTo>
                        <a:lnTo>
                          <a:pt x="2434" y="1688"/>
                        </a:lnTo>
                        <a:lnTo>
                          <a:pt x="2508" y="1650"/>
                        </a:lnTo>
                        <a:lnTo>
                          <a:pt x="2580" y="1608"/>
                        </a:lnTo>
                        <a:lnTo>
                          <a:pt x="2648" y="1562"/>
                        </a:lnTo>
                        <a:lnTo>
                          <a:pt x="2714" y="1514"/>
                        </a:lnTo>
                        <a:lnTo>
                          <a:pt x="2778" y="1464"/>
                        </a:lnTo>
                        <a:lnTo>
                          <a:pt x="2840" y="1408"/>
                        </a:lnTo>
                        <a:lnTo>
                          <a:pt x="2900" y="1352"/>
                        </a:lnTo>
                        <a:lnTo>
                          <a:pt x="2956" y="1292"/>
                        </a:lnTo>
                        <a:lnTo>
                          <a:pt x="3010" y="1228"/>
                        </a:lnTo>
                        <a:lnTo>
                          <a:pt x="3060" y="1164"/>
                        </a:lnTo>
                        <a:lnTo>
                          <a:pt x="3106" y="1096"/>
                        </a:lnTo>
                        <a:lnTo>
                          <a:pt x="3152" y="1026"/>
                        </a:lnTo>
                        <a:lnTo>
                          <a:pt x="3192" y="954"/>
                        </a:lnTo>
                        <a:lnTo>
                          <a:pt x="3230" y="878"/>
                        </a:lnTo>
                        <a:lnTo>
                          <a:pt x="3264" y="802"/>
                        </a:lnTo>
                        <a:lnTo>
                          <a:pt x="3294" y="724"/>
                        </a:lnTo>
                        <a:lnTo>
                          <a:pt x="3320" y="644"/>
                        </a:lnTo>
                        <a:lnTo>
                          <a:pt x="3344" y="562"/>
                        </a:lnTo>
                        <a:lnTo>
                          <a:pt x="3362" y="478"/>
                        </a:lnTo>
                        <a:lnTo>
                          <a:pt x="3378" y="392"/>
                        </a:lnTo>
                        <a:lnTo>
                          <a:pt x="3388" y="306"/>
                        </a:lnTo>
                        <a:lnTo>
                          <a:pt x="3394" y="218"/>
                        </a:lnTo>
                        <a:lnTo>
                          <a:pt x="3396" y="130"/>
                        </a:lnTo>
                        <a:lnTo>
                          <a:pt x="3396" y="130"/>
                        </a:lnTo>
                        <a:lnTo>
                          <a:pt x="3396" y="64"/>
                        </a:lnTo>
                        <a:lnTo>
                          <a:pt x="3392" y="0"/>
                        </a:lnTo>
                        <a:lnTo>
                          <a:pt x="3392" y="0"/>
                        </a:lnTo>
                        <a:lnTo>
                          <a:pt x="3392" y="2"/>
                        </a:lnTo>
                        <a:lnTo>
                          <a:pt x="3392" y="2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20000"/>
                    </a:srgbClr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ko-KR" altLang="en-US"/>
                  </a:p>
                </p:txBody>
              </p:sp>
              <p:sp>
                <p:nvSpPr>
                  <p:cNvPr id="126" name="Freeform 9"/>
                  <p:cNvSpPr>
                    <a:spLocks/>
                  </p:cNvSpPr>
                  <p:nvPr/>
                </p:nvSpPr>
                <p:spPr bwMode="auto">
                  <a:xfrm rot="182993">
                    <a:off x="459688" y="4813962"/>
                    <a:ext cx="367896" cy="487245"/>
                  </a:xfrm>
                  <a:custGeom>
                    <a:avLst/>
                    <a:gdLst/>
                    <a:ahLst/>
                    <a:cxnLst>
                      <a:cxn ang="0">
                        <a:pos x="564" y="1416"/>
                      </a:cxn>
                      <a:cxn ang="0">
                        <a:pos x="564" y="1416"/>
                      </a:cxn>
                      <a:cxn ang="0">
                        <a:pos x="502" y="1354"/>
                      </a:cxn>
                      <a:cxn ang="0">
                        <a:pos x="440" y="1290"/>
                      </a:cxn>
                      <a:cxn ang="0">
                        <a:pos x="384" y="1224"/>
                      </a:cxn>
                      <a:cxn ang="0">
                        <a:pos x="330" y="1154"/>
                      </a:cxn>
                      <a:cxn ang="0">
                        <a:pos x="280" y="1080"/>
                      </a:cxn>
                      <a:cxn ang="0">
                        <a:pos x="234" y="1004"/>
                      </a:cxn>
                      <a:cxn ang="0">
                        <a:pos x="192" y="926"/>
                      </a:cxn>
                      <a:cxn ang="0">
                        <a:pos x="152" y="846"/>
                      </a:cxn>
                      <a:cxn ang="0">
                        <a:pos x="118" y="762"/>
                      </a:cxn>
                      <a:cxn ang="0">
                        <a:pos x="88" y="678"/>
                      </a:cxn>
                      <a:cxn ang="0">
                        <a:pos x="62" y="590"/>
                      </a:cxn>
                      <a:cxn ang="0">
                        <a:pos x="50" y="546"/>
                      </a:cxn>
                      <a:cxn ang="0">
                        <a:pos x="40" y="502"/>
                      </a:cxn>
                      <a:cxn ang="0">
                        <a:pos x="30" y="456"/>
                      </a:cxn>
                      <a:cxn ang="0">
                        <a:pos x="22" y="410"/>
                      </a:cxn>
                      <a:cxn ang="0">
                        <a:pos x="16" y="364"/>
                      </a:cxn>
                      <a:cxn ang="0">
                        <a:pos x="10" y="318"/>
                      </a:cxn>
                      <a:cxn ang="0">
                        <a:pos x="6" y="272"/>
                      </a:cxn>
                      <a:cxn ang="0">
                        <a:pos x="4" y="224"/>
                      </a:cxn>
                      <a:cxn ang="0">
                        <a:pos x="2" y="176"/>
                      </a:cxn>
                      <a:cxn ang="0">
                        <a:pos x="0" y="130"/>
                      </a:cxn>
                      <a:cxn ang="0">
                        <a:pos x="0" y="130"/>
                      </a:cxn>
                      <a:cxn ang="0">
                        <a:pos x="2" y="64"/>
                      </a:cxn>
                      <a:cxn ang="0">
                        <a:pos x="6" y="0"/>
                      </a:cxn>
                      <a:cxn ang="0">
                        <a:pos x="6" y="0"/>
                      </a:cxn>
                      <a:cxn ang="0">
                        <a:pos x="6" y="2"/>
                      </a:cxn>
                      <a:cxn ang="0">
                        <a:pos x="6" y="2"/>
                      </a:cxn>
                      <a:cxn ang="0">
                        <a:pos x="32" y="90"/>
                      </a:cxn>
                      <a:cxn ang="0">
                        <a:pos x="62" y="178"/>
                      </a:cxn>
                      <a:cxn ang="0">
                        <a:pos x="96" y="262"/>
                      </a:cxn>
                      <a:cxn ang="0">
                        <a:pos x="136" y="344"/>
                      </a:cxn>
                      <a:cxn ang="0">
                        <a:pos x="178" y="424"/>
                      </a:cxn>
                      <a:cxn ang="0">
                        <a:pos x="224" y="502"/>
                      </a:cxn>
                      <a:cxn ang="0">
                        <a:pos x="274" y="578"/>
                      </a:cxn>
                      <a:cxn ang="0">
                        <a:pos x="328" y="650"/>
                      </a:cxn>
                      <a:cxn ang="0">
                        <a:pos x="386" y="718"/>
                      </a:cxn>
                      <a:cxn ang="0">
                        <a:pos x="446" y="784"/>
                      </a:cxn>
                      <a:cxn ang="0">
                        <a:pos x="510" y="848"/>
                      </a:cxn>
                      <a:cxn ang="0">
                        <a:pos x="576" y="906"/>
                      </a:cxn>
                      <a:cxn ang="0">
                        <a:pos x="646" y="962"/>
                      </a:cxn>
                      <a:cxn ang="0">
                        <a:pos x="718" y="1016"/>
                      </a:cxn>
                      <a:cxn ang="0">
                        <a:pos x="794" y="1064"/>
                      </a:cxn>
                      <a:cxn ang="0">
                        <a:pos x="872" y="1110"/>
                      </a:cxn>
                      <a:cxn ang="0">
                        <a:pos x="564" y="1416"/>
                      </a:cxn>
                    </a:cxnLst>
                    <a:rect l="0" t="0" r="r" b="b"/>
                    <a:pathLst>
                      <a:path w="872" h="1416">
                        <a:moveTo>
                          <a:pt x="564" y="1416"/>
                        </a:moveTo>
                        <a:lnTo>
                          <a:pt x="564" y="1416"/>
                        </a:lnTo>
                        <a:lnTo>
                          <a:pt x="502" y="1354"/>
                        </a:lnTo>
                        <a:lnTo>
                          <a:pt x="440" y="1290"/>
                        </a:lnTo>
                        <a:lnTo>
                          <a:pt x="384" y="1224"/>
                        </a:lnTo>
                        <a:lnTo>
                          <a:pt x="330" y="1154"/>
                        </a:lnTo>
                        <a:lnTo>
                          <a:pt x="280" y="1080"/>
                        </a:lnTo>
                        <a:lnTo>
                          <a:pt x="234" y="1004"/>
                        </a:lnTo>
                        <a:lnTo>
                          <a:pt x="192" y="926"/>
                        </a:lnTo>
                        <a:lnTo>
                          <a:pt x="152" y="846"/>
                        </a:lnTo>
                        <a:lnTo>
                          <a:pt x="118" y="762"/>
                        </a:lnTo>
                        <a:lnTo>
                          <a:pt x="88" y="678"/>
                        </a:lnTo>
                        <a:lnTo>
                          <a:pt x="62" y="590"/>
                        </a:lnTo>
                        <a:lnTo>
                          <a:pt x="50" y="546"/>
                        </a:lnTo>
                        <a:lnTo>
                          <a:pt x="40" y="502"/>
                        </a:lnTo>
                        <a:lnTo>
                          <a:pt x="30" y="456"/>
                        </a:lnTo>
                        <a:lnTo>
                          <a:pt x="22" y="410"/>
                        </a:lnTo>
                        <a:lnTo>
                          <a:pt x="16" y="364"/>
                        </a:lnTo>
                        <a:lnTo>
                          <a:pt x="10" y="318"/>
                        </a:lnTo>
                        <a:lnTo>
                          <a:pt x="6" y="272"/>
                        </a:lnTo>
                        <a:lnTo>
                          <a:pt x="4" y="224"/>
                        </a:lnTo>
                        <a:lnTo>
                          <a:pt x="2" y="176"/>
                        </a:lnTo>
                        <a:lnTo>
                          <a:pt x="0" y="130"/>
                        </a:lnTo>
                        <a:lnTo>
                          <a:pt x="0" y="130"/>
                        </a:lnTo>
                        <a:lnTo>
                          <a:pt x="2" y="64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6" y="2"/>
                        </a:lnTo>
                        <a:lnTo>
                          <a:pt x="6" y="2"/>
                        </a:lnTo>
                        <a:lnTo>
                          <a:pt x="32" y="90"/>
                        </a:lnTo>
                        <a:lnTo>
                          <a:pt x="62" y="178"/>
                        </a:lnTo>
                        <a:lnTo>
                          <a:pt x="96" y="262"/>
                        </a:lnTo>
                        <a:lnTo>
                          <a:pt x="136" y="344"/>
                        </a:lnTo>
                        <a:lnTo>
                          <a:pt x="178" y="424"/>
                        </a:lnTo>
                        <a:lnTo>
                          <a:pt x="224" y="502"/>
                        </a:lnTo>
                        <a:lnTo>
                          <a:pt x="274" y="578"/>
                        </a:lnTo>
                        <a:lnTo>
                          <a:pt x="328" y="650"/>
                        </a:lnTo>
                        <a:lnTo>
                          <a:pt x="386" y="718"/>
                        </a:lnTo>
                        <a:lnTo>
                          <a:pt x="446" y="784"/>
                        </a:lnTo>
                        <a:lnTo>
                          <a:pt x="510" y="848"/>
                        </a:lnTo>
                        <a:lnTo>
                          <a:pt x="576" y="906"/>
                        </a:lnTo>
                        <a:lnTo>
                          <a:pt x="646" y="962"/>
                        </a:lnTo>
                        <a:lnTo>
                          <a:pt x="718" y="1016"/>
                        </a:lnTo>
                        <a:lnTo>
                          <a:pt x="794" y="1064"/>
                        </a:lnTo>
                        <a:lnTo>
                          <a:pt x="872" y="1110"/>
                        </a:lnTo>
                        <a:lnTo>
                          <a:pt x="564" y="1416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0070C0"/>
                      </a:gs>
                      <a:gs pos="100000">
                        <a:srgbClr val="00B0F0">
                          <a:alpha val="0"/>
                        </a:srgbClr>
                      </a:gs>
                    </a:gsLst>
                    <a:lin ang="4200000" scaled="0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ko-KR" altLang="en-US"/>
                  </a:p>
                </p:txBody>
              </p:sp>
              <p:sp>
                <p:nvSpPr>
                  <p:cNvPr id="127" name="Freeform 9"/>
                  <p:cNvSpPr>
                    <a:spLocks/>
                  </p:cNvSpPr>
                  <p:nvPr/>
                </p:nvSpPr>
                <p:spPr bwMode="auto">
                  <a:xfrm rot="3320087">
                    <a:off x="334587" y="4626987"/>
                    <a:ext cx="660321" cy="560396"/>
                  </a:xfrm>
                  <a:custGeom>
                    <a:avLst/>
                    <a:gdLst/>
                    <a:ahLst/>
                    <a:cxnLst>
                      <a:cxn ang="0">
                        <a:pos x="564" y="1416"/>
                      </a:cxn>
                      <a:cxn ang="0">
                        <a:pos x="564" y="1416"/>
                      </a:cxn>
                      <a:cxn ang="0">
                        <a:pos x="502" y="1354"/>
                      </a:cxn>
                      <a:cxn ang="0">
                        <a:pos x="440" y="1290"/>
                      </a:cxn>
                      <a:cxn ang="0">
                        <a:pos x="384" y="1224"/>
                      </a:cxn>
                      <a:cxn ang="0">
                        <a:pos x="330" y="1154"/>
                      </a:cxn>
                      <a:cxn ang="0">
                        <a:pos x="280" y="1080"/>
                      </a:cxn>
                      <a:cxn ang="0">
                        <a:pos x="234" y="1004"/>
                      </a:cxn>
                      <a:cxn ang="0">
                        <a:pos x="192" y="926"/>
                      </a:cxn>
                      <a:cxn ang="0">
                        <a:pos x="152" y="846"/>
                      </a:cxn>
                      <a:cxn ang="0">
                        <a:pos x="118" y="762"/>
                      </a:cxn>
                      <a:cxn ang="0">
                        <a:pos x="88" y="678"/>
                      </a:cxn>
                      <a:cxn ang="0">
                        <a:pos x="62" y="590"/>
                      </a:cxn>
                      <a:cxn ang="0">
                        <a:pos x="50" y="546"/>
                      </a:cxn>
                      <a:cxn ang="0">
                        <a:pos x="40" y="502"/>
                      </a:cxn>
                      <a:cxn ang="0">
                        <a:pos x="30" y="456"/>
                      </a:cxn>
                      <a:cxn ang="0">
                        <a:pos x="22" y="410"/>
                      </a:cxn>
                      <a:cxn ang="0">
                        <a:pos x="16" y="364"/>
                      </a:cxn>
                      <a:cxn ang="0">
                        <a:pos x="10" y="318"/>
                      </a:cxn>
                      <a:cxn ang="0">
                        <a:pos x="6" y="272"/>
                      </a:cxn>
                      <a:cxn ang="0">
                        <a:pos x="4" y="224"/>
                      </a:cxn>
                      <a:cxn ang="0">
                        <a:pos x="2" y="176"/>
                      </a:cxn>
                      <a:cxn ang="0">
                        <a:pos x="0" y="130"/>
                      </a:cxn>
                      <a:cxn ang="0">
                        <a:pos x="0" y="130"/>
                      </a:cxn>
                      <a:cxn ang="0">
                        <a:pos x="2" y="64"/>
                      </a:cxn>
                      <a:cxn ang="0">
                        <a:pos x="6" y="0"/>
                      </a:cxn>
                      <a:cxn ang="0">
                        <a:pos x="6" y="0"/>
                      </a:cxn>
                      <a:cxn ang="0">
                        <a:pos x="6" y="2"/>
                      </a:cxn>
                      <a:cxn ang="0">
                        <a:pos x="6" y="2"/>
                      </a:cxn>
                      <a:cxn ang="0">
                        <a:pos x="32" y="90"/>
                      </a:cxn>
                      <a:cxn ang="0">
                        <a:pos x="62" y="178"/>
                      </a:cxn>
                      <a:cxn ang="0">
                        <a:pos x="96" y="262"/>
                      </a:cxn>
                      <a:cxn ang="0">
                        <a:pos x="136" y="344"/>
                      </a:cxn>
                      <a:cxn ang="0">
                        <a:pos x="178" y="424"/>
                      </a:cxn>
                      <a:cxn ang="0">
                        <a:pos x="224" y="502"/>
                      </a:cxn>
                      <a:cxn ang="0">
                        <a:pos x="274" y="578"/>
                      </a:cxn>
                      <a:cxn ang="0">
                        <a:pos x="328" y="650"/>
                      </a:cxn>
                      <a:cxn ang="0">
                        <a:pos x="386" y="718"/>
                      </a:cxn>
                      <a:cxn ang="0">
                        <a:pos x="446" y="784"/>
                      </a:cxn>
                      <a:cxn ang="0">
                        <a:pos x="510" y="848"/>
                      </a:cxn>
                      <a:cxn ang="0">
                        <a:pos x="576" y="906"/>
                      </a:cxn>
                      <a:cxn ang="0">
                        <a:pos x="646" y="962"/>
                      </a:cxn>
                      <a:cxn ang="0">
                        <a:pos x="718" y="1016"/>
                      </a:cxn>
                      <a:cxn ang="0">
                        <a:pos x="794" y="1064"/>
                      </a:cxn>
                      <a:cxn ang="0">
                        <a:pos x="872" y="1110"/>
                      </a:cxn>
                      <a:cxn ang="0">
                        <a:pos x="564" y="1416"/>
                      </a:cxn>
                    </a:cxnLst>
                    <a:rect l="0" t="0" r="r" b="b"/>
                    <a:pathLst>
                      <a:path w="872" h="1416">
                        <a:moveTo>
                          <a:pt x="564" y="1416"/>
                        </a:moveTo>
                        <a:lnTo>
                          <a:pt x="564" y="1416"/>
                        </a:lnTo>
                        <a:lnTo>
                          <a:pt x="502" y="1354"/>
                        </a:lnTo>
                        <a:lnTo>
                          <a:pt x="440" y="1290"/>
                        </a:lnTo>
                        <a:lnTo>
                          <a:pt x="384" y="1224"/>
                        </a:lnTo>
                        <a:lnTo>
                          <a:pt x="330" y="1154"/>
                        </a:lnTo>
                        <a:lnTo>
                          <a:pt x="280" y="1080"/>
                        </a:lnTo>
                        <a:lnTo>
                          <a:pt x="234" y="1004"/>
                        </a:lnTo>
                        <a:lnTo>
                          <a:pt x="192" y="926"/>
                        </a:lnTo>
                        <a:lnTo>
                          <a:pt x="152" y="846"/>
                        </a:lnTo>
                        <a:lnTo>
                          <a:pt x="118" y="762"/>
                        </a:lnTo>
                        <a:lnTo>
                          <a:pt x="88" y="678"/>
                        </a:lnTo>
                        <a:lnTo>
                          <a:pt x="62" y="590"/>
                        </a:lnTo>
                        <a:lnTo>
                          <a:pt x="50" y="546"/>
                        </a:lnTo>
                        <a:lnTo>
                          <a:pt x="40" y="502"/>
                        </a:lnTo>
                        <a:lnTo>
                          <a:pt x="30" y="456"/>
                        </a:lnTo>
                        <a:lnTo>
                          <a:pt x="22" y="410"/>
                        </a:lnTo>
                        <a:lnTo>
                          <a:pt x="16" y="364"/>
                        </a:lnTo>
                        <a:lnTo>
                          <a:pt x="10" y="318"/>
                        </a:lnTo>
                        <a:lnTo>
                          <a:pt x="6" y="272"/>
                        </a:lnTo>
                        <a:lnTo>
                          <a:pt x="4" y="224"/>
                        </a:lnTo>
                        <a:lnTo>
                          <a:pt x="2" y="176"/>
                        </a:lnTo>
                        <a:lnTo>
                          <a:pt x="0" y="130"/>
                        </a:lnTo>
                        <a:lnTo>
                          <a:pt x="0" y="130"/>
                        </a:lnTo>
                        <a:lnTo>
                          <a:pt x="2" y="64"/>
                        </a:lnTo>
                        <a:lnTo>
                          <a:pt x="6" y="0"/>
                        </a:lnTo>
                        <a:lnTo>
                          <a:pt x="6" y="0"/>
                        </a:lnTo>
                        <a:lnTo>
                          <a:pt x="6" y="2"/>
                        </a:lnTo>
                        <a:lnTo>
                          <a:pt x="6" y="2"/>
                        </a:lnTo>
                        <a:lnTo>
                          <a:pt x="32" y="90"/>
                        </a:lnTo>
                        <a:lnTo>
                          <a:pt x="62" y="178"/>
                        </a:lnTo>
                        <a:lnTo>
                          <a:pt x="96" y="262"/>
                        </a:lnTo>
                        <a:lnTo>
                          <a:pt x="136" y="344"/>
                        </a:lnTo>
                        <a:lnTo>
                          <a:pt x="178" y="424"/>
                        </a:lnTo>
                        <a:lnTo>
                          <a:pt x="224" y="502"/>
                        </a:lnTo>
                        <a:lnTo>
                          <a:pt x="274" y="578"/>
                        </a:lnTo>
                        <a:lnTo>
                          <a:pt x="328" y="650"/>
                        </a:lnTo>
                        <a:lnTo>
                          <a:pt x="386" y="718"/>
                        </a:lnTo>
                        <a:lnTo>
                          <a:pt x="446" y="784"/>
                        </a:lnTo>
                        <a:lnTo>
                          <a:pt x="510" y="848"/>
                        </a:lnTo>
                        <a:lnTo>
                          <a:pt x="576" y="906"/>
                        </a:lnTo>
                        <a:lnTo>
                          <a:pt x="646" y="962"/>
                        </a:lnTo>
                        <a:lnTo>
                          <a:pt x="718" y="1016"/>
                        </a:lnTo>
                        <a:lnTo>
                          <a:pt x="794" y="1064"/>
                        </a:lnTo>
                        <a:lnTo>
                          <a:pt x="872" y="1110"/>
                        </a:lnTo>
                        <a:lnTo>
                          <a:pt x="564" y="1416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0070C0"/>
                      </a:gs>
                      <a:gs pos="100000">
                        <a:srgbClr val="00B0F0">
                          <a:alpha val="0"/>
                        </a:srgbClr>
                      </a:gs>
                    </a:gsLst>
                    <a:lin ang="4200000" scaled="0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ko-KR" altLang="en-US"/>
                  </a:p>
                </p:txBody>
              </p:sp>
            </p:grpSp>
            <p:sp>
              <p:nvSpPr>
                <p:cNvPr id="120" name="타원 119"/>
                <p:cNvSpPr/>
                <p:nvPr/>
              </p:nvSpPr>
              <p:spPr>
                <a:xfrm rot="10800000">
                  <a:off x="3735382" y="3913662"/>
                  <a:ext cx="1000022" cy="1008914"/>
                </a:xfrm>
                <a:prstGeom prst="ellipse">
                  <a:avLst/>
                </a:prstGeom>
                <a:solidFill>
                  <a:srgbClr val="0070C0"/>
                </a:solidFill>
                <a:ln>
                  <a:noFill/>
                </a:ln>
                <a:scene3d>
                  <a:camera prst="orthographicFront"/>
                  <a:lightRig rig="flat" dir="t"/>
                </a:scene3d>
                <a:sp3d contourW="12700" prstMaterial="clear">
                  <a:bevelT w="254000" prst="relaxedInset"/>
                  <a:contourClr>
                    <a:srgbClr val="0077D0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200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117" name="TextBox 116"/>
              <p:cNvSpPr txBox="1"/>
              <p:nvPr/>
            </p:nvSpPr>
            <p:spPr>
              <a:xfrm>
                <a:off x="1038322" y="2450697"/>
                <a:ext cx="123566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600" b="1" dirty="0" err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예비사회적기업</a:t>
                </a:r>
                <a:r>
                  <a:rPr lang="ko-KR" altLang="en-US" sz="16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지정</a:t>
                </a:r>
                <a:endParaRPr lang="en-US" altLang="ko-KR" sz="16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8" name="타원 117"/>
              <p:cNvSpPr/>
              <p:nvPr/>
            </p:nvSpPr>
            <p:spPr>
              <a:xfrm flipH="1">
                <a:off x="1053922" y="2183798"/>
                <a:ext cx="439049" cy="4390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28" name="그룹 77"/>
            <p:cNvGrpSpPr/>
            <p:nvPr/>
          </p:nvGrpSpPr>
          <p:grpSpPr>
            <a:xfrm>
              <a:off x="1860206" y="3919534"/>
              <a:ext cx="1071539" cy="1525690"/>
              <a:chOff x="285750" y="2258059"/>
              <a:chExt cx="2126791" cy="3125260"/>
            </a:xfrm>
          </p:grpSpPr>
          <p:sp>
            <p:nvSpPr>
              <p:cNvPr id="129" name="Freeform 5"/>
              <p:cNvSpPr>
                <a:spLocks/>
              </p:cNvSpPr>
              <p:nvPr/>
            </p:nvSpPr>
            <p:spPr bwMode="auto">
              <a:xfrm>
                <a:off x="285750" y="2258059"/>
                <a:ext cx="2126791" cy="2713813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57000">
                    <a:srgbClr val="00B0F0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30" name="Freeform 9"/>
              <p:cNvSpPr>
                <a:spLocks/>
              </p:cNvSpPr>
              <p:nvPr/>
            </p:nvSpPr>
            <p:spPr bwMode="auto">
              <a:xfrm>
                <a:off x="614295" y="3749525"/>
                <a:ext cx="1469701" cy="950569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31" name="Freeform 9"/>
              <p:cNvSpPr>
                <a:spLocks/>
              </p:cNvSpPr>
              <p:nvPr/>
            </p:nvSpPr>
            <p:spPr bwMode="auto">
              <a:xfrm>
                <a:off x="783002" y="3828463"/>
                <a:ext cx="1132287" cy="762181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32" name="Freeform 19"/>
              <p:cNvSpPr>
                <a:spLocks/>
              </p:cNvSpPr>
              <p:nvPr/>
            </p:nvSpPr>
            <p:spPr bwMode="auto">
              <a:xfrm rot="5400000">
                <a:off x="1203312" y="4016830"/>
                <a:ext cx="291667" cy="238515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33" name="Freeform 20"/>
              <p:cNvSpPr>
                <a:spLocks/>
              </p:cNvSpPr>
              <p:nvPr/>
            </p:nvSpPr>
            <p:spPr bwMode="auto">
              <a:xfrm>
                <a:off x="948942" y="4976196"/>
                <a:ext cx="797599" cy="407123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0070C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34" name="Oval 9"/>
              <p:cNvSpPr>
                <a:spLocks noChangeArrowheads="1"/>
              </p:cNvSpPr>
              <p:nvPr/>
            </p:nvSpPr>
            <p:spPr bwMode="auto">
              <a:xfrm>
                <a:off x="717787" y="2371687"/>
                <a:ext cx="1262497" cy="1259044"/>
              </a:xfrm>
              <a:prstGeom prst="ellipse">
                <a:avLst/>
              </a:prstGeom>
              <a:solidFill>
                <a:srgbClr val="0070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35" name="Oval 10"/>
              <p:cNvSpPr>
                <a:spLocks noChangeArrowheads="1"/>
              </p:cNvSpPr>
              <p:nvPr/>
            </p:nvSpPr>
            <p:spPr bwMode="auto">
              <a:xfrm>
                <a:off x="723828" y="2377728"/>
                <a:ext cx="1249552" cy="1246963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800"/>
              </a:p>
            </p:txBody>
          </p:sp>
          <p:sp>
            <p:nvSpPr>
              <p:cNvPr id="136" name="Oval 11"/>
              <p:cNvSpPr>
                <a:spLocks noChangeArrowheads="1"/>
              </p:cNvSpPr>
              <p:nvPr/>
            </p:nvSpPr>
            <p:spPr bwMode="auto">
              <a:xfrm>
                <a:off x="740224" y="2394123"/>
                <a:ext cx="1216760" cy="1214171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800">
                  <a:solidFill>
                    <a:schemeClr val="lt1"/>
                  </a:solidFill>
                </a:endParaRPr>
              </a:p>
            </p:txBody>
          </p:sp>
          <p:sp>
            <p:nvSpPr>
              <p:cNvPr id="137" name="TextBox 136"/>
              <p:cNvSpPr txBox="1"/>
              <p:nvPr/>
            </p:nvSpPr>
            <p:spPr>
              <a:xfrm>
                <a:off x="569330" y="2746823"/>
                <a:ext cx="1559692" cy="5043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ko-KR" altLang="en-US" sz="1000" b="1">
                    <a:solidFill>
                      <a:srgbClr val="0E5494"/>
                    </a:solidFill>
                    <a:latin typeface="Arial" pitchFamily="34" charset="0"/>
                    <a:cs typeface="Arial" pitchFamily="34" charset="0"/>
                  </a:rPr>
                  <a:t>심사위원</a:t>
                </a:r>
                <a:endParaRPr lang="en-US" altLang="ko-KR" sz="1000" b="1">
                  <a:solidFill>
                    <a:srgbClr val="0E5494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38" name="그룹 151"/>
              <p:cNvGrpSpPr/>
              <p:nvPr/>
            </p:nvGrpSpPr>
            <p:grpSpPr>
              <a:xfrm>
                <a:off x="2004724" y="3454016"/>
                <a:ext cx="407036" cy="407032"/>
                <a:chOff x="4396665" y="2137416"/>
                <a:chExt cx="250239" cy="250239"/>
              </a:xfrm>
            </p:grpSpPr>
            <p:sp>
              <p:nvSpPr>
                <p:cNvPr id="139" name="타원 138"/>
                <p:cNvSpPr/>
                <p:nvPr/>
              </p:nvSpPr>
              <p:spPr>
                <a:xfrm>
                  <a:off x="4396665" y="2137416"/>
                  <a:ext cx="250239" cy="250239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800"/>
                </a:p>
              </p:txBody>
            </p:sp>
            <p:sp>
              <p:nvSpPr>
                <p:cNvPr id="140" name="타원 139"/>
                <p:cNvSpPr/>
                <p:nvPr/>
              </p:nvSpPr>
              <p:spPr>
                <a:xfrm>
                  <a:off x="4420132" y="2273646"/>
                  <a:ext cx="75583" cy="7558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800"/>
                </a:p>
              </p:txBody>
            </p:sp>
          </p:grpSp>
        </p:grpSp>
        <p:grpSp>
          <p:nvGrpSpPr>
            <p:cNvPr id="141" name="그룹 56"/>
            <p:cNvGrpSpPr/>
            <p:nvPr/>
          </p:nvGrpSpPr>
          <p:grpSpPr>
            <a:xfrm rot="19722908">
              <a:off x="2900510" y="3435475"/>
              <a:ext cx="1857388" cy="1500198"/>
              <a:chOff x="1928794" y="1714488"/>
              <a:chExt cx="1955599" cy="1643074"/>
            </a:xfrm>
          </p:grpSpPr>
          <p:sp>
            <p:nvSpPr>
              <p:cNvPr id="142" name="Freeform 19"/>
              <p:cNvSpPr>
                <a:spLocks/>
              </p:cNvSpPr>
              <p:nvPr/>
            </p:nvSpPr>
            <p:spPr bwMode="auto">
              <a:xfrm>
                <a:off x="1928794" y="1714488"/>
                <a:ext cx="1955599" cy="164307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0070C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43" name="Freeform 20"/>
              <p:cNvSpPr>
                <a:spLocks/>
              </p:cNvSpPr>
              <p:nvPr/>
            </p:nvSpPr>
            <p:spPr bwMode="auto">
              <a:xfrm>
                <a:off x="1966516" y="1746105"/>
                <a:ext cx="1882140" cy="1582899"/>
              </a:xfrm>
              <a:custGeom>
                <a:avLst/>
                <a:gdLst/>
                <a:ahLst/>
                <a:cxnLst>
                  <a:cxn ang="0">
                    <a:pos x="421" y="631"/>
                  </a:cxn>
                  <a:cxn ang="0">
                    <a:pos x="770" y="368"/>
                  </a:cxn>
                  <a:cxn ang="0">
                    <a:pos x="770" y="286"/>
                  </a:cxn>
                  <a:cxn ang="0">
                    <a:pos x="421" y="23"/>
                  </a:cxn>
                  <a:cxn ang="0">
                    <a:pos x="366" y="50"/>
                  </a:cxn>
                  <a:cxn ang="0">
                    <a:pos x="366" y="152"/>
                  </a:cxn>
                  <a:cxn ang="0">
                    <a:pos x="55" y="152"/>
                  </a:cxn>
                  <a:cxn ang="0">
                    <a:pos x="0" y="207"/>
                  </a:cxn>
                  <a:cxn ang="0">
                    <a:pos x="0" y="436"/>
                  </a:cxn>
                  <a:cxn ang="0">
                    <a:pos x="55" y="490"/>
                  </a:cxn>
                  <a:cxn ang="0">
                    <a:pos x="366" y="490"/>
                  </a:cxn>
                  <a:cxn ang="0">
                    <a:pos x="366" y="604"/>
                  </a:cxn>
                  <a:cxn ang="0">
                    <a:pos x="421" y="631"/>
                  </a:cxn>
                </a:cxnLst>
                <a:rect l="0" t="0" r="r" b="b"/>
                <a:pathLst>
                  <a:path w="800" h="654">
                    <a:moveTo>
                      <a:pt x="421" y="631"/>
                    </a:moveTo>
                    <a:cubicBezTo>
                      <a:pt x="770" y="368"/>
                      <a:pt x="770" y="368"/>
                      <a:pt x="770" y="368"/>
                    </a:cubicBezTo>
                    <a:cubicBezTo>
                      <a:pt x="800" y="346"/>
                      <a:pt x="800" y="308"/>
                      <a:pt x="770" y="286"/>
                    </a:cubicBezTo>
                    <a:cubicBezTo>
                      <a:pt x="421" y="23"/>
                      <a:pt x="421" y="23"/>
                      <a:pt x="421" y="23"/>
                    </a:cubicBezTo>
                    <a:cubicBezTo>
                      <a:pt x="391" y="0"/>
                      <a:pt x="366" y="12"/>
                      <a:pt x="366" y="50"/>
                    </a:cubicBezTo>
                    <a:cubicBezTo>
                      <a:pt x="366" y="152"/>
                      <a:pt x="366" y="152"/>
                      <a:pt x="366" y="152"/>
                    </a:cubicBezTo>
                    <a:cubicBezTo>
                      <a:pt x="55" y="152"/>
                      <a:pt x="55" y="152"/>
                      <a:pt x="55" y="152"/>
                    </a:cubicBezTo>
                    <a:cubicBezTo>
                      <a:pt x="24" y="152"/>
                      <a:pt x="0" y="176"/>
                      <a:pt x="0" y="207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0" y="466"/>
                      <a:pt x="24" y="490"/>
                      <a:pt x="55" y="490"/>
                    </a:cubicBezTo>
                    <a:cubicBezTo>
                      <a:pt x="366" y="490"/>
                      <a:pt x="366" y="490"/>
                      <a:pt x="366" y="490"/>
                    </a:cubicBezTo>
                    <a:cubicBezTo>
                      <a:pt x="366" y="604"/>
                      <a:pt x="366" y="604"/>
                      <a:pt x="366" y="604"/>
                    </a:cubicBezTo>
                    <a:cubicBezTo>
                      <a:pt x="366" y="641"/>
                      <a:pt x="391" y="654"/>
                      <a:pt x="421" y="631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rgbClr val="00B0F0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44" name="Freeform 21"/>
              <p:cNvSpPr>
                <a:spLocks/>
              </p:cNvSpPr>
              <p:nvPr/>
            </p:nvSpPr>
            <p:spPr bwMode="auto">
              <a:xfrm>
                <a:off x="2844053" y="2933646"/>
                <a:ext cx="504713" cy="361050"/>
              </a:xfrm>
              <a:custGeom>
                <a:avLst/>
                <a:gdLst/>
                <a:ahLst/>
                <a:cxnLst>
                  <a:cxn ang="0">
                    <a:pos x="57" y="144"/>
                  </a:cxn>
                  <a:cxn ang="0">
                    <a:pos x="247" y="0"/>
                  </a:cxn>
                  <a:cxn ang="0">
                    <a:pos x="0" y="0"/>
                  </a:cxn>
                  <a:cxn ang="0">
                    <a:pos x="0" y="115"/>
                  </a:cxn>
                  <a:cxn ang="0">
                    <a:pos x="57" y="144"/>
                  </a:cxn>
                </a:cxnLst>
                <a:rect l="0" t="0" r="r" b="b"/>
                <a:pathLst>
                  <a:path w="247" h="167">
                    <a:moveTo>
                      <a:pt x="57" y="144"/>
                    </a:moveTo>
                    <a:cubicBezTo>
                      <a:pt x="247" y="0"/>
                      <a:pt x="247" y="0"/>
                      <a:pt x="2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55"/>
                      <a:pt x="26" y="167"/>
                      <a:pt x="57" y="144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70C0"/>
                  </a:gs>
                  <a:gs pos="0">
                    <a:schemeClr val="bg1">
                      <a:alpha val="0"/>
                    </a:schemeClr>
                  </a:gs>
                </a:gsLst>
                <a:lin ang="4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45" name="Freeform 23"/>
              <p:cNvSpPr>
                <a:spLocks/>
              </p:cNvSpPr>
              <p:nvPr/>
            </p:nvSpPr>
            <p:spPr bwMode="auto">
              <a:xfrm>
                <a:off x="1982862" y="2126531"/>
                <a:ext cx="374245" cy="792471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57" y="0"/>
                  </a:cxn>
                  <a:cxn ang="0">
                    <a:pos x="0" y="57"/>
                  </a:cxn>
                  <a:cxn ang="0">
                    <a:pos x="0" y="295"/>
                  </a:cxn>
                  <a:cxn ang="0">
                    <a:pos x="57" y="352"/>
                  </a:cxn>
                  <a:cxn ang="0">
                    <a:pos x="159" y="352"/>
                  </a:cxn>
                  <a:cxn ang="0">
                    <a:pos x="159" y="0"/>
                  </a:cxn>
                </a:cxnLst>
                <a:rect l="0" t="0" r="r" b="b"/>
                <a:pathLst>
                  <a:path w="159" h="352">
                    <a:moveTo>
                      <a:pt x="159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6"/>
                      <a:pt x="0" y="57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0" y="326"/>
                      <a:pt x="26" y="352"/>
                      <a:pt x="57" y="352"/>
                    </a:cubicBezTo>
                    <a:cubicBezTo>
                      <a:pt x="159" y="352"/>
                      <a:pt x="159" y="352"/>
                      <a:pt x="159" y="352"/>
                    </a:cubicBezTo>
                    <a:lnTo>
                      <a:pt x="159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70C0">
                      <a:alpha val="50000"/>
                    </a:srgbClr>
                  </a:gs>
                  <a:gs pos="0">
                    <a:srgbClr val="00B0F0">
                      <a:alpha val="0"/>
                    </a:srgbClr>
                  </a:gs>
                </a:gsLst>
                <a:lin ang="108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46" name="Freeform 25"/>
              <p:cNvSpPr>
                <a:spLocks/>
              </p:cNvSpPr>
              <p:nvPr/>
            </p:nvSpPr>
            <p:spPr bwMode="auto">
              <a:xfrm>
                <a:off x="2366571" y="1789962"/>
                <a:ext cx="1440393" cy="1285086"/>
              </a:xfrm>
              <a:custGeom>
                <a:avLst/>
                <a:gdLst/>
                <a:ahLst/>
                <a:cxnLst>
                  <a:cxn ang="0">
                    <a:pos x="583" y="351"/>
                  </a:cxn>
                  <a:cxn ang="0">
                    <a:pos x="583" y="272"/>
                  </a:cxn>
                  <a:cxn ang="0">
                    <a:pos x="251" y="22"/>
                  </a:cxn>
                  <a:cxn ang="0">
                    <a:pos x="199" y="48"/>
                  </a:cxn>
                  <a:cxn ang="0">
                    <a:pos x="199" y="145"/>
                  </a:cxn>
                  <a:cxn ang="0">
                    <a:pos x="0" y="145"/>
                  </a:cxn>
                  <a:cxn ang="0">
                    <a:pos x="118" y="300"/>
                  </a:cxn>
                  <a:cxn ang="0">
                    <a:pos x="344" y="531"/>
                  </a:cxn>
                  <a:cxn ang="0">
                    <a:pos x="583" y="351"/>
                  </a:cxn>
                </a:cxnLst>
                <a:rect l="0" t="0" r="r" b="b"/>
                <a:pathLst>
                  <a:path w="612" h="531">
                    <a:moveTo>
                      <a:pt x="583" y="351"/>
                    </a:moveTo>
                    <a:cubicBezTo>
                      <a:pt x="612" y="329"/>
                      <a:pt x="612" y="294"/>
                      <a:pt x="583" y="272"/>
                    </a:cubicBezTo>
                    <a:cubicBezTo>
                      <a:pt x="251" y="22"/>
                      <a:pt x="251" y="22"/>
                      <a:pt x="251" y="22"/>
                    </a:cubicBezTo>
                    <a:cubicBezTo>
                      <a:pt x="222" y="0"/>
                      <a:pt x="199" y="12"/>
                      <a:pt x="199" y="48"/>
                    </a:cubicBezTo>
                    <a:cubicBezTo>
                      <a:pt x="199" y="145"/>
                      <a:pt x="199" y="145"/>
                      <a:pt x="199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2" y="222"/>
                      <a:pt x="62" y="296"/>
                      <a:pt x="118" y="300"/>
                    </a:cubicBezTo>
                    <a:cubicBezTo>
                      <a:pt x="196" y="306"/>
                      <a:pt x="298" y="457"/>
                      <a:pt x="344" y="531"/>
                    </a:cubicBezTo>
                    <a:lnTo>
                      <a:pt x="583" y="351"/>
                    </a:lnTo>
                    <a:close/>
                  </a:path>
                </a:pathLst>
              </a:custGeom>
              <a:gradFill flip="none" rotWithShape="1">
                <a:gsLst>
                  <a:gs pos="64000">
                    <a:schemeClr val="bg1">
                      <a:alpha val="0"/>
                    </a:schemeClr>
                  </a:gs>
                  <a:gs pos="13000">
                    <a:schemeClr val="bg1"/>
                  </a:gs>
                </a:gsLst>
                <a:lin ang="78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147" name="타원 146"/>
              <p:cNvSpPr/>
              <p:nvPr/>
            </p:nvSpPr>
            <p:spPr>
              <a:xfrm rot="2248181">
                <a:off x="2798004" y="2113803"/>
                <a:ext cx="1008035" cy="3158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400"/>
              </a:p>
            </p:txBody>
          </p:sp>
          <p:sp>
            <p:nvSpPr>
              <p:cNvPr id="148" name="TextBox 147"/>
              <p:cNvSpPr txBox="1"/>
              <p:nvPr/>
            </p:nvSpPr>
            <p:spPr>
              <a:xfrm>
                <a:off x="2229655" y="2298395"/>
                <a:ext cx="1330590" cy="5056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심사결과 </a:t>
                </a:r>
                <a:r>
                  <a:rPr lang="en-US" altLang="ko-KR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(</a:t>
                </a:r>
                <a:r>
                  <a:rPr lang="en-US" altLang="ko-KR" sz="1200" b="1" dirty="0" err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OffLine</a:t>
                </a:r>
                <a:r>
                  <a:rPr lang="en-US" altLang="ko-KR" sz="1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ea typeface="휴먼둥근헤드라인" pitchFamily="18" charset="-127"/>
                    <a:cs typeface="Arial" pitchFamily="34" charset="0"/>
                  </a:rPr>
                  <a:t>)</a:t>
                </a:r>
                <a:endParaRPr lang="ko-KR" altLang="en-US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휴먼둥근헤드라인" pitchFamily="18" charset="-127"/>
                  <a:cs typeface="Arial" pitchFamily="34" charset="0"/>
                </a:endParaRPr>
              </a:p>
            </p:txBody>
          </p:sp>
          <p:grpSp>
            <p:nvGrpSpPr>
              <p:cNvPr id="149" name="그룹 23"/>
              <p:cNvGrpSpPr/>
              <p:nvPr/>
            </p:nvGrpSpPr>
            <p:grpSpPr>
              <a:xfrm rot="16200000">
                <a:off x="1985686" y="1946559"/>
                <a:ext cx="220931" cy="215035"/>
                <a:chOff x="4658414" y="2642922"/>
                <a:chExt cx="319782" cy="319782"/>
              </a:xfrm>
            </p:grpSpPr>
            <p:sp>
              <p:nvSpPr>
                <p:cNvPr id="151" name="타원 150"/>
                <p:cNvSpPr/>
                <p:nvPr/>
              </p:nvSpPr>
              <p:spPr>
                <a:xfrm>
                  <a:off x="4658414" y="2642922"/>
                  <a:ext cx="319782" cy="319782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  <p:sp>
              <p:nvSpPr>
                <p:cNvPr id="152" name="타원 151"/>
                <p:cNvSpPr/>
                <p:nvPr/>
              </p:nvSpPr>
              <p:spPr>
                <a:xfrm>
                  <a:off x="4688403" y="2817011"/>
                  <a:ext cx="96588" cy="96588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 prstMaterial="matte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/>
                </a:p>
              </p:txBody>
            </p:sp>
          </p:grpSp>
          <p:sp>
            <p:nvSpPr>
              <p:cNvPr id="150" name="Freeform 5"/>
              <p:cNvSpPr>
                <a:spLocks/>
              </p:cNvSpPr>
              <p:nvPr/>
            </p:nvSpPr>
            <p:spPr bwMode="auto">
              <a:xfrm rot="15743835">
                <a:off x="2846886" y="3195874"/>
                <a:ext cx="81285" cy="91570"/>
              </a:xfrm>
              <a:custGeom>
                <a:avLst/>
                <a:gdLst/>
                <a:ahLst/>
                <a:cxnLst>
                  <a:cxn ang="0">
                    <a:pos x="323" y="17"/>
                  </a:cxn>
                  <a:cxn ang="0">
                    <a:pos x="57" y="453"/>
                  </a:cxn>
                  <a:cxn ang="0">
                    <a:pos x="286" y="13"/>
                  </a:cxn>
                  <a:cxn ang="0">
                    <a:pos x="413" y="5"/>
                  </a:cxn>
                  <a:cxn ang="0">
                    <a:pos x="323" y="17"/>
                  </a:cxn>
                </a:cxnLst>
                <a:rect l="0" t="0" r="r" b="b"/>
                <a:pathLst>
                  <a:path w="413" h="453">
                    <a:moveTo>
                      <a:pt x="323" y="17"/>
                    </a:moveTo>
                    <a:cubicBezTo>
                      <a:pt x="124" y="66"/>
                      <a:pt x="16" y="252"/>
                      <a:pt x="57" y="453"/>
                    </a:cubicBezTo>
                    <a:cubicBezTo>
                      <a:pt x="0" y="251"/>
                      <a:pt x="96" y="60"/>
                      <a:pt x="286" y="13"/>
                    </a:cubicBezTo>
                    <a:cubicBezTo>
                      <a:pt x="328" y="3"/>
                      <a:pt x="371" y="0"/>
                      <a:pt x="413" y="5"/>
                    </a:cubicBezTo>
                    <a:cubicBezTo>
                      <a:pt x="383" y="6"/>
                      <a:pt x="353" y="9"/>
                      <a:pt x="323" y="17"/>
                    </a:cubicBezTo>
                    <a:close/>
                  </a:path>
                </a:pathLst>
              </a:custGeom>
              <a:gradFill flip="none" rotWithShape="1">
                <a:gsLst>
                  <a:gs pos="50000">
                    <a:schemeClr val="bg1"/>
                  </a:gs>
                  <a:gs pos="100000">
                    <a:schemeClr val="bg1">
                      <a:lumMod val="8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grpSp>
          <p:nvGrpSpPr>
            <p:cNvPr id="153" name="그룹 33"/>
            <p:cNvGrpSpPr/>
            <p:nvPr/>
          </p:nvGrpSpPr>
          <p:grpSpPr>
            <a:xfrm>
              <a:off x="860074" y="2191342"/>
              <a:ext cx="1148555" cy="1480605"/>
              <a:chOff x="573460" y="1954932"/>
              <a:chExt cx="2816224" cy="4138364"/>
            </a:xfrm>
          </p:grpSpPr>
          <p:sp>
            <p:nvSpPr>
              <p:cNvPr id="154" name="Freeform 5"/>
              <p:cNvSpPr>
                <a:spLocks/>
              </p:cNvSpPr>
              <p:nvPr/>
            </p:nvSpPr>
            <p:spPr bwMode="auto">
              <a:xfrm>
                <a:off x="573460" y="1954932"/>
                <a:ext cx="2816224" cy="3593540"/>
              </a:xfrm>
              <a:custGeom>
                <a:avLst/>
                <a:gdLst/>
                <a:ahLst/>
                <a:cxnLst>
                  <a:cxn ang="0">
                    <a:pos x="1266" y="869"/>
                  </a:cxn>
                  <a:cxn ang="0">
                    <a:pos x="1061" y="869"/>
                  </a:cxn>
                  <a:cxn ang="0">
                    <a:pos x="1221" y="502"/>
                  </a:cxn>
                  <a:cxn ang="0">
                    <a:pos x="720" y="0"/>
                  </a:cxn>
                  <a:cxn ang="0">
                    <a:pos x="219" y="502"/>
                  </a:cxn>
                  <a:cxn ang="0">
                    <a:pos x="379" y="870"/>
                  </a:cxn>
                  <a:cxn ang="0">
                    <a:pos x="172" y="870"/>
                  </a:cxn>
                  <a:cxn ang="0">
                    <a:pos x="67" y="1044"/>
                  </a:cxn>
                  <a:cxn ang="0">
                    <a:pos x="577" y="1737"/>
                  </a:cxn>
                  <a:cxn ang="0">
                    <a:pos x="842" y="1735"/>
                  </a:cxn>
                  <a:cxn ang="0">
                    <a:pos x="1372" y="1045"/>
                  </a:cxn>
                  <a:cxn ang="0">
                    <a:pos x="1266" y="869"/>
                  </a:cxn>
                </a:cxnLst>
                <a:rect l="0" t="0" r="r" b="b"/>
                <a:pathLst>
                  <a:path w="1437" h="1835">
                    <a:moveTo>
                      <a:pt x="1266" y="869"/>
                    </a:moveTo>
                    <a:cubicBezTo>
                      <a:pt x="1243" y="869"/>
                      <a:pt x="1165" y="869"/>
                      <a:pt x="1061" y="869"/>
                    </a:cubicBezTo>
                    <a:cubicBezTo>
                      <a:pt x="1160" y="777"/>
                      <a:pt x="1221" y="647"/>
                      <a:pt x="1221" y="502"/>
                    </a:cubicBezTo>
                    <a:cubicBezTo>
                      <a:pt x="1221" y="225"/>
                      <a:pt x="997" y="0"/>
                      <a:pt x="720" y="0"/>
                    </a:cubicBezTo>
                    <a:cubicBezTo>
                      <a:pt x="443" y="0"/>
                      <a:pt x="219" y="225"/>
                      <a:pt x="219" y="502"/>
                    </a:cubicBezTo>
                    <a:cubicBezTo>
                      <a:pt x="219" y="647"/>
                      <a:pt x="281" y="778"/>
                      <a:pt x="379" y="870"/>
                    </a:cubicBezTo>
                    <a:cubicBezTo>
                      <a:pt x="271" y="870"/>
                      <a:pt x="191" y="870"/>
                      <a:pt x="172" y="870"/>
                    </a:cubicBezTo>
                    <a:cubicBezTo>
                      <a:pt x="60" y="870"/>
                      <a:pt x="0" y="954"/>
                      <a:pt x="67" y="1044"/>
                    </a:cubicBezTo>
                    <a:cubicBezTo>
                      <a:pt x="107" y="1096"/>
                      <a:pt x="528" y="1667"/>
                      <a:pt x="577" y="1737"/>
                    </a:cubicBezTo>
                    <a:cubicBezTo>
                      <a:pt x="626" y="1806"/>
                      <a:pt x="769" y="1835"/>
                      <a:pt x="842" y="1735"/>
                    </a:cubicBezTo>
                    <a:cubicBezTo>
                      <a:pt x="914" y="1634"/>
                      <a:pt x="1340" y="1089"/>
                      <a:pt x="1372" y="1045"/>
                    </a:cubicBezTo>
                    <a:cubicBezTo>
                      <a:pt x="1437" y="955"/>
                      <a:pt x="1389" y="869"/>
                      <a:pt x="1266" y="869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719E00"/>
                  </a:gs>
                  <a:gs pos="57000">
                    <a:srgbClr val="96D200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2700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5" name="Freeform 9"/>
              <p:cNvSpPr>
                <a:spLocks/>
              </p:cNvSpPr>
              <p:nvPr/>
            </p:nvSpPr>
            <p:spPr bwMode="auto">
              <a:xfrm>
                <a:off x="1008508" y="3929881"/>
                <a:ext cx="1946128" cy="1258712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gradFill>
                <a:gsLst>
                  <a:gs pos="58000">
                    <a:schemeClr val="bg1">
                      <a:alpha val="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6" name="Freeform 9"/>
              <p:cNvSpPr>
                <a:spLocks/>
              </p:cNvSpPr>
              <p:nvPr/>
            </p:nvSpPr>
            <p:spPr bwMode="auto">
              <a:xfrm>
                <a:off x="1231904" y="4034408"/>
                <a:ext cx="1499336" cy="1009254"/>
              </a:xfrm>
              <a:custGeom>
                <a:avLst/>
                <a:gdLst/>
                <a:ahLst/>
                <a:cxnLst>
                  <a:cxn ang="0">
                    <a:pos x="67" y="175"/>
                  </a:cxn>
                  <a:cxn ang="0">
                    <a:pos x="577" y="868"/>
                  </a:cxn>
                  <a:cxn ang="0">
                    <a:pos x="842" y="866"/>
                  </a:cxn>
                  <a:cxn ang="0">
                    <a:pos x="1372" y="176"/>
                  </a:cxn>
                  <a:cxn ang="0">
                    <a:pos x="1266" y="0"/>
                  </a:cxn>
                  <a:cxn ang="0">
                    <a:pos x="172" y="1"/>
                  </a:cxn>
                  <a:cxn ang="0">
                    <a:pos x="67" y="175"/>
                  </a:cxn>
                </a:cxnLst>
                <a:rect l="0" t="0" r="r" b="b"/>
                <a:pathLst>
                  <a:path w="1437" h="966">
                    <a:moveTo>
                      <a:pt x="67" y="175"/>
                    </a:moveTo>
                    <a:cubicBezTo>
                      <a:pt x="107" y="227"/>
                      <a:pt x="528" y="798"/>
                      <a:pt x="577" y="868"/>
                    </a:cubicBezTo>
                    <a:cubicBezTo>
                      <a:pt x="626" y="937"/>
                      <a:pt x="769" y="966"/>
                      <a:pt x="842" y="866"/>
                    </a:cubicBezTo>
                    <a:cubicBezTo>
                      <a:pt x="914" y="765"/>
                      <a:pt x="1340" y="220"/>
                      <a:pt x="1372" y="176"/>
                    </a:cubicBezTo>
                    <a:cubicBezTo>
                      <a:pt x="1437" y="86"/>
                      <a:pt x="1389" y="0"/>
                      <a:pt x="1266" y="0"/>
                    </a:cubicBezTo>
                    <a:cubicBezTo>
                      <a:pt x="1175" y="0"/>
                      <a:pt x="243" y="1"/>
                      <a:pt x="172" y="1"/>
                    </a:cubicBezTo>
                    <a:cubicBezTo>
                      <a:pt x="60" y="1"/>
                      <a:pt x="0" y="85"/>
                      <a:pt x="67" y="1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7" name="Freeform 19"/>
              <p:cNvSpPr>
                <a:spLocks/>
              </p:cNvSpPr>
              <p:nvPr/>
            </p:nvSpPr>
            <p:spPr bwMode="auto">
              <a:xfrm rot="5400000">
                <a:off x="1788464" y="4283838"/>
                <a:ext cx="386216" cy="315834"/>
              </a:xfrm>
              <a:custGeom>
                <a:avLst/>
                <a:gdLst/>
                <a:ahLst/>
                <a:cxnLst>
                  <a:cxn ang="0">
                    <a:pos x="438" y="656"/>
                  </a:cxn>
                  <a:cxn ang="0">
                    <a:pos x="800" y="383"/>
                  </a:cxn>
                  <a:cxn ang="0">
                    <a:pos x="800" y="297"/>
                  </a:cxn>
                  <a:cxn ang="0">
                    <a:pos x="438" y="24"/>
                  </a:cxn>
                  <a:cxn ang="0">
                    <a:pos x="381" y="52"/>
                  </a:cxn>
                  <a:cxn ang="0">
                    <a:pos x="381" y="158"/>
                  </a:cxn>
                  <a:cxn ang="0">
                    <a:pos x="57" y="158"/>
                  </a:cxn>
                  <a:cxn ang="0">
                    <a:pos x="0" y="215"/>
                  </a:cxn>
                  <a:cxn ang="0">
                    <a:pos x="0" y="453"/>
                  </a:cxn>
                  <a:cxn ang="0">
                    <a:pos x="57" y="510"/>
                  </a:cxn>
                  <a:cxn ang="0">
                    <a:pos x="381" y="510"/>
                  </a:cxn>
                  <a:cxn ang="0">
                    <a:pos x="381" y="627"/>
                  </a:cxn>
                  <a:cxn ang="0">
                    <a:pos x="438" y="656"/>
                  </a:cxn>
                </a:cxnLst>
                <a:rect l="0" t="0" r="r" b="b"/>
                <a:pathLst>
                  <a:path w="831" h="679">
                    <a:moveTo>
                      <a:pt x="438" y="656"/>
                    </a:moveTo>
                    <a:cubicBezTo>
                      <a:pt x="800" y="383"/>
                      <a:pt x="800" y="383"/>
                      <a:pt x="800" y="383"/>
                    </a:cubicBezTo>
                    <a:cubicBezTo>
                      <a:pt x="831" y="359"/>
                      <a:pt x="831" y="321"/>
                      <a:pt x="800" y="297"/>
                    </a:cubicBezTo>
                    <a:cubicBezTo>
                      <a:pt x="438" y="24"/>
                      <a:pt x="438" y="24"/>
                      <a:pt x="438" y="24"/>
                    </a:cubicBezTo>
                    <a:cubicBezTo>
                      <a:pt x="407" y="0"/>
                      <a:pt x="381" y="13"/>
                      <a:pt x="381" y="52"/>
                    </a:cubicBezTo>
                    <a:cubicBezTo>
                      <a:pt x="381" y="158"/>
                      <a:pt x="381" y="158"/>
                      <a:pt x="381" y="158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26" y="158"/>
                      <a:pt x="0" y="184"/>
                      <a:pt x="0" y="215"/>
                    </a:cubicBezTo>
                    <a:cubicBezTo>
                      <a:pt x="0" y="453"/>
                      <a:pt x="0" y="453"/>
                      <a:pt x="0" y="453"/>
                    </a:cubicBezTo>
                    <a:cubicBezTo>
                      <a:pt x="0" y="484"/>
                      <a:pt x="26" y="510"/>
                      <a:pt x="57" y="510"/>
                    </a:cubicBezTo>
                    <a:cubicBezTo>
                      <a:pt x="381" y="510"/>
                      <a:pt x="381" y="510"/>
                      <a:pt x="381" y="510"/>
                    </a:cubicBezTo>
                    <a:cubicBezTo>
                      <a:pt x="381" y="627"/>
                      <a:pt x="381" y="627"/>
                      <a:pt x="381" y="627"/>
                    </a:cubicBezTo>
                    <a:cubicBezTo>
                      <a:pt x="381" y="667"/>
                      <a:pt x="407" y="679"/>
                      <a:pt x="438" y="656"/>
                    </a:cubicBezTo>
                    <a:close/>
                  </a:path>
                </a:pathLst>
              </a:custGeom>
              <a:gradFill>
                <a:gsLst>
                  <a:gs pos="31000">
                    <a:srgbClr val="719E00"/>
                  </a:gs>
                  <a:gs pos="0">
                    <a:schemeClr val="bg1"/>
                  </a:gs>
                </a:gsLst>
                <a:lin ang="96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8" name="Freeform 20"/>
              <p:cNvSpPr>
                <a:spLocks/>
              </p:cNvSpPr>
              <p:nvPr/>
            </p:nvSpPr>
            <p:spPr bwMode="auto">
              <a:xfrm>
                <a:off x="1451636" y="5554197"/>
                <a:ext cx="1056153" cy="539099"/>
              </a:xfrm>
              <a:custGeom>
                <a:avLst/>
                <a:gdLst/>
                <a:ahLst/>
                <a:cxnLst>
                  <a:cxn ang="0">
                    <a:pos x="708" y="360"/>
                  </a:cxn>
                  <a:cxn ang="0">
                    <a:pos x="421" y="42"/>
                  </a:cxn>
                  <a:cxn ang="0">
                    <a:pos x="283" y="42"/>
                  </a:cxn>
                  <a:cxn ang="0">
                    <a:pos x="0" y="360"/>
                  </a:cxn>
                  <a:cxn ang="0">
                    <a:pos x="708" y="360"/>
                  </a:cxn>
                </a:cxnLst>
                <a:rect l="0" t="0" r="r" b="b"/>
                <a:pathLst>
                  <a:path w="708" h="360">
                    <a:moveTo>
                      <a:pt x="708" y="360"/>
                    </a:moveTo>
                    <a:cubicBezTo>
                      <a:pt x="421" y="42"/>
                      <a:pt x="421" y="42"/>
                      <a:pt x="421" y="42"/>
                    </a:cubicBezTo>
                    <a:cubicBezTo>
                      <a:pt x="383" y="0"/>
                      <a:pt x="321" y="0"/>
                      <a:pt x="283" y="42"/>
                    </a:cubicBezTo>
                    <a:cubicBezTo>
                      <a:pt x="0" y="360"/>
                      <a:pt x="0" y="360"/>
                      <a:pt x="0" y="360"/>
                    </a:cubicBezTo>
                    <a:lnTo>
                      <a:pt x="708" y="3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rgbClr val="719E00"/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9" name="Oval 9"/>
              <p:cNvSpPr>
                <a:spLocks noChangeArrowheads="1"/>
              </p:cNvSpPr>
              <p:nvPr/>
            </p:nvSpPr>
            <p:spPr bwMode="auto">
              <a:xfrm>
                <a:off x="1145549" y="2105394"/>
                <a:ext cx="1671755" cy="1667184"/>
              </a:xfrm>
              <a:prstGeom prst="ellipse">
                <a:avLst/>
              </a:prstGeom>
              <a:solidFill>
                <a:srgbClr val="719E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0" name="Oval 10"/>
              <p:cNvSpPr>
                <a:spLocks noChangeArrowheads="1"/>
              </p:cNvSpPr>
              <p:nvPr/>
            </p:nvSpPr>
            <p:spPr bwMode="auto">
              <a:xfrm>
                <a:off x="1153548" y="2113394"/>
                <a:ext cx="1654614" cy="16511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1" name="Oval 11"/>
              <p:cNvSpPr>
                <a:spLocks noChangeArrowheads="1"/>
              </p:cNvSpPr>
              <p:nvPr/>
            </p:nvSpPr>
            <p:spPr bwMode="auto">
              <a:xfrm>
                <a:off x="1175259" y="2135104"/>
                <a:ext cx="1611192" cy="1607764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57000">
                    <a:schemeClr val="bg1"/>
                  </a:gs>
                </a:gsLst>
                <a:lin ang="3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162" name="TextBox 161"/>
              <p:cNvSpPr txBox="1"/>
              <p:nvPr/>
            </p:nvSpPr>
            <p:spPr>
              <a:xfrm>
                <a:off x="923788" y="2439471"/>
                <a:ext cx="2101967" cy="11183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광역자치단체담당자</a:t>
                </a:r>
                <a:endParaRPr lang="en-US" altLang="ko-KR" sz="1000" b="1" dirty="0">
                  <a:solidFill>
                    <a:schemeClr val="bg1">
                      <a:lumMod val="6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5" descr="C:\Users\editphoto\Desktop\1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6743" y="2862461"/>
            <a:ext cx="1030139" cy="213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제목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질의응답</a:t>
            </a:r>
            <a:r>
              <a:rPr lang="ko-KR" altLang="en-US" sz="4800" dirty="0"/>
              <a:t> </a:t>
            </a:r>
            <a:r>
              <a:rPr lang="en-US" altLang="ko-KR" sz="4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Q&amp;A</a:t>
            </a:r>
            <a:endParaRPr lang="ko-KR" altLang="en-US" sz="4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3568" y="6329416"/>
            <a:ext cx="16119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accent5">
                    <a:lumMod val="75000"/>
                  </a:schemeClr>
                </a:solidFill>
              </a:rPr>
              <a:t>www.seis.or.kr</a:t>
            </a:r>
            <a:endParaRPr lang="ko-KR" altLang="en-US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978546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5292080" y="4359313"/>
            <a:ext cx="3409508" cy="781675"/>
            <a:chOff x="4381617" y="4005064"/>
            <a:chExt cx="3409508" cy="781675"/>
          </a:xfrm>
        </p:grpSpPr>
        <p:sp>
          <p:nvSpPr>
            <p:cNvPr id="6" name="직사각형 5"/>
            <p:cNvSpPr/>
            <p:nvPr/>
          </p:nvSpPr>
          <p:spPr>
            <a:xfrm>
              <a:off x="4381617" y="4398941"/>
              <a:ext cx="3388890" cy="387798"/>
            </a:xfrm>
            <a:prstGeom prst="rect">
              <a:avLst/>
            </a:prstGeom>
          </p:spPr>
          <p:txBody>
            <a:bodyPr wrap="square" lIns="9000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1270" h="38100"/>
              </a:sp3d>
            </a:bodyPr>
            <a:lstStyle/>
            <a:p>
              <a:pPr marL="177800" indent="-177800" algn="r" eaLnBrk="0" fontAlgn="auto" latinLnBrk="0" hangingPunct="0">
                <a:lnSpc>
                  <a:spcPct val="140000"/>
                </a:lnSpc>
                <a:spcBef>
                  <a:spcPts val="0"/>
                </a:spcBef>
                <a:spcAft>
                  <a:spcPts val="300"/>
                </a:spcAft>
                <a:buClr>
                  <a:schemeClr val="bg1"/>
                </a:buClr>
              </a:pPr>
              <a:r>
                <a:rPr kumimoji="0" lang="ko-KR" altLang="en-US" kern="0" spc="-60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시스템 이용 </a:t>
              </a:r>
              <a:r>
                <a:rPr kumimoji="0" lang="ko-KR" altLang="en-US" kern="0" spc="-6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문의</a:t>
              </a:r>
              <a:r>
                <a:rPr kumimoji="0" lang="en-US" altLang="ko-KR" kern="0" spc="-6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: 1661-4006</a:t>
              </a:r>
              <a:endParaRPr kumimoji="0" lang="ko-KR" altLang="en-US" kern="0" spc="-6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019125" y="4005064"/>
              <a:ext cx="2772000" cy="316176"/>
            </a:xfrm>
            <a:prstGeom prst="rect">
              <a:avLst/>
            </a:prstGeom>
            <a:solidFill>
              <a:srgbClr val="5555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>
                <a:bevelT w="0" h="38100"/>
              </a:sp3d>
            </a:bodyPr>
            <a:lstStyle>
              <a:defPPr>
                <a:defRPr lang="ko-KR"/>
              </a:defPPr>
              <a:lvl1pPr algn="ctr">
                <a:defRPr sz="1400">
                  <a:solidFill>
                    <a:schemeClr val="lt1"/>
                  </a:solidFill>
                  <a:latin typeface="Rix모던고딕 M" pitchFamily="18" charset="-127"/>
                  <a:ea typeface="Rix모던고딕 M" pitchFamily="18" charset="-127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dirty="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이용문의</a:t>
              </a:r>
              <a:endParaRPr lang="ko-KR" altLang="ko-KR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9" name="제목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ko-KR" alt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감사합니다</a:t>
            </a:r>
            <a:r>
              <a:rPr lang="en-US" altLang="ko-KR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3568" y="6329416"/>
            <a:ext cx="16119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accent5">
                    <a:lumMod val="75000"/>
                  </a:schemeClr>
                </a:solidFill>
              </a:rPr>
              <a:t>www.seis.or.kr</a:t>
            </a:r>
            <a:endParaRPr lang="ko-KR" altLang="en-US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9785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용자 지정 390">
      <a:dk1>
        <a:sysClr val="windowText" lastClr="000000"/>
      </a:dk1>
      <a:lt1>
        <a:sysClr val="window" lastClr="FFFFFF"/>
      </a:lt1>
      <a:dk2>
        <a:srgbClr val="518D86"/>
      </a:dk2>
      <a:lt2>
        <a:srgbClr val="EEECE1"/>
      </a:lt2>
      <a:accent1>
        <a:srgbClr val="4EBCD2"/>
      </a:accent1>
      <a:accent2>
        <a:srgbClr val="B2B2B2"/>
      </a:accent2>
      <a:accent3>
        <a:srgbClr val="61C3B0"/>
      </a:accent3>
      <a:accent4>
        <a:srgbClr val="B2B2B2"/>
      </a:accent4>
      <a:accent5>
        <a:srgbClr val="618CBB"/>
      </a:accent5>
      <a:accent6>
        <a:srgbClr val="A0D785"/>
      </a:accent6>
      <a:hlink>
        <a:srgbClr val="D86A6A"/>
      </a:hlink>
      <a:folHlink>
        <a:srgbClr val="C4A264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9536</TotalTime>
  <Words>3217</Words>
  <Application>Microsoft Office PowerPoint</Application>
  <PresentationFormat>화면 슬라이드 쇼(4:3)</PresentationFormat>
  <Paragraphs>789</Paragraphs>
  <Slides>130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130</vt:i4>
      </vt:variant>
    </vt:vector>
  </HeadingPairs>
  <TitlesOfParts>
    <vt:vector size="132" baseType="lpstr">
      <vt:lpstr>Office 테마</vt:lpstr>
      <vt:lpstr>디자인 사용자 지정</vt:lpstr>
      <vt:lpstr>PowerPoint 프레젠테이션</vt:lpstr>
      <vt:lpstr>교육순서</vt:lpstr>
      <vt:lpstr>PowerPoint 프레젠테이션</vt:lpstr>
      <vt:lpstr>추진배경 및 순서</vt:lpstr>
      <vt:lpstr>PowerPoint 프레젠테이션</vt:lpstr>
      <vt:lpstr>교육목표</vt:lpstr>
      <vt:lpstr>PowerPoint 프레젠테이션</vt:lpstr>
      <vt:lpstr>회원 가입</vt:lpstr>
      <vt:lpstr>회원 가입</vt:lpstr>
      <vt:lpstr>회원 가입</vt:lpstr>
      <vt:lpstr>회원 가입</vt:lpstr>
      <vt:lpstr>기업회원 사용기능</vt:lpstr>
      <vt:lpstr>PowerPoint 프레젠테이션</vt:lpstr>
      <vt:lpstr>PowerPoint 프레젠테이션</vt:lpstr>
      <vt:lpstr>재정지원-일자리창출</vt:lpstr>
      <vt:lpstr>재정지원관리-공모 등록(일자리)</vt:lpstr>
      <vt:lpstr>재정지원-일자리창출(신청)</vt:lpstr>
      <vt:lpstr>재정지원-일자리창출(신청)</vt:lpstr>
      <vt:lpstr>재정지원-일자리창출</vt:lpstr>
      <vt:lpstr>재정지원-일자리창출</vt:lpstr>
      <vt:lpstr>재정지원-일자리창출</vt:lpstr>
      <vt:lpstr>재정지원-일자리창출</vt:lpstr>
      <vt:lpstr>구비서류 간소화-최초설치</vt:lpstr>
      <vt:lpstr>구비서류 간소화-로그인(신규)</vt:lpstr>
      <vt:lpstr>구비서류 간소화-로그인(기존)</vt:lpstr>
      <vt:lpstr>구비서류 간소화-서류제출</vt:lpstr>
      <vt:lpstr>구비서류 간소화-서류확인</vt:lpstr>
      <vt:lpstr>재정지원-일자리창출</vt:lpstr>
      <vt:lpstr>재정지원-일자리창출</vt:lpstr>
      <vt:lpstr>재정지원-일자리창출</vt:lpstr>
      <vt:lpstr>재정지원-일자리창출</vt:lpstr>
      <vt:lpstr>재정지원-일자리창출</vt:lpstr>
      <vt:lpstr>재정지원-일자리창출</vt:lpstr>
      <vt:lpstr>재정지원-일자리창출</vt:lpstr>
      <vt:lpstr>재정지원-일자리창출</vt:lpstr>
      <vt:lpstr>재정지원-일자리창출</vt:lpstr>
      <vt:lpstr>재정지원-일자리창출</vt:lpstr>
      <vt:lpstr>재정지원-일자리창출</vt:lpstr>
      <vt:lpstr>재정지원-일자리창출</vt:lpstr>
      <vt:lpstr>재정지원-일자리창출</vt:lpstr>
      <vt:lpstr>재정지원-일자리창출</vt:lpstr>
      <vt:lpstr>재정지원-일자리창출</vt:lpstr>
      <vt:lpstr>재정지원-일자리창출</vt:lpstr>
      <vt:lpstr>재정지원-전문인력지원</vt:lpstr>
      <vt:lpstr>재정지원-전문인력지원</vt:lpstr>
      <vt:lpstr>재정지원-전문인력지원</vt:lpstr>
      <vt:lpstr>재정지원-전문인력지원</vt:lpstr>
      <vt:lpstr>재정지원-전문인력지원</vt:lpstr>
      <vt:lpstr>재정지원-전문인력지원</vt:lpstr>
      <vt:lpstr>구비서류 간소화-최초설치</vt:lpstr>
      <vt:lpstr>구비서류 간소화-로그인(신규)</vt:lpstr>
      <vt:lpstr>구비서류 간소화-로그인(기존)</vt:lpstr>
      <vt:lpstr>구비서류 간소화-서류제출</vt:lpstr>
      <vt:lpstr>구비서류 간소화-서류확인</vt:lpstr>
      <vt:lpstr>재정지원-전문인력지원</vt:lpstr>
      <vt:lpstr>재정지원-전문인력지원</vt:lpstr>
      <vt:lpstr>재정지원-전문인력지원</vt:lpstr>
      <vt:lpstr>재정지원-전문인력지원</vt:lpstr>
      <vt:lpstr>재정지원-전문인력지원</vt:lpstr>
      <vt:lpstr>재정지원-전문인력지원</vt:lpstr>
      <vt:lpstr>재정지원-전문인력지원(접수 심사)</vt:lpstr>
      <vt:lpstr>재정지원-전문인력지원(참여예정자신청)</vt:lpstr>
      <vt:lpstr>재정지원-전문인력지원</vt:lpstr>
      <vt:lpstr>재정지원-전문인력지원</vt:lpstr>
      <vt:lpstr>재정지원 - 전문인력지원(지원금신청)</vt:lpstr>
      <vt:lpstr>재정지원-전문인력지원</vt:lpstr>
      <vt:lpstr>재정지원-전문인력지원</vt:lpstr>
      <vt:lpstr>재정지원-전문인력지원</vt:lpstr>
      <vt:lpstr>재정지원-사업개발비지원</vt:lpstr>
      <vt:lpstr>재정지원-사업개발비지원</vt:lpstr>
      <vt:lpstr>재정지원-사업개발비지원</vt:lpstr>
      <vt:lpstr>재정지원-사업개발비지원(신청)</vt:lpstr>
      <vt:lpstr>재정지원-사업개발비지원</vt:lpstr>
      <vt:lpstr>재정지원-사업개발비지원</vt:lpstr>
      <vt:lpstr>재정지원-사업개발비지원</vt:lpstr>
      <vt:lpstr>구비서류 간소화-최초설치</vt:lpstr>
      <vt:lpstr>구비서류 간소화-로그인(신규)</vt:lpstr>
      <vt:lpstr>구비서류 간소화-로그인(기존)</vt:lpstr>
      <vt:lpstr>구비서류 간소화-서류제출</vt:lpstr>
      <vt:lpstr>구비서류 간소화-서류확인</vt:lpstr>
      <vt:lpstr>재정지원-사업개발비지원</vt:lpstr>
      <vt:lpstr>재정지원-사업개발비지원</vt:lpstr>
      <vt:lpstr>재정지원-사업개발비지원</vt:lpstr>
      <vt:lpstr>재정지원-사업개발비지원</vt:lpstr>
      <vt:lpstr>재정지원-사업개발비지원</vt:lpstr>
      <vt:lpstr>재정지원-사업개발비지원</vt:lpstr>
      <vt:lpstr>재정지원-사업개발비지원</vt:lpstr>
      <vt:lpstr>재정지원- 사업개발비지원(접수)</vt:lpstr>
      <vt:lpstr>재정지원- 사업개발비지원(심사 및 약정)</vt:lpstr>
      <vt:lpstr>재정지원- 사업개발비지원(지원금신청)</vt:lpstr>
      <vt:lpstr>재정지원- 사업개발비지원</vt:lpstr>
      <vt:lpstr>재정지원- 사업개발비지원</vt:lpstr>
      <vt:lpstr>재정지원-사회보험료지원</vt:lpstr>
      <vt:lpstr>재정지원-공모 등록(사회보험료)</vt:lpstr>
      <vt:lpstr>재정지원-사회보험료지원</vt:lpstr>
      <vt:lpstr>재정지원-사회보험료지원</vt:lpstr>
      <vt:lpstr>재정지원-사회보험료지원</vt:lpstr>
      <vt:lpstr>구비서류 간소화-최초설치</vt:lpstr>
      <vt:lpstr>구비서류 간소화-로그인(신규)</vt:lpstr>
      <vt:lpstr>구비서류 간소화-로그인(기존)</vt:lpstr>
      <vt:lpstr>구비서류 간소화-서류제출</vt:lpstr>
      <vt:lpstr>구비서류 간소화-서류확인</vt:lpstr>
      <vt:lpstr>재정지원-사회보험료지원</vt:lpstr>
      <vt:lpstr>재정지원-사회보험료지원</vt:lpstr>
      <vt:lpstr>재정지원-사회보험료지원</vt:lpstr>
      <vt:lpstr>재정지원-사회보험료지원</vt:lpstr>
      <vt:lpstr>재정지원-사회보험료(접수 심사)</vt:lpstr>
      <vt:lpstr>PowerPoint 프레젠테이션</vt:lpstr>
      <vt:lpstr>지정관리</vt:lpstr>
      <vt:lpstr>지정관리 - 공모등록(지정)</vt:lpstr>
      <vt:lpstr>지정관리- 예비사회적기업 지정신청</vt:lpstr>
      <vt:lpstr>지정관리- 예비사회적기업 지정신청</vt:lpstr>
      <vt:lpstr>지정관리- 예비사회적기업 지정신청</vt:lpstr>
      <vt:lpstr>지정관리- 예비사회적기업 지정신청</vt:lpstr>
      <vt:lpstr>지정관리- 예비사회적기업 지정신청</vt:lpstr>
      <vt:lpstr>구비서류 간소화-최초설치</vt:lpstr>
      <vt:lpstr>구비서류 간소화-로그인(신규)</vt:lpstr>
      <vt:lpstr>구비서류 간소화-로그인(기존)</vt:lpstr>
      <vt:lpstr>구비서류 간소화-서류제출</vt:lpstr>
      <vt:lpstr>구비서류 간소화-서류확인</vt:lpstr>
      <vt:lpstr>지정관리- 예비사회적기업 지정신청</vt:lpstr>
      <vt:lpstr>지정관리- 예비사회적기업 지정신청</vt:lpstr>
      <vt:lpstr>지정관리- 예비사회적기업 지정신청</vt:lpstr>
      <vt:lpstr>지정관리- 지정 신청서 접수내역 조회</vt:lpstr>
      <vt:lpstr>지정관리- 지정 신청서 접수내역 조회</vt:lpstr>
      <vt:lpstr>지정관리- 지정 신청서 접수내역 조회</vt:lpstr>
      <vt:lpstr>지정관리-예비사회적기업 지정접수</vt:lpstr>
      <vt:lpstr>지정관리 - 지정심사</vt:lpstr>
      <vt:lpstr>질의응답 Q&amp;A</vt:lpstr>
      <vt:lpstr>감사합니다.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C196</dc:creator>
  <cp:lastModifiedBy>Windows 사용자</cp:lastModifiedBy>
  <cp:revision>1002</cp:revision>
  <cp:lastPrinted>2019-01-29T03:29:28Z</cp:lastPrinted>
  <dcterms:created xsi:type="dcterms:W3CDTF">2011-12-02T00:35:26Z</dcterms:created>
  <dcterms:modified xsi:type="dcterms:W3CDTF">2020-01-14T03:42:32Z</dcterms:modified>
</cp:coreProperties>
</file>